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76" r:id="rId1"/>
  </p:sldMasterIdLst>
  <p:notesMasterIdLst>
    <p:notesMasterId r:id="rId164"/>
  </p:notesMasterIdLst>
  <p:sldIdLst>
    <p:sldId id="2530" r:id="rId2"/>
    <p:sldId id="2531" r:id="rId3"/>
    <p:sldId id="2532" r:id="rId4"/>
    <p:sldId id="3424" r:id="rId5"/>
    <p:sldId id="2395" r:id="rId6"/>
    <p:sldId id="2396" r:id="rId7"/>
    <p:sldId id="2397" r:id="rId8"/>
    <p:sldId id="2398" r:id="rId9"/>
    <p:sldId id="3008" r:id="rId10"/>
    <p:sldId id="3483" r:id="rId11"/>
    <p:sldId id="3487" r:id="rId12"/>
    <p:sldId id="3486" r:id="rId13"/>
    <p:sldId id="3488" r:id="rId14"/>
    <p:sldId id="3489" r:id="rId15"/>
    <p:sldId id="3518" r:id="rId16"/>
    <p:sldId id="3490" r:id="rId17"/>
    <p:sldId id="3491" r:id="rId18"/>
    <p:sldId id="3492" r:id="rId19"/>
    <p:sldId id="3493" r:id="rId20"/>
    <p:sldId id="3494" r:id="rId21"/>
    <p:sldId id="3495" r:id="rId22"/>
    <p:sldId id="3496" r:id="rId23"/>
    <p:sldId id="3497" r:id="rId24"/>
    <p:sldId id="3498" r:id="rId25"/>
    <p:sldId id="3499" r:id="rId26"/>
    <p:sldId id="3500" r:id="rId27"/>
    <p:sldId id="3501" r:id="rId28"/>
    <p:sldId id="3502" r:id="rId29"/>
    <p:sldId id="3503" r:id="rId30"/>
    <p:sldId id="3504" r:id="rId31"/>
    <p:sldId id="3505" r:id="rId32"/>
    <p:sldId id="3506" r:id="rId33"/>
    <p:sldId id="3507" r:id="rId34"/>
    <p:sldId id="3508" r:id="rId35"/>
    <p:sldId id="3509" r:id="rId36"/>
    <p:sldId id="3510" r:id="rId37"/>
    <p:sldId id="3511" r:id="rId38"/>
    <p:sldId id="3512" r:id="rId39"/>
    <p:sldId id="3513" r:id="rId40"/>
    <p:sldId id="3514" r:id="rId41"/>
    <p:sldId id="3515" r:id="rId42"/>
    <p:sldId id="3516" r:id="rId43"/>
    <p:sldId id="3517" r:id="rId44"/>
    <p:sldId id="3519" r:id="rId45"/>
    <p:sldId id="3520" r:id="rId46"/>
    <p:sldId id="3521" r:id="rId47"/>
    <p:sldId id="3522" r:id="rId48"/>
    <p:sldId id="3523" r:id="rId49"/>
    <p:sldId id="3524" r:id="rId50"/>
    <p:sldId id="3525" r:id="rId51"/>
    <p:sldId id="3526" r:id="rId52"/>
    <p:sldId id="3527" r:id="rId53"/>
    <p:sldId id="3557" r:id="rId54"/>
    <p:sldId id="3558" r:id="rId55"/>
    <p:sldId id="3560" r:id="rId56"/>
    <p:sldId id="3559" r:id="rId57"/>
    <p:sldId id="3561" r:id="rId58"/>
    <p:sldId id="3562" r:id="rId59"/>
    <p:sldId id="3563" r:id="rId60"/>
    <p:sldId id="3564" r:id="rId61"/>
    <p:sldId id="3674" r:id="rId62"/>
    <p:sldId id="3566" r:id="rId63"/>
    <p:sldId id="3567" r:id="rId64"/>
    <p:sldId id="3568" r:id="rId65"/>
    <p:sldId id="3573" r:id="rId66"/>
    <p:sldId id="2686" r:id="rId67"/>
    <p:sldId id="3575" r:id="rId68"/>
    <p:sldId id="3569" r:id="rId69"/>
    <p:sldId id="3570" r:id="rId70"/>
    <p:sldId id="3571" r:id="rId71"/>
    <p:sldId id="3572" r:id="rId72"/>
    <p:sldId id="3576" r:id="rId73"/>
    <p:sldId id="3528" r:id="rId74"/>
    <p:sldId id="3529" r:id="rId75"/>
    <p:sldId id="3530" r:id="rId76"/>
    <p:sldId id="3531" r:id="rId77"/>
    <p:sldId id="3532" r:id="rId78"/>
    <p:sldId id="3533" r:id="rId79"/>
    <p:sldId id="3539" r:id="rId80"/>
    <p:sldId id="3537" r:id="rId81"/>
    <p:sldId id="3538" r:id="rId82"/>
    <p:sldId id="3540" r:id="rId83"/>
    <p:sldId id="3541" r:id="rId84"/>
    <p:sldId id="3542" r:id="rId85"/>
    <p:sldId id="3543" r:id="rId86"/>
    <p:sldId id="3544" r:id="rId87"/>
    <p:sldId id="3545" r:id="rId88"/>
    <p:sldId id="3546" r:id="rId89"/>
    <p:sldId id="3547" r:id="rId90"/>
    <p:sldId id="3548" r:id="rId91"/>
    <p:sldId id="3549" r:id="rId92"/>
    <p:sldId id="3550" r:id="rId93"/>
    <p:sldId id="3551" r:id="rId94"/>
    <p:sldId id="3552" r:id="rId95"/>
    <p:sldId id="3553" r:id="rId96"/>
    <p:sldId id="3554" r:id="rId97"/>
    <p:sldId id="3555" r:id="rId98"/>
    <p:sldId id="3556" r:id="rId99"/>
    <p:sldId id="3577" r:id="rId100"/>
    <p:sldId id="3578" r:id="rId101"/>
    <p:sldId id="3579" r:id="rId102"/>
    <p:sldId id="3580" r:id="rId103"/>
    <p:sldId id="3581" r:id="rId104"/>
    <p:sldId id="3582" r:id="rId105"/>
    <p:sldId id="3583" r:id="rId106"/>
    <p:sldId id="3584" r:id="rId107"/>
    <p:sldId id="3585" r:id="rId108"/>
    <p:sldId id="3586" r:id="rId109"/>
    <p:sldId id="3587" r:id="rId110"/>
    <p:sldId id="3588" r:id="rId111"/>
    <p:sldId id="3589" r:id="rId112"/>
    <p:sldId id="3590" r:id="rId113"/>
    <p:sldId id="3591" r:id="rId114"/>
    <p:sldId id="3592" r:id="rId115"/>
    <p:sldId id="3593" r:id="rId116"/>
    <p:sldId id="3594" r:id="rId117"/>
    <p:sldId id="3595" r:id="rId118"/>
    <p:sldId id="3596" r:id="rId119"/>
    <p:sldId id="3597" r:id="rId120"/>
    <p:sldId id="3598" r:id="rId121"/>
    <p:sldId id="3599" r:id="rId122"/>
    <p:sldId id="3600" r:id="rId123"/>
    <p:sldId id="3601" r:id="rId124"/>
    <p:sldId id="3602" r:id="rId125"/>
    <p:sldId id="3646" r:id="rId126"/>
    <p:sldId id="3647" r:id="rId127"/>
    <p:sldId id="3604" r:id="rId128"/>
    <p:sldId id="3605" r:id="rId129"/>
    <p:sldId id="3649" r:id="rId130"/>
    <p:sldId id="3650" r:id="rId131"/>
    <p:sldId id="3651" r:id="rId132"/>
    <p:sldId id="3652" r:id="rId133"/>
    <p:sldId id="3653" r:id="rId134"/>
    <p:sldId id="3654" r:id="rId135"/>
    <p:sldId id="3655" r:id="rId136"/>
    <p:sldId id="3656" r:id="rId137"/>
    <p:sldId id="3657" r:id="rId138"/>
    <p:sldId id="3658" r:id="rId139"/>
    <p:sldId id="3659" r:id="rId140"/>
    <p:sldId id="3660" r:id="rId141"/>
    <p:sldId id="3661" r:id="rId142"/>
    <p:sldId id="3662" r:id="rId143"/>
    <p:sldId id="3663" r:id="rId144"/>
    <p:sldId id="3621" r:id="rId145"/>
    <p:sldId id="3622" r:id="rId146"/>
    <p:sldId id="3665" r:id="rId147"/>
    <p:sldId id="3666" r:id="rId148"/>
    <p:sldId id="3667" r:id="rId149"/>
    <p:sldId id="3668" r:id="rId150"/>
    <p:sldId id="3669" r:id="rId151"/>
    <p:sldId id="3670" r:id="rId152"/>
    <p:sldId id="3671" r:id="rId153"/>
    <p:sldId id="3672" r:id="rId154"/>
    <p:sldId id="3673" r:id="rId155"/>
    <p:sldId id="3637" r:id="rId156"/>
    <p:sldId id="3638" r:id="rId157"/>
    <p:sldId id="3639" r:id="rId158"/>
    <p:sldId id="3640" r:id="rId159"/>
    <p:sldId id="3641" r:id="rId160"/>
    <p:sldId id="3642" r:id="rId161"/>
    <p:sldId id="2250" r:id="rId162"/>
    <p:sldId id="590" r:id="rId163"/>
  </p:sldIdLst>
  <p:sldSz cx="9906000" cy="6858000" type="A4"/>
  <p:notesSz cx="6797675" cy="9926638"/>
  <p:embeddedFontLst>
    <p:embeddedFont>
      <p:font typeface="Samsung Sharp Sans Medium" pitchFamily="2" charset="0"/>
      <p:bold r:id="rId165"/>
    </p:embeddedFont>
    <p:embeddedFont>
      <p:font typeface="맑은 고딕" panose="020B0503020000020004" pitchFamily="50" charset="-127"/>
      <p:regular r:id="rId166"/>
      <p:bold r:id="rId167"/>
    </p:embeddedFont>
    <p:embeddedFont>
      <p:font typeface="D2Coding" panose="020B0609020101020101" pitchFamily="49" charset="-127"/>
      <p:regular r:id="rId168"/>
      <p:bold r:id="rId169"/>
    </p:embeddedFont>
    <p:embeddedFont>
      <p:font typeface="SamsungOne 400C" panose="020B0506030303020204" pitchFamily="34" charset="0"/>
      <p:regular r:id="rId170"/>
    </p:embeddedFont>
    <p:embeddedFont>
      <p:font typeface="Cambria Math" panose="02040503050406030204" pitchFamily="18" charset="0"/>
      <p:regular r:id="rId171"/>
    </p:embeddedFont>
    <p:embeddedFont>
      <p:font typeface="Calibri" panose="020F0502020204030204" pitchFamily="34" charset="0"/>
      <p:regular r:id="rId172"/>
      <p:bold r:id="rId173"/>
      <p:italic r:id="rId174"/>
      <p:boldItalic r:id="rId175"/>
    </p:embeddedFont>
    <p:embeddedFont>
      <p:font typeface="KoPub돋움체 Medium" panose="020B0600000101010101" charset="-127"/>
      <p:regular r:id="rId176"/>
    </p:embeddedFont>
    <p:embeddedFont>
      <p:font typeface="Malgun Gothic Semilight" panose="020B0502040204020203" pitchFamily="50" charset="-127"/>
      <p:regular r:id="rId177"/>
    </p:embeddedFont>
    <p:embeddedFont>
      <p:font typeface="Samsung Sharp Sans Bold" pitchFamily="2" charset="0"/>
      <p:bold r:id="rId178"/>
    </p:embeddedFont>
    <p:embeddedFont>
      <p:font typeface="SamsungOne-400" panose="020B0503030303020204" pitchFamily="34" charset="0"/>
      <p:regular r:id="rId179"/>
    </p:embeddedFont>
    <p:embeddedFont>
      <p:font typeface="맑은 고딕" panose="020B0503020000020004" pitchFamily="50" charset="-127"/>
      <p:regular r:id="rId166"/>
      <p:bold r:id="rId167"/>
    </p:embeddedFont>
    <p:embeddedFont>
      <p:font typeface="SamsungOne 400" panose="020B0503030303020204" pitchFamily="34" charset="0"/>
      <p:regular r:id="rId180"/>
    </p:embeddedFont>
    <p:embeddedFont>
      <p:font typeface="Arial Unicode MS" panose="020B0604020202020204" pitchFamily="50" charset="-127"/>
      <p:regular r:id="rId181"/>
    </p:embeddedFont>
    <p:embeddedFont>
      <p:font typeface="Samsung Sharp Sans" pitchFamily="2" charset="0"/>
      <p:regular r:id="rId182"/>
      <p:bold r:id="rId183"/>
    </p:embeddedFont>
    <p:embeddedFont>
      <p:font typeface="SamsungOne 700" panose="020B0803030303020204" pitchFamily="34" charset="0"/>
      <p:bold r:id="rId184"/>
    </p:embeddedFont>
  </p:embeddedFontLst>
  <p:defaultTextStyle>
    <a:defPPr>
      <a:defRPr lang="ko-KR"/>
    </a:defPPr>
    <a:lvl1pPr algn="l" rtl="0" fontAlgn="base" latinLnBrk="1">
      <a:spcBef>
        <a:spcPct val="0"/>
      </a:spcBef>
      <a:spcAft>
        <a:spcPct val="0"/>
      </a:spcAft>
      <a:defRPr kumimoji="1" kern="1200">
        <a:solidFill>
          <a:schemeClr val="tx1"/>
        </a:solidFill>
        <a:latin typeface="굴림" charset="-127"/>
        <a:ea typeface="맑은 고딕"/>
        <a:cs typeface="맑은 고딕"/>
      </a:defRPr>
    </a:lvl1pPr>
    <a:lvl2pPr marL="457200" algn="l" rtl="0" fontAlgn="base" latinLnBrk="1">
      <a:spcBef>
        <a:spcPct val="0"/>
      </a:spcBef>
      <a:spcAft>
        <a:spcPct val="0"/>
      </a:spcAft>
      <a:defRPr kumimoji="1" kern="1200">
        <a:solidFill>
          <a:schemeClr val="tx1"/>
        </a:solidFill>
        <a:latin typeface="굴림" charset="-127"/>
        <a:ea typeface="맑은 고딕"/>
        <a:cs typeface="맑은 고딕"/>
      </a:defRPr>
    </a:lvl2pPr>
    <a:lvl3pPr marL="914400" algn="l" rtl="0" fontAlgn="base" latinLnBrk="1">
      <a:spcBef>
        <a:spcPct val="0"/>
      </a:spcBef>
      <a:spcAft>
        <a:spcPct val="0"/>
      </a:spcAft>
      <a:defRPr kumimoji="1" kern="1200">
        <a:solidFill>
          <a:schemeClr val="tx1"/>
        </a:solidFill>
        <a:latin typeface="굴림" charset="-127"/>
        <a:ea typeface="맑은 고딕"/>
        <a:cs typeface="맑은 고딕"/>
      </a:defRPr>
    </a:lvl3pPr>
    <a:lvl4pPr marL="1371600" algn="l" rtl="0" fontAlgn="base" latinLnBrk="1">
      <a:spcBef>
        <a:spcPct val="0"/>
      </a:spcBef>
      <a:spcAft>
        <a:spcPct val="0"/>
      </a:spcAft>
      <a:defRPr kumimoji="1" kern="1200">
        <a:solidFill>
          <a:schemeClr val="tx1"/>
        </a:solidFill>
        <a:latin typeface="굴림" charset="-127"/>
        <a:ea typeface="맑은 고딕"/>
        <a:cs typeface="맑은 고딕"/>
      </a:defRPr>
    </a:lvl4pPr>
    <a:lvl5pPr marL="1828800" algn="l" rtl="0" fontAlgn="base" latinLnBrk="1">
      <a:spcBef>
        <a:spcPct val="0"/>
      </a:spcBef>
      <a:spcAft>
        <a:spcPct val="0"/>
      </a:spcAft>
      <a:defRPr kumimoji="1" kern="1200">
        <a:solidFill>
          <a:schemeClr val="tx1"/>
        </a:solidFill>
        <a:latin typeface="굴림" charset="-127"/>
        <a:ea typeface="맑은 고딕"/>
        <a:cs typeface="맑은 고딕"/>
      </a:defRPr>
    </a:lvl5pPr>
    <a:lvl6pPr marL="2286000" algn="l" defTabSz="914400" rtl="0" eaLnBrk="1" latinLnBrk="1" hangingPunct="1">
      <a:defRPr kumimoji="1" kern="1200">
        <a:solidFill>
          <a:schemeClr val="tx1"/>
        </a:solidFill>
        <a:latin typeface="굴림" charset="-127"/>
        <a:ea typeface="맑은 고딕"/>
        <a:cs typeface="맑은 고딕"/>
      </a:defRPr>
    </a:lvl6pPr>
    <a:lvl7pPr marL="2743200" algn="l" defTabSz="914400" rtl="0" eaLnBrk="1" latinLnBrk="1" hangingPunct="1">
      <a:defRPr kumimoji="1" kern="1200">
        <a:solidFill>
          <a:schemeClr val="tx1"/>
        </a:solidFill>
        <a:latin typeface="굴림" charset="-127"/>
        <a:ea typeface="맑은 고딕"/>
        <a:cs typeface="맑은 고딕"/>
      </a:defRPr>
    </a:lvl7pPr>
    <a:lvl8pPr marL="3200400" algn="l" defTabSz="914400" rtl="0" eaLnBrk="1" latinLnBrk="1" hangingPunct="1">
      <a:defRPr kumimoji="1" kern="1200">
        <a:solidFill>
          <a:schemeClr val="tx1"/>
        </a:solidFill>
        <a:latin typeface="굴림" charset="-127"/>
        <a:ea typeface="맑은 고딕"/>
        <a:cs typeface="맑은 고딕"/>
      </a:defRPr>
    </a:lvl8pPr>
    <a:lvl9pPr marL="3657600" algn="l" defTabSz="914400" rtl="0" eaLnBrk="1" latinLnBrk="1" hangingPunct="1">
      <a:defRPr kumimoji="1" kern="1200">
        <a:solidFill>
          <a:schemeClr val="tx1"/>
        </a:solidFill>
        <a:latin typeface="굴림" charset="-127"/>
        <a:ea typeface="맑은 고딕"/>
        <a:cs typeface="맑은 고딕"/>
      </a:defRPr>
    </a:lvl9pPr>
  </p:defaultTextStyle>
  <p:extLst>
    <p:ext uri="{521415D9-36F7-43E2-AB2F-B90AF26B5E84}">
      <p14:sectionLst xmlns:p14="http://schemas.microsoft.com/office/powerpoint/2010/main">
        <p14:section name="Default Section" id="{E8BF26BF-A9C8-4064-AEB6-FD2453283749}">
          <p14:sldIdLst>
            <p14:sldId id="2530"/>
            <p14:sldId id="2531"/>
            <p14:sldId id="2532"/>
          </p14:sldIdLst>
        </p14:section>
        <p14:section name="Unit 27" id="{E81D4ADF-981B-47CD-9069-9884499EE684}">
          <p14:sldIdLst>
            <p14:sldId id="3424"/>
            <p14:sldId id="2395"/>
            <p14:sldId id="2396"/>
            <p14:sldId id="2397"/>
            <p14:sldId id="2398"/>
            <p14:sldId id="3008"/>
            <p14:sldId id="3483"/>
            <p14:sldId id="3487"/>
            <p14:sldId id="3486"/>
            <p14:sldId id="3488"/>
            <p14:sldId id="3489"/>
            <p14:sldId id="3518"/>
            <p14:sldId id="3490"/>
            <p14:sldId id="3491"/>
            <p14:sldId id="3492"/>
            <p14:sldId id="3493"/>
            <p14:sldId id="3494"/>
            <p14:sldId id="3495"/>
            <p14:sldId id="3496"/>
            <p14:sldId id="3497"/>
            <p14:sldId id="3498"/>
            <p14:sldId id="3499"/>
            <p14:sldId id="3500"/>
            <p14:sldId id="3501"/>
            <p14:sldId id="3502"/>
            <p14:sldId id="3503"/>
            <p14:sldId id="3504"/>
            <p14:sldId id="3505"/>
            <p14:sldId id="3506"/>
            <p14:sldId id="3507"/>
            <p14:sldId id="3508"/>
            <p14:sldId id="3509"/>
            <p14:sldId id="3510"/>
            <p14:sldId id="3511"/>
            <p14:sldId id="3512"/>
            <p14:sldId id="3513"/>
            <p14:sldId id="3514"/>
            <p14:sldId id="3515"/>
            <p14:sldId id="3516"/>
            <p14:sldId id="3517"/>
            <p14:sldId id="3519"/>
            <p14:sldId id="3520"/>
            <p14:sldId id="3521"/>
            <p14:sldId id="3522"/>
            <p14:sldId id="3523"/>
            <p14:sldId id="3524"/>
            <p14:sldId id="3525"/>
            <p14:sldId id="3526"/>
            <p14:sldId id="3527"/>
            <p14:sldId id="3557"/>
            <p14:sldId id="3558"/>
            <p14:sldId id="3560"/>
            <p14:sldId id="3559"/>
            <p14:sldId id="3561"/>
            <p14:sldId id="3562"/>
            <p14:sldId id="3563"/>
            <p14:sldId id="3564"/>
            <p14:sldId id="3674"/>
            <p14:sldId id="3566"/>
            <p14:sldId id="3567"/>
            <p14:sldId id="3568"/>
            <p14:sldId id="3573"/>
            <p14:sldId id="2686"/>
            <p14:sldId id="3575"/>
            <p14:sldId id="3569"/>
            <p14:sldId id="3570"/>
            <p14:sldId id="3571"/>
            <p14:sldId id="3572"/>
            <p14:sldId id="3576"/>
          </p14:sldIdLst>
        </p14:section>
        <p14:section name="Unit 28" id="{EDA8817A-DE96-45D6-9D16-31A8FA82BAA2}">
          <p14:sldIdLst>
            <p14:sldId id="3528"/>
            <p14:sldId id="3529"/>
            <p14:sldId id="3530"/>
            <p14:sldId id="3531"/>
            <p14:sldId id="3532"/>
            <p14:sldId id="3533"/>
            <p14:sldId id="3539"/>
            <p14:sldId id="3537"/>
            <p14:sldId id="3538"/>
            <p14:sldId id="3540"/>
            <p14:sldId id="3541"/>
            <p14:sldId id="3542"/>
            <p14:sldId id="3543"/>
            <p14:sldId id="3544"/>
            <p14:sldId id="3545"/>
            <p14:sldId id="3546"/>
            <p14:sldId id="3547"/>
            <p14:sldId id="3548"/>
            <p14:sldId id="3549"/>
            <p14:sldId id="3550"/>
            <p14:sldId id="3551"/>
            <p14:sldId id="3552"/>
            <p14:sldId id="3553"/>
            <p14:sldId id="3554"/>
            <p14:sldId id="3555"/>
            <p14:sldId id="3556"/>
            <p14:sldId id="3577"/>
            <p14:sldId id="3578"/>
            <p14:sldId id="3579"/>
            <p14:sldId id="3580"/>
            <p14:sldId id="3581"/>
            <p14:sldId id="3582"/>
            <p14:sldId id="3583"/>
            <p14:sldId id="3584"/>
            <p14:sldId id="3585"/>
            <p14:sldId id="3586"/>
            <p14:sldId id="3587"/>
            <p14:sldId id="3588"/>
            <p14:sldId id="3589"/>
            <p14:sldId id="3590"/>
            <p14:sldId id="3591"/>
            <p14:sldId id="3592"/>
            <p14:sldId id="3593"/>
            <p14:sldId id="3594"/>
            <p14:sldId id="3595"/>
            <p14:sldId id="3596"/>
          </p14:sldIdLst>
        </p14:section>
        <p14:section name="Unit 29" id="{83FE7283-5EC9-4F3D-9A89-CB6C8B5B50D6}">
          <p14:sldIdLst>
            <p14:sldId id="3597"/>
            <p14:sldId id="3598"/>
            <p14:sldId id="3599"/>
            <p14:sldId id="3600"/>
            <p14:sldId id="3601"/>
            <p14:sldId id="3602"/>
            <p14:sldId id="3646"/>
            <p14:sldId id="3647"/>
            <p14:sldId id="3604"/>
            <p14:sldId id="3605"/>
            <p14:sldId id="3649"/>
            <p14:sldId id="3650"/>
            <p14:sldId id="3651"/>
            <p14:sldId id="3652"/>
            <p14:sldId id="3653"/>
            <p14:sldId id="3654"/>
            <p14:sldId id="3655"/>
            <p14:sldId id="3656"/>
            <p14:sldId id="3657"/>
            <p14:sldId id="3658"/>
            <p14:sldId id="3659"/>
            <p14:sldId id="3660"/>
            <p14:sldId id="3661"/>
            <p14:sldId id="3662"/>
            <p14:sldId id="3663"/>
            <p14:sldId id="3621"/>
            <p14:sldId id="3622"/>
            <p14:sldId id="3665"/>
            <p14:sldId id="3666"/>
            <p14:sldId id="3667"/>
            <p14:sldId id="3668"/>
            <p14:sldId id="3669"/>
            <p14:sldId id="3670"/>
            <p14:sldId id="3671"/>
            <p14:sldId id="3672"/>
            <p14:sldId id="3673"/>
            <p14:sldId id="3637"/>
            <p14:sldId id="3638"/>
            <p14:sldId id="3639"/>
            <p14:sldId id="3640"/>
            <p14:sldId id="3641"/>
            <p14:sldId id="3642"/>
            <p14:sldId id="2250"/>
            <p14:sldId id="590"/>
          </p14:sldIdLst>
        </p14:section>
      </p14:sectionLst>
    </p:ext>
    <p:ext uri="{EFAFB233-063F-42B5-8137-9DF3F51BA10A}">
      <p15:sldGuideLst xmlns:p15="http://schemas.microsoft.com/office/powerpoint/2012/main">
        <p15:guide id="1" orient="horz" pos="763" userDrawn="1">
          <p15:clr>
            <a:srgbClr val="A4A3A4"/>
          </p15:clr>
        </p15:guide>
        <p15:guide id="2" pos="739" userDrawn="1">
          <p15:clr>
            <a:srgbClr val="A4A3A4"/>
          </p15:clr>
        </p15:guide>
        <p15:guide id="3" orient="horz" pos="1412" userDrawn="1">
          <p15:clr>
            <a:srgbClr val="A4A3A4"/>
          </p15:clr>
        </p15:guide>
        <p15:guide id="4" orient="horz" pos="1275">
          <p15:clr>
            <a:srgbClr val="A4A3A4"/>
          </p15:clr>
        </p15:guide>
        <p15:guide id="5" orient="horz" pos="1026">
          <p15:clr>
            <a:srgbClr val="A4A3A4"/>
          </p15:clr>
        </p15:guide>
        <p15:guide id="6" orient="horz" pos="1344">
          <p15:clr>
            <a:srgbClr val="A4A3A4"/>
          </p15:clr>
        </p15:guide>
        <p15:guide id="7" pos="3120" userDrawn="1">
          <p15:clr>
            <a:srgbClr val="A4A3A4"/>
          </p15:clr>
        </p15:guide>
        <p15:guide id="8" pos="285" userDrawn="1">
          <p15:clr>
            <a:srgbClr val="A4A3A4"/>
          </p15:clr>
        </p15:guide>
        <p15:guide id="9" pos="353" userDrawn="1">
          <p15:clr>
            <a:srgbClr val="A4A3A4"/>
          </p15:clr>
        </p15:guide>
        <p15:guide id="10" pos="535" userDrawn="1">
          <p15:clr>
            <a:srgbClr val="A4A3A4"/>
          </p15:clr>
        </p15:guide>
        <p15:guide id="11" pos="5955">
          <p15:clr>
            <a:srgbClr val="A4A3A4"/>
          </p15:clr>
        </p15:guide>
        <p15:guide id="12" pos="5887">
          <p15:clr>
            <a:srgbClr val="A4A3A4"/>
          </p15:clr>
        </p15:guide>
        <p15:guide id="13" orient="horz" pos="1480" userDrawn="1">
          <p15:clr>
            <a:srgbClr val="A4A3A4"/>
          </p15:clr>
        </p15:guide>
        <p15:guide id="14" pos="433" userDrawn="1">
          <p15:clr>
            <a:srgbClr val="A4A3A4"/>
          </p15:clr>
        </p15:guide>
        <p15:guide id="15" orient="horz" pos="154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143AD7-E749-5E1E-371D-A585C0C727CD}" name="User" initials="U" userId="Us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9A0"/>
    <a:srgbClr val="999AA6"/>
    <a:srgbClr val="F7F7F7"/>
    <a:srgbClr val="1184A0"/>
    <a:srgbClr val="BF2022"/>
    <a:srgbClr val="237519"/>
    <a:srgbClr val="030000"/>
    <a:srgbClr val="6584E9"/>
    <a:srgbClr val="EEE8F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밝은 스타일 3 - 강조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60" autoAdjust="0"/>
    <p:restoredTop sz="85377" autoAdjust="0"/>
  </p:normalViewPr>
  <p:slideViewPr>
    <p:cSldViewPr snapToGrid="0">
      <p:cViewPr varScale="1">
        <p:scale>
          <a:sx n="75" d="100"/>
          <a:sy n="75" d="100"/>
        </p:scale>
        <p:origin x="1637" y="48"/>
      </p:cViewPr>
      <p:guideLst>
        <p:guide orient="horz" pos="763"/>
        <p:guide pos="739"/>
        <p:guide orient="horz" pos="1412"/>
        <p:guide orient="horz" pos="1275"/>
        <p:guide orient="horz" pos="1026"/>
        <p:guide orient="horz" pos="1344"/>
        <p:guide pos="3120"/>
        <p:guide pos="285"/>
        <p:guide pos="353"/>
        <p:guide pos="535"/>
        <p:guide pos="5955"/>
        <p:guide pos="5887"/>
        <p:guide orient="horz" pos="1480"/>
        <p:guide pos="433"/>
        <p:guide orient="horz" pos="1548"/>
      </p:guideLst>
    </p:cSldViewPr>
  </p:slideViewPr>
  <p:notesTextViewPr>
    <p:cViewPr>
      <p:scale>
        <a:sx n="1" d="1"/>
        <a:sy n="1" d="1"/>
      </p:scale>
      <p:origin x="0" y="0"/>
    </p:cViewPr>
  </p:notesTextViewPr>
  <p:sorterViewPr>
    <p:cViewPr>
      <p:scale>
        <a:sx n="160" d="100"/>
        <a:sy n="160" d="100"/>
      </p:scale>
      <p:origin x="0" y="-72"/>
    </p:cViewPr>
  </p:sorterViewPr>
  <p:notesViewPr>
    <p:cSldViewPr snapToGrid="0" showGuides="1">
      <p:cViewPr>
        <p:scale>
          <a:sx n="50" d="100"/>
          <a:sy n="50" d="100"/>
        </p:scale>
        <p:origin x="5622" y="2058"/>
      </p:cViewPr>
      <p:guideLst>
        <p:guide orient="horz" pos="3127"/>
        <p:guide pos="2141"/>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7.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7.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8.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3.fntdata"/><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0.fntdata"/><Relationship Id="rId179" Type="http://schemas.openxmlformats.org/officeDocument/2006/relationships/font" Target="fonts/font15.fntdata"/><Relationship Id="rId190"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font" Target="fonts/font5.fntdata"/><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6.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fntdata"/><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2.fntdata"/><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cs typeface="+mn-cs"/>
              </a:defRPr>
            </a:lvl1pPr>
          </a:lstStyle>
          <a:p>
            <a:pPr>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cs typeface="+mn-cs"/>
              </a:defRPr>
            </a:lvl1pPr>
          </a:lstStyle>
          <a:p>
            <a:pPr>
              <a:defRPr/>
            </a:pPr>
            <a:fld id="{AE4902DF-A078-44AD-8D07-985A76E39BC0}" type="datetimeFigureOut">
              <a:rPr lang="ko-KR" altLang="en-US"/>
              <a:pPr>
                <a:defRPr/>
              </a:pPr>
              <a:t>2022-06-21</a:t>
            </a:fld>
            <a:endParaRPr lang="ko-KR" altLang="en-US"/>
          </a:p>
        </p:txBody>
      </p:sp>
      <p:sp>
        <p:nvSpPr>
          <p:cNvPr id="4" name="슬라이드 이미지 개체 틀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pPr lvl="0"/>
            <a:endParaRPr lang="ko-KR" altLang="en-US" noProof="0"/>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cs typeface="+mn-cs"/>
              </a:defRPr>
            </a:lvl1pPr>
          </a:lstStyle>
          <a:p>
            <a:pPr>
              <a:defRPr/>
            </a:pP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cs typeface="+mn-cs"/>
              </a:defRPr>
            </a:lvl1pPr>
          </a:lstStyle>
          <a:p>
            <a:pPr>
              <a:defRPr/>
            </a:pPr>
            <a:fld id="{FADF23B2-3342-4405-8E32-027ADF311D3F}" type="slidenum">
              <a:rPr lang="ko-KR" altLang="en-US"/>
              <a:pPr>
                <a:defRPr/>
              </a:pPr>
              <a:t>‹#›</a:t>
            </a:fld>
            <a:endParaRPr lang="ko-KR" altLang="en-US"/>
          </a:p>
        </p:txBody>
      </p:sp>
    </p:spTree>
    <p:extLst>
      <p:ext uri="{BB962C8B-B14F-4D97-AF65-F5344CB8AC3E}">
        <p14:creationId xmlns:p14="http://schemas.microsoft.com/office/powerpoint/2010/main" val="3134890290"/>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맑은 고딕"/>
      </a:defRPr>
    </a:lvl1pPr>
    <a:lvl2pPr marL="457200" algn="l" rtl="0" eaLnBrk="0" fontAlgn="base" latinLnBrk="1" hangingPunct="0">
      <a:spcBef>
        <a:spcPct val="30000"/>
      </a:spcBef>
      <a:spcAft>
        <a:spcPct val="0"/>
      </a:spcAft>
      <a:defRPr sz="1200" kern="1200">
        <a:solidFill>
          <a:schemeClr val="tx1"/>
        </a:solidFill>
        <a:latin typeface="+mn-lt"/>
        <a:ea typeface="+mn-ea"/>
        <a:cs typeface="맑은 고딕"/>
      </a:defRPr>
    </a:lvl2pPr>
    <a:lvl3pPr marL="914400" algn="l" rtl="0" eaLnBrk="0" fontAlgn="base" latinLnBrk="1" hangingPunct="0">
      <a:spcBef>
        <a:spcPct val="30000"/>
      </a:spcBef>
      <a:spcAft>
        <a:spcPct val="0"/>
      </a:spcAft>
      <a:defRPr sz="1200" kern="1200">
        <a:solidFill>
          <a:schemeClr val="tx1"/>
        </a:solidFill>
        <a:latin typeface="+mn-lt"/>
        <a:ea typeface="+mn-ea"/>
        <a:cs typeface="맑은 고딕"/>
      </a:defRPr>
    </a:lvl3pPr>
    <a:lvl4pPr marL="1371600" algn="l" rtl="0" eaLnBrk="0" fontAlgn="base" latinLnBrk="1" hangingPunct="0">
      <a:spcBef>
        <a:spcPct val="30000"/>
      </a:spcBef>
      <a:spcAft>
        <a:spcPct val="0"/>
      </a:spcAft>
      <a:defRPr sz="1200" kern="1200">
        <a:solidFill>
          <a:schemeClr val="tx1"/>
        </a:solidFill>
        <a:latin typeface="+mn-lt"/>
        <a:ea typeface="+mn-ea"/>
        <a:cs typeface="맑은 고딕"/>
      </a:defRPr>
    </a:lvl4pPr>
    <a:lvl5pPr marL="1828800" algn="l" rtl="0" eaLnBrk="0" fontAlgn="base" latinLnBrk="1" hangingPunct="0">
      <a:spcBef>
        <a:spcPct val="30000"/>
      </a:spcBef>
      <a:spcAft>
        <a:spcPct val="0"/>
      </a:spcAft>
      <a:defRPr sz="1200" kern="1200">
        <a:solidFill>
          <a:schemeClr val="tx1"/>
        </a:solidFill>
        <a:latin typeface="+mn-lt"/>
        <a:ea typeface="+mn-ea"/>
        <a:cs typeface="맑은 고딕"/>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82563" y="539750"/>
            <a:ext cx="6527800" cy="4521200"/>
          </a:xfrm>
        </p:spPr>
      </p:sp>
      <p:sp>
        <p:nvSpPr>
          <p:cNvPr id="3" name="슬라이드 노트 개체 틀 2"/>
          <p:cNvSpPr>
            <a:spLocks noGrp="1"/>
          </p:cNvSpPr>
          <p:nvPr>
            <p:ph type="body" idx="1"/>
          </p:nvPr>
        </p:nvSpPr>
        <p:spPr>
          <a:xfrm>
            <a:off x="679768" y="5376929"/>
            <a:ext cx="5438140" cy="3805211"/>
          </a:xfrm>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3F0BCE-8842-48BB-B417-565C32B10224}"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574271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a:endParaRPr>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67</a:t>
            </a:fld>
            <a:endParaRPr lang="ko-KR" altLang="en-US" dirty="0"/>
          </a:p>
        </p:txBody>
      </p:sp>
    </p:spTree>
    <p:extLst>
      <p:ext uri="{BB962C8B-B14F-4D97-AF65-F5344CB8AC3E}">
        <p14:creationId xmlns:p14="http://schemas.microsoft.com/office/powerpoint/2010/main" val="287900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69</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604417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677149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a:defRPr/>
            </a:pPr>
            <a:fld id="{9BF5A829-16B0-48B1-95E4-1346D5D62477}" type="slidenum">
              <a:rPr lang="ko-KR" altLang="en-US" smtClean="0">
                <a:solidFill>
                  <a:prstClr val="black"/>
                </a:solidFill>
              </a:rPr>
              <a:pPr>
                <a:defRPr/>
              </a:pPr>
              <a:t>73</a:t>
            </a:fld>
            <a:endParaRPr lang="ko-KR" altLang="en-US" dirty="0">
              <a:solidFill>
                <a:prstClr val="black"/>
              </a:solidFill>
            </a:endParaRPr>
          </a:p>
        </p:txBody>
      </p:sp>
    </p:spTree>
    <p:extLst>
      <p:ext uri="{BB962C8B-B14F-4D97-AF65-F5344CB8AC3E}">
        <p14:creationId xmlns:p14="http://schemas.microsoft.com/office/powerpoint/2010/main" val="3416938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267298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135623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740592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109</a:t>
            </a:fld>
            <a:endParaRPr lang="ko-KR" altLang="en-US"/>
          </a:p>
        </p:txBody>
      </p:sp>
    </p:spTree>
    <p:extLst>
      <p:ext uri="{BB962C8B-B14F-4D97-AF65-F5344CB8AC3E}">
        <p14:creationId xmlns:p14="http://schemas.microsoft.com/office/powerpoint/2010/main" val="2279870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a:endParaRPr>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114</a:t>
            </a:fld>
            <a:endParaRPr lang="ko-KR" altLang="en-US" dirty="0"/>
          </a:p>
        </p:txBody>
      </p:sp>
    </p:spTree>
    <p:extLst>
      <p:ext uri="{BB962C8B-B14F-4D97-AF65-F5344CB8AC3E}">
        <p14:creationId xmlns:p14="http://schemas.microsoft.com/office/powerpoint/2010/main" val="562880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116</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400922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300" b="0" i="0" u="none" strike="noStrike" kern="1200" cap="none" spc="0" normalizeH="0" baseline="0" noProof="0" dirty="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896948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117</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577185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a:defRPr/>
            </a:pPr>
            <a:fld id="{9BF5A829-16B0-48B1-95E4-1346D5D62477}" type="slidenum">
              <a:rPr lang="ko-KR" altLang="en-US" smtClean="0">
                <a:solidFill>
                  <a:prstClr val="black"/>
                </a:solidFill>
              </a:rPr>
              <a:pPr>
                <a:defRPr/>
              </a:pPr>
              <a:t>119</a:t>
            </a:fld>
            <a:endParaRPr lang="ko-KR" altLang="en-US" dirty="0">
              <a:solidFill>
                <a:prstClr val="black"/>
              </a:solidFill>
            </a:endParaRPr>
          </a:p>
        </p:txBody>
      </p:sp>
    </p:spTree>
    <p:extLst>
      <p:ext uri="{BB962C8B-B14F-4D97-AF65-F5344CB8AC3E}">
        <p14:creationId xmlns:p14="http://schemas.microsoft.com/office/powerpoint/2010/main" val="3777338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061045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423814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2053347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148</a:t>
            </a:fld>
            <a:endParaRPr lang="ko-KR" altLang="en-US"/>
          </a:p>
        </p:txBody>
      </p:sp>
    </p:spTree>
    <p:extLst>
      <p:ext uri="{BB962C8B-B14F-4D97-AF65-F5344CB8AC3E}">
        <p14:creationId xmlns:p14="http://schemas.microsoft.com/office/powerpoint/2010/main" val="353106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150</a:t>
            </a:fld>
            <a:endParaRPr lang="ko-KR" altLang="en-US"/>
          </a:p>
        </p:txBody>
      </p:sp>
    </p:spTree>
    <p:extLst>
      <p:ext uri="{BB962C8B-B14F-4D97-AF65-F5344CB8AC3E}">
        <p14:creationId xmlns:p14="http://schemas.microsoft.com/office/powerpoint/2010/main" val="3758267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a:endParaRPr>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156</a:t>
            </a:fld>
            <a:endParaRPr lang="ko-KR" altLang="en-US" dirty="0"/>
          </a:p>
        </p:txBody>
      </p:sp>
    </p:spTree>
    <p:extLst>
      <p:ext uri="{BB962C8B-B14F-4D97-AF65-F5344CB8AC3E}">
        <p14:creationId xmlns:p14="http://schemas.microsoft.com/office/powerpoint/2010/main" val="1460423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158</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388113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ADF23B2-3342-4405-8E32-027ADF311D3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159</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00585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92225"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ko-KR" altLang="en-US" b="0" dirty="0">
              <a:latin typeface="SamsungOne-400" panose="020B0503030303020204"/>
            </a:endParaRPr>
          </a:p>
        </p:txBody>
      </p:sp>
      <p:sp>
        <p:nvSpPr>
          <p:cNvPr id="4" name="슬라이드 번호 개체 틀 3"/>
          <p:cNvSpPr>
            <a:spLocks noGrp="1"/>
          </p:cNvSpPr>
          <p:nvPr>
            <p:ph type="sldNum" sz="quarter" idx="5"/>
          </p:nvPr>
        </p:nvSpPr>
        <p:spPr/>
        <p:txBody>
          <a:bodyPr/>
          <a:lstStyle/>
          <a:p>
            <a:pPr>
              <a:defRPr/>
            </a:pPr>
            <a:fld id="{9BF5A829-16B0-48B1-95E4-1346D5D62477}" type="slidenum">
              <a:rPr lang="ko-KR" altLang="en-US" smtClean="0">
                <a:solidFill>
                  <a:prstClr val="black"/>
                </a:solidFill>
              </a:rPr>
              <a:pPr>
                <a:defRPr/>
              </a:pPr>
              <a:t>4</a:t>
            </a:fld>
            <a:endParaRPr lang="ko-KR" altLang="en-US" dirty="0">
              <a:solidFill>
                <a:prstClr val="black"/>
              </a:solidFill>
            </a:endParaRPr>
          </a:p>
        </p:txBody>
      </p:sp>
    </p:spTree>
    <p:extLst>
      <p:ext uri="{BB962C8B-B14F-4D97-AF65-F5344CB8AC3E}">
        <p14:creationId xmlns:p14="http://schemas.microsoft.com/office/powerpoint/2010/main" val="1246626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160</a:t>
            </a:fld>
            <a:endParaRPr lang="ko-KR" altLang="en-US"/>
          </a:p>
        </p:txBody>
      </p:sp>
    </p:spTree>
    <p:extLst>
      <p:ext uri="{BB962C8B-B14F-4D97-AF65-F5344CB8AC3E}">
        <p14:creationId xmlns:p14="http://schemas.microsoft.com/office/powerpoint/2010/main" val="671015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161</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0267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162</a:t>
            </a:fld>
            <a:endParaRPr lang="ko-KR" altLang="en-US"/>
          </a:p>
        </p:txBody>
      </p:sp>
    </p:spTree>
    <p:extLst>
      <p:ext uri="{BB962C8B-B14F-4D97-AF65-F5344CB8AC3E}">
        <p14:creationId xmlns:p14="http://schemas.microsoft.com/office/powerpoint/2010/main" val="126102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3799016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54980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95263" y="763588"/>
            <a:ext cx="6656387" cy="4608512"/>
          </a:xfrm>
        </p:spPr>
      </p:sp>
      <p:sp>
        <p:nvSpPr>
          <p:cNvPr id="3" name="슬라이드 노트 개체 틀 2"/>
          <p:cNvSpPr>
            <a:spLocks noGrp="1"/>
          </p:cNvSpPr>
          <p:nvPr>
            <p:ph type="body" idx="1"/>
          </p:nvPr>
        </p:nvSpPr>
        <p:spPr>
          <a:xfrm>
            <a:off x="679768" y="5542373"/>
            <a:ext cx="5438140" cy="3639767"/>
          </a:xfrm>
        </p:spPr>
        <p:txBody>
          <a:bodyPr/>
          <a:lstStyle/>
          <a:p>
            <a:endParaRPr lang="ko-KR" altLang="en-US"/>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SamsungOne 400" panose="020B0503030303020204" pitchFamily="34" charset="0"/>
                <a:ea typeface="KoPub돋움체 Medium" panose="02020603020101020101" pitchFamily="18"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ko-KR" altLang="en-US" sz="1300" b="0" i="0" u="none" strike="noStrike" kern="1200" cap="none" spc="0" normalizeH="0" baseline="0" noProof="0">
              <a:ln>
                <a:noFill/>
              </a:ln>
              <a:solidFill>
                <a:prstClr val="black"/>
              </a:solidFill>
              <a:effectLst/>
              <a:uLnTx/>
              <a:uFillTx/>
              <a:latin typeface="SamsungOne 400" panose="020B0503030303020204" pitchFamily="34" charset="0"/>
              <a:ea typeface="KoPub돋움체 Medium" panose="02020603020101020101" pitchFamily="18" charset="-127"/>
              <a:cs typeface="+mn-cs"/>
            </a:endParaRPr>
          </a:p>
        </p:txBody>
      </p:sp>
    </p:spTree>
    <p:extLst>
      <p:ext uri="{BB962C8B-B14F-4D97-AF65-F5344CB8AC3E}">
        <p14:creationId xmlns:p14="http://schemas.microsoft.com/office/powerpoint/2010/main" val="1940311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9</a:t>
            </a:fld>
            <a:endParaRPr lang="ko-KR" altLang="en-US"/>
          </a:p>
        </p:txBody>
      </p:sp>
    </p:spTree>
    <p:extLst>
      <p:ext uri="{BB962C8B-B14F-4D97-AF65-F5344CB8AC3E}">
        <p14:creationId xmlns:p14="http://schemas.microsoft.com/office/powerpoint/2010/main" val="3582153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a:defRPr/>
            </a:pPr>
            <a:fld id="{FADF23B2-3342-4405-8E32-027ADF311D3F}" type="slidenum">
              <a:rPr lang="ko-KR" altLang="en-US" smtClean="0"/>
              <a:pPr>
                <a:defRPr/>
              </a:pPr>
              <a:t>14</a:t>
            </a:fld>
            <a:endParaRPr lang="ko-KR" altLang="en-US"/>
          </a:p>
        </p:txBody>
      </p:sp>
    </p:spTree>
    <p:extLst>
      <p:ext uri="{BB962C8B-B14F-4D97-AF65-F5344CB8AC3E}">
        <p14:creationId xmlns:p14="http://schemas.microsoft.com/office/powerpoint/2010/main" val="4223821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b="1" dirty="0">
              <a:latin typeface="SamsungOne-400" panose="020B0503030303020204"/>
            </a:endParaRPr>
          </a:p>
        </p:txBody>
      </p:sp>
      <p:sp>
        <p:nvSpPr>
          <p:cNvPr id="4" name="슬라이드 번호 개체 틀 3"/>
          <p:cNvSpPr>
            <a:spLocks noGrp="1"/>
          </p:cNvSpPr>
          <p:nvPr>
            <p:ph type="sldNum" sz="quarter" idx="10"/>
          </p:nvPr>
        </p:nvSpPr>
        <p:spPr/>
        <p:txBody>
          <a:bodyPr/>
          <a:lstStyle/>
          <a:p>
            <a:pPr>
              <a:defRPr/>
            </a:pPr>
            <a:fld id="{FADF23B2-3342-4405-8E32-027ADF311D3F}" type="slidenum">
              <a:rPr lang="ko-KR" altLang="en-US" smtClean="0"/>
              <a:pPr>
                <a:defRPr/>
              </a:pPr>
              <a:t>66</a:t>
            </a:fld>
            <a:endParaRPr lang="ko-KR" altLang="en-US" dirty="0"/>
          </a:p>
        </p:txBody>
      </p:sp>
    </p:spTree>
    <p:extLst>
      <p:ext uri="{BB962C8B-B14F-4D97-AF65-F5344CB8AC3E}">
        <p14:creationId xmlns:p14="http://schemas.microsoft.com/office/powerpoint/2010/main" val="2562684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5991225" y="6498000"/>
            <a:ext cx="3208082"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5. Algorithm 2 - Sorting Algorithms</a:t>
            </a:r>
          </a:p>
        </p:txBody>
      </p:sp>
    </p:spTree>
    <p:extLst>
      <p:ext uri="{BB962C8B-B14F-4D97-AF65-F5344CB8AC3E}">
        <p14:creationId xmlns:p14="http://schemas.microsoft.com/office/powerpoint/2010/main" val="2379487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ody">
    <p:spTree>
      <p:nvGrpSpPr>
        <p:cNvPr id="1" name=""/>
        <p:cNvGrpSpPr/>
        <p:nvPr/>
      </p:nvGrpSpPr>
      <p:grpSpPr>
        <a:xfrm>
          <a:off x="0" y="0"/>
          <a:ext cx="0" cy="0"/>
          <a:chOff x="0" y="0"/>
          <a:chExt cx="0" cy="0"/>
        </a:xfrm>
      </p:grpSpPr>
      <p:cxnSp>
        <p:nvCxnSpPr>
          <p:cNvPr id="10" name="직선 연결선 9">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cxnSp>
        <p:nvCxnSpPr>
          <p:cNvPr id="7" name="직선 연결선 6"/>
          <p:cNvCxnSpPr/>
          <p:nvPr userDrawn="1"/>
        </p:nvCxnSpPr>
        <p:spPr>
          <a:xfrm>
            <a:off x="449612" y="900000"/>
            <a:ext cx="9003600" cy="0"/>
          </a:xfrm>
          <a:prstGeom prst="line">
            <a:avLst/>
          </a:prstGeom>
          <a:ln w="15875">
            <a:solidFill>
              <a:srgbClr val="0924A5"/>
            </a:solidFill>
          </a:ln>
        </p:spPr>
        <p:style>
          <a:lnRef idx="1">
            <a:schemeClr val="accent1"/>
          </a:lnRef>
          <a:fillRef idx="0">
            <a:schemeClr val="accent1"/>
          </a:fillRef>
          <a:effectRef idx="0">
            <a:schemeClr val="accent1"/>
          </a:effectRef>
          <a:fontRef idx="minor">
            <a:schemeClr val="tx1"/>
          </a:fontRef>
        </p:style>
      </p:cxnSp>
      <p:sp>
        <p:nvSpPr>
          <p:cNvPr id="8"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5905500" y="6498000"/>
            <a:ext cx="32938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5. Algorithm 2 - Sorting Algorithms</a:t>
            </a:r>
          </a:p>
        </p:txBody>
      </p:sp>
    </p:spTree>
    <p:extLst>
      <p:ext uri="{BB962C8B-B14F-4D97-AF65-F5344CB8AC3E}">
        <p14:creationId xmlns:p14="http://schemas.microsoft.com/office/powerpoint/2010/main" val="1357378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ast">
    <p:spTree>
      <p:nvGrpSpPr>
        <p:cNvPr id="1" name=""/>
        <p:cNvGrpSpPr/>
        <p:nvPr/>
      </p:nvGrpSpPr>
      <p:grpSpPr>
        <a:xfrm>
          <a:off x="0" y="0"/>
          <a:ext cx="0" cy="0"/>
          <a:chOff x="0" y="0"/>
          <a:chExt cx="0" cy="0"/>
        </a:xfrm>
      </p:grpSpPr>
      <p:pic>
        <p:nvPicPr>
          <p:cNvPr id="6" name="그림 2">
            <a:extLst>
              <a:ext uri="{FF2B5EF4-FFF2-40B4-BE49-F238E27FC236}">
                <a16:creationId xmlns:a16="http://schemas.microsoft.com/office/drawing/2014/main" xmlns="" id="{C441AFAB-5BBF-465C-B7A8-FED86E6261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395"/>
            <a:ext cx="9902825" cy="6853605"/>
          </a:xfrm>
          <a:prstGeom prst="rect">
            <a:avLst/>
          </a:prstGeom>
        </p:spPr>
      </p:pic>
      <p:sp>
        <p:nvSpPr>
          <p:cNvPr id="2" name="직사각형 1"/>
          <p:cNvSpPr/>
          <p:nvPr userDrawn="1"/>
        </p:nvSpPr>
        <p:spPr>
          <a:xfrm>
            <a:off x="1" y="0"/>
            <a:ext cx="9902825" cy="6858000"/>
          </a:xfrm>
          <a:prstGeom prst="rect">
            <a:avLst/>
          </a:prstGeom>
          <a:solidFill>
            <a:srgbClr val="1428A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60"/>
          </a:p>
        </p:txBody>
      </p:sp>
      <p:sp>
        <p:nvSpPr>
          <p:cNvPr id="7" name="직사각형 6">
            <a:extLst>
              <a:ext uri="{FF2B5EF4-FFF2-40B4-BE49-F238E27FC236}">
                <a16:creationId xmlns:a16="http://schemas.microsoft.com/office/drawing/2014/main" xmlns="" id="{782B242C-8600-47F0-98D5-6EA512C41BF2}"/>
              </a:ext>
            </a:extLst>
          </p:cNvPr>
          <p:cNvSpPr/>
          <p:nvPr userDrawn="1"/>
        </p:nvSpPr>
        <p:spPr>
          <a:xfrm>
            <a:off x="449612" y="5677031"/>
            <a:ext cx="9003600"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2022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pic>
        <p:nvPicPr>
          <p:cNvPr id="10" name="그림 3">
            <a:extLst>
              <a:ext uri="{FF2B5EF4-FFF2-40B4-BE49-F238E27FC236}">
                <a16:creationId xmlns:a16="http://schemas.microsoft.com/office/drawing/2014/main" xmlns="" id="{A977D3D7-ABF1-4BDD-B1E5-CCA79CC818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13012" y="3022951"/>
            <a:ext cx="2476800" cy="812098"/>
          </a:xfrm>
          <a:prstGeom prst="rect">
            <a:avLst/>
          </a:prstGeom>
        </p:spPr>
      </p:pic>
      <p:sp>
        <p:nvSpPr>
          <p:cNvPr id="9"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612" y="450000"/>
            <a:ext cx="1290982"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a:p>
        </p:txBody>
      </p:sp>
    </p:spTree>
    <p:extLst>
      <p:ext uri="{BB962C8B-B14F-4D97-AF65-F5344CB8AC3E}">
        <p14:creationId xmlns:p14="http://schemas.microsoft.com/office/powerpoint/2010/main" val="1773018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ody">
    <p:bg>
      <p:bgPr>
        <a:solidFill>
          <a:schemeClr val="bg1">
            <a:lumMod val="95000"/>
          </a:schemeClr>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5"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a:p>
        </p:txBody>
      </p:sp>
      <p:pic>
        <p:nvPicPr>
          <p:cNvPr id="8" name="그림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549338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bg1">
            <a:lumMod val="95000"/>
          </a:schemeClr>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6" name="Freeform 5">
            <a:extLst>
              <a:ext uri="{FF2B5EF4-FFF2-40B4-BE49-F238E27FC236}">
                <a16:creationId xmlns:a16="http://schemas.microsoft.com/office/drawing/2014/main" xmlns="" id="{0D8AEED9-5E8F-4A4F-8427-AE314BEC60F8}"/>
              </a:ext>
            </a:extLst>
          </p:cNvPr>
          <p:cNvSpPr>
            <a:spLocks noChangeAspect="1" noEditPoints="1"/>
          </p:cNvSpPr>
          <p:nvPr userDrawn="1"/>
        </p:nvSpPr>
        <p:spPr bwMode="auto">
          <a:xfrm>
            <a:off x="449612" y="450000"/>
            <a:ext cx="1282433" cy="198000"/>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rgbClr val="0924A5"/>
          </a:solidFill>
          <a:ln>
            <a:noFill/>
          </a:ln>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960" noProof="0"/>
          </a:p>
        </p:txBody>
      </p:sp>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6998" y="6141164"/>
            <a:ext cx="1372004" cy="450000"/>
          </a:xfrm>
          <a:prstGeom prst="rect">
            <a:avLst/>
          </a:prstGeom>
        </p:spPr>
      </p:pic>
    </p:spTree>
    <p:extLst>
      <p:ext uri="{BB962C8B-B14F-4D97-AF65-F5344CB8AC3E}">
        <p14:creationId xmlns:p14="http://schemas.microsoft.com/office/powerpoint/2010/main" val="3857595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사용자 지정 레이아웃">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9" name="직선 연결선 8">
            <a:extLst>
              <a:ext uri="{FF2B5EF4-FFF2-40B4-BE49-F238E27FC236}">
                <a16:creationId xmlns:a16="http://schemas.microsoft.com/office/drawing/2014/main" xmlns="" id="{C1C72A62-C683-4E28-9DB3-48070C29EDE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7">
            <a:extLst>
              <a:ext uri="{FF2B5EF4-FFF2-40B4-BE49-F238E27FC236}">
                <a16:creationId xmlns:a16="http://schemas.microsoft.com/office/drawing/2014/main" xmlns="" id="{7E1E12FC-CEBB-4147-9EEB-E670A93F6B1E}"/>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5876544" y="6498000"/>
            <a:ext cx="332276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8" latinLnBrk="1">
              <a:defRPr/>
            </a:pPr>
            <a:r>
              <a:rPr lang="en-US" altLang="ko-KR" sz="900" dirty="0">
                <a:solidFill>
                  <a:schemeClr val="bg1"/>
                </a:solidFill>
                <a:latin typeface="Samsung Sharp Sans Medium" pitchFamily="2" charset="0"/>
                <a:ea typeface="Samsung Sharp Sans Medium" pitchFamily="2" charset="0"/>
                <a:cs typeface="Samsung Sharp Sans Medium" pitchFamily="2" charset="0"/>
              </a:rPr>
              <a:t>Chapter 5. Algorithm 2 - Sorting Algorithms</a:t>
            </a:r>
          </a:p>
        </p:txBody>
      </p:sp>
    </p:spTree>
    <p:extLst>
      <p:ext uri="{BB962C8B-B14F-4D97-AF65-F5344CB8AC3E}">
        <p14:creationId xmlns:p14="http://schemas.microsoft.com/office/powerpoint/2010/main" val="1712212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4036029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4671060" y="6498000"/>
            <a:ext cx="452824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5. Algorithm 2 - Sorting Algorithms</a:t>
            </a:r>
          </a:p>
        </p:txBody>
      </p:sp>
    </p:spTree>
    <p:extLst>
      <p:ext uri="{BB962C8B-B14F-4D97-AF65-F5344CB8AC3E}">
        <p14:creationId xmlns:p14="http://schemas.microsoft.com/office/powerpoint/2010/main" val="2107007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5935980" y="6498000"/>
            <a:ext cx="326332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5. Algorithm 2 - Sorting Algorithms</a:t>
            </a:r>
          </a:p>
        </p:txBody>
      </p:sp>
    </p:spTree>
    <p:extLst>
      <p:ext uri="{BB962C8B-B14F-4D97-AF65-F5344CB8AC3E}">
        <p14:creationId xmlns:p14="http://schemas.microsoft.com/office/powerpoint/2010/main" val="2731407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
        <p:nvSpPr>
          <p:cNvPr id="2" name="슬라이드 번호 개체 틀 15">
            <a:extLst>
              <a:ext uri="{FF2B5EF4-FFF2-40B4-BE49-F238E27FC236}">
                <a16:creationId xmlns:a16="http://schemas.microsoft.com/office/drawing/2014/main" xmlns="" id="{1B2B22C2-BBD9-4044-B049-D10CDF14FDE6}"/>
              </a:ext>
            </a:extLst>
          </p:cNvPr>
          <p:cNvSpPr txBox="1">
            <a:spLocks/>
          </p:cNvSpPr>
          <p:nvPr userDrawn="1"/>
        </p:nvSpPr>
        <p:spPr>
          <a:xfrm>
            <a:off x="6014618" y="6347710"/>
            <a:ext cx="2745945"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r>
              <a:rPr kumimoji="1" lang="en-US" altLang="ko-KR" sz="1100" kern="12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5. Algorithm 2 – Sorting Algorithms</a:t>
            </a:r>
          </a:p>
        </p:txBody>
      </p:sp>
      <p:sp>
        <p:nvSpPr>
          <p:cNvPr id="3" name="슬라이드 번호 개체 틀 15">
            <a:extLst>
              <a:ext uri="{FF2B5EF4-FFF2-40B4-BE49-F238E27FC236}">
                <a16:creationId xmlns:a16="http://schemas.microsoft.com/office/drawing/2014/main" xmlns="" id="{8C6D6C91-60C1-41CF-B03F-1735A6A41637}"/>
              </a:ext>
            </a:extLst>
          </p:cNvPr>
          <p:cNvSpPr txBox="1">
            <a:spLocks/>
          </p:cNvSpPr>
          <p:nvPr userDrawn="1"/>
        </p:nvSpPr>
        <p:spPr>
          <a:xfrm>
            <a:off x="8808690" y="6347726"/>
            <a:ext cx="538336"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385970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ble of Contents2">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078321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5798820" y="6498000"/>
            <a:ext cx="340048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5. Algorithm 2 - Sorting Algorithms</a:t>
            </a:r>
          </a:p>
        </p:txBody>
      </p:sp>
    </p:spTree>
    <p:extLst>
      <p:ext uri="{BB962C8B-B14F-4D97-AF65-F5344CB8AC3E}">
        <p14:creationId xmlns:p14="http://schemas.microsoft.com/office/powerpoint/2010/main" val="231435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5916930" y="6498000"/>
            <a:ext cx="328237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5. Algorithm 2 - Sorting Algorithms</a:t>
            </a:r>
          </a:p>
        </p:txBody>
      </p:sp>
    </p:spTree>
    <p:extLst>
      <p:ext uri="{BB962C8B-B14F-4D97-AF65-F5344CB8AC3E}">
        <p14:creationId xmlns:p14="http://schemas.microsoft.com/office/powerpoint/2010/main" val="352121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xmlns="" id="{107951CE-0A5B-4EC7-B663-290867B6A3B2}"/>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슬라이드 번호 개체 틀 15">
            <a:extLst>
              <a:ext uri="{FF2B5EF4-FFF2-40B4-BE49-F238E27FC236}">
                <a16:creationId xmlns:a16="http://schemas.microsoft.com/office/drawing/2014/main" xmlns="" id="{DB8B1220-1660-457F-B990-656A8230EA54}"/>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4" name="직사각형 7">
            <a:extLst>
              <a:ext uri="{FF2B5EF4-FFF2-40B4-BE49-F238E27FC236}">
                <a16:creationId xmlns:a16="http://schemas.microsoft.com/office/drawing/2014/main" xmlns="" id="{AA07D337-B9C3-4E5E-811E-AEFBB17ADEF5}"/>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5" name="슬라이드 번호 개체 틀 15">
            <a:extLst>
              <a:ext uri="{FF2B5EF4-FFF2-40B4-BE49-F238E27FC236}">
                <a16:creationId xmlns:a16="http://schemas.microsoft.com/office/drawing/2014/main" xmlns="" id="{CCEC8F59-794B-4743-A6D7-1BC9720006CB}"/>
              </a:ext>
            </a:extLst>
          </p:cNvPr>
          <p:cNvSpPr txBox="1">
            <a:spLocks/>
          </p:cNvSpPr>
          <p:nvPr userDrawn="1"/>
        </p:nvSpPr>
        <p:spPr>
          <a:xfrm>
            <a:off x="6309593" y="6498000"/>
            <a:ext cx="2889714"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5. Algorithm 2 - Sorting Algorithms</a:t>
            </a:r>
          </a:p>
        </p:txBody>
      </p:sp>
      <p:grpSp>
        <p:nvGrpSpPr>
          <p:cNvPr id="3" name="그룹 2">
            <a:extLst>
              <a:ext uri="{FF2B5EF4-FFF2-40B4-BE49-F238E27FC236}">
                <a16:creationId xmlns:a16="http://schemas.microsoft.com/office/drawing/2014/main" xmlns="" id="{423B230F-BF07-4420-8C5E-EAE4EFC61AF1}"/>
              </a:ext>
            </a:extLst>
          </p:cNvPr>
          <p:cNvGrpSpPr/>
          <p:nvPr userDrawn="1"/>
        </p:nvGrpSpPr>
        <p:grpSpPr>
          <a:xfrm>
            <a:off x="0" y="1"/>
            <a:ext cx="9906000" cy="999802"/>
            <a:chOff x="0" y="1"/>
            <a:chExt cx="9906000" cy="999802"/>
          </a:xfrm>
        </p:grpSpPr>
        <p:sp>
          <p:nvSpPr>
            <p:cNvPr id="10" name="직사각형 9">
              <a:extLst>
                <a:ext uri="{FF2B5EF4-FFF2-40B4-BE49-F238E27FC236}">
                  <a16:creationId xmlns:a16="http://schemas.microsoft.com/office/drawing/2014/main" xmlns="" id="{85CF76A4-51CF-4D05-A1A1-2F9ED08538A3}"/>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xmlns="" id="{B99AF68C-BDD5-4210-9E4D-B73D0E1AF2BC}"/>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그룹 15">
            <a:extLst>
              <a:ext uri="{FF2B5EF4-FFF2-40B4-BE49-F238E27FC236}">
                <a16:creationId xmlns:a16="http://schemas.microsoft.com/office/drawing/2014/main" xmlns="" id="{1AD70F94-445E-41A7-8574-B25CBA89D8C1}"/>
              </a:ext>
            </a:extLst>
          </p:cNvPr>
          <p:cNvGrpSpPr/>
          <p:nvPr userDrawn="1"/>
        </p:nvGrpSpPr>
        <p:grpSpPr>
          <a:xfrm>
            <a:off x="449999" y="1251376"/>
            <a:ext cx="9018001" cy="4993976"/>
            <a:chOff x="578678" y="1436154"/>
            <a:chExt cx="8748000" cy="4993976"/>
          </a:xfrm>
          <a:solidFill>
            <a:srgbClr val="ECEFF6"/>
          </a:solidFill>
        </p:grpSpPr>
        <p:sp>
          <p:nvSpPr>
            <p:cNvPr id="17" name="직사각형 16">
              <a:extLst>
                <a:ext uri="{FF2B5EF4-FFF2-40B4-BE49-F238E27FC236}">
                  <a16:creationId xmlns:a16="http://schemas.microsoft.com/office/drawing/2014/main" xmlns="" id="{DD7B4B47-6621-481B-B3CE-E8345036F393}"/>
                </a:ext>
              </a:extLst>
            </p:cNvPr>
            <p:cNvSpPr/>
            <p:nvPr/>
          </p:nvSpPr>
          <p:spPr>
            <a:xfrm>
              <a:off x="578678" y="1436154"/>
              <a:ext cx="8748000" cy="811746"/>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xmlns="" id="{CF06F76F-5148-46B2-9B1F-DC949288372A}"/>
                </a:ext>
              </a:extLst>
            </p:cNvPr>
            <p:cNvSpPr/>
            <p:nvPr/>
          </p:nvSpPr>
          <p:spPr>
            <a:xfrm>
              <a:off x="578678" y="2286000"/>
              <a:ext cx="8748000" cy="4144130"/>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xmlns="" id="{9F696305-6820-48F1-BDDE-99074AB95DFF}"/>
                </a:ext>
              </a:extLst>
            </p:cNvPr>
            <p:cNvSpPr/>
            <p:nvPr/>
          </p:nvSpPr>
          <p:spPr>
            <a:xfrm>
              <a:off x="768350" y="1631455"/>
              <a:ext cx="1029652"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Q1.</a:t>
              </a:r>
            </a:p>
          </p:txBody>
        </p:sp>
      </p:grpSp>
    </p:spTree>
    <p:extLst>
      <p:ext uri="{BB962C8B-B14F-4D97-AF65-F5344CB8AC3E}">
        <p14:creationId xmlns:p14="http://schemas.microsoft.com/office/powerpoint/2010/main" val="4171582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more">
    <p:spTree>
      <p:nvGrpSpPr>
        <p:cNvPr id="1" name=""/>
        <p:cNvGrpSpPr/>
        <p:nvPr/>
      </p:nvGrpSpPr>
      <p:grpSpPr>
        <a:xfrm>
          <a:off x="0" y="0"/>
          <a:ext cx="0" cy="0"/>
          <a:chOff x="0" y="0"/>
          <a:chExt cx="0" cy="0"/>
        </a:xfrm>
      </p:grpSpPr>
      <p:grpSp>
        <p:nvGrpSpPr>
          <p:cNvPr id="51" name="그룹 50">
            <a:extLst>
              <a:ext uri="{FF2B5EF4-FFF2-40B4-BE49-F238E27FC236}">
                <a16:creationId xmlns:a16="http://schemas.microsoft.com/office/drawing/2014/main" xmlns="" id="{85278258-AEB2-4213-B5E6-13FC86FAB418}"/>
              </a:ext>
            </a:extLst>
          </p:cNvPr>
          <p:cNvGrpSpPr/>
          <p:nvPr userDrawn="1"/>
        </p:nvGrpSpPr>
        <p:grpSpPr>
          <a:xfrm>
            <a:off x="449612" y="1462227"/>
            <a:ext cx="9003600" cy="4500283"/>
            <a:chOff x="578678" y="1445207"/>
            <a:chExt cx="8748000" cy="4136077"/>
          </a:xfrm>
        </p:grpSpPr>
        <p:sp>
          <p:nvSpPr>
            <p:cNvPr id="52" name="직사각형 51">
              <a:extLst>
                <a:ext uri="{FF2B5EF4-FFF2-40B4-BE49-F238E27FC236}">
                  <a16:creationId xmlns:a16="http://schemas.microsoft.com/office/drawing/2014/main" xmlns="" id="{8AE44DED-1433-4AE2-91CF-6B4CC836C247}"/>
                </a:ext>
              </a:extLst>
            </p:cNvPr>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xmlns="" id="{16E0A36A-E308-4F66-AC01-5E98B501B58D}"/>
                </a:ext>
              </a:extLst>
            </p:cNvPr>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이등변 삼각형 53">
              <a:extLst>
                <a:ext uri="{FF2B5EF4-FFF2-40B4-BE49-F238E27FC236}">
                  <a16:creationId xmlns:a16="http://schemas.microsoft.com/office/drawing/2014/main" xmlns="" id="{1AAE9217-6132-41DE-8B52-1E10CDDAD122}"/>
                </a:ext>
              </a:extLst>
            </p:cNvPr>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6000"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23" name="슬라이드 번호 개체 틀 15">
            <a:extLst>
              <a:ext uri="{FF2B5EF4-FFF2-40B4-BE49-F238E27FC236}">
                <a16:creationId xmlns:a16="http://schemas.microsoft.com/office/drawing/2014/main" xmlns="" id="{DC109AF5-9684-4C7C-8609-D82073175524}"/>
              </a:ext>
            </a:extLst>
          </p:cNvPr>
          <p:cNvSpPr txBox="1">
            <a:spLocks/>
          </p:cNvSpPr>
          <p:nvPr userDrawn="1"/>
        </p:nvSpPr>
        <p:spPr>
          <a:xfrm>
            <a:off x="5600700" y="6498000"/>
            <a:ext cx="35986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5. Algorithm 2 - Sorting Algorithms</a:t>
            </a:r>
          </a:p>
        </p:txBody>
      </p:sp>
      <p:grpSp>
        <p:nvGrpSpPr>
          <p:cNvPr id="8" name="그룹 7">
            <a:extLst>
              <a:ext uri="{FF2B5EF4-FFF2-40B4-BE49-F238E27FC236}">
                <a16:creationId xmlns:a16="http://schemas.microsoft.com/office/drawing/2014/main" xmlns="" id="{E8CA0DD3-9254-499A-BE4D-7F93C9791163}"/>
              </a:ext>
            </a:extLst>
          </p:cNvPr>
          <p:cNvGrpSpPr/>
          <p:nvPr userDrawn="1"/>
        </p:nvGrpSpPr>
        <p:grpSpPr>
          <a:xfrm>
            <a:off x="747834" y="2408824"/>
            <a:ext cx="8539600" cy="3303528"/>
            <a:chOff x="747834" y="2129937"/>
            <a:chExt cx="8539600" cy="3303528"/>
          </a:xfrm>
        </p:grpSpPr>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2993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Guideline, mechanisms &amp; contingency plan</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Preparing pair programming involves establishing guidelines and mechanisms to help students pair properly and to keep them paired. For example, students should take turns “driving the mouse.” Effective preparation requires contingency plans in case one partner is absent or decides not to participate for one reason or another. In these cases, it is important to make it clear that the active student will not be punished because the pairing did not work well.</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59917"/>
              <a:ext cx="8539600" cy="1055714"/>
              <a:chOff x="805623" y="3889855"/>
              <a:chExt cx="8539600" cy="1055714"/>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055714"/>
                <a:chOff x="1098894" y="2558690"/>
                <a:chExt cx="8386684" cy="1055714"/>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Pairing similar, not necessarily equal, abilities as partners</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814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Pair programming can be effective when students of similar, though not necessarily equal, abilities are paired as partners. Pairing mismatched students often can lead to unbalanced participation. Teachers must emphasize that pair programming is not a “divide-and-conquer” strategy, but rather a true collaborative effort in every endeavor for the entire project. Teachers should avoid pairing very weak students with very strong students.</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grpSp>
        <p:grpSp>
          <p:nvGrpSpPr>
            <p:cNvPr id="35" name="그룹 34">
              <a:extLst>
                <a:ext uri="{FF2B5EF4-FFF2-40B4-BE49-F238E27FC236}">
                  <a16:creationId xmlns:a16="http://schemas.microsoft.com/office/drawing/2014/main" xmlns="" id="{093BAA16-736E-4E14-ADD4-D0B065F97B84}"/>
                </a:ext>
              </a:extLst>
            </p:cNvPr>
            <p:cNvGrpSpPr/>
            <p:nvPr userDrawn="1"/>
          </p:nvGrpSpPr>
          <p:grpSpPr>
            <a:xfrm>
              <a:off x="747834" y="4781836"/>
              <a:ext cx="8539600" cy="651629"/>
              <a:chOff x="805623" y="5143345"/>
              <a:chExt cx="8539600" cy="651629"/>
            </a:xfrm>
          </p:grpSpPr>
          <p:grpSp>
            <p:nvGrpSpPr>
              <p:cNvPr id="36" name="그룹 35">
                <a:extLst>
                  <a:ext uri="{FF2B5EF4-FFF2-40B4-BE49-F238E27FC236}">
                    <a16:creationId xmlns:a16="http://schemas.microsoft.com/office/drawing/2014/main" xmlns="" id="{D293E823-4052-43C0-BEAE-3C7039D15A90}"/>
                  </a:ext>
                </a:extLst>
              </p:cNvPr>
              <p:cNvGrpSpPr/>
              <p:nvPr/>
            </p:nvGrpSpPr>
            <p:grpSpPr>
              <a:xfrm>
                <a:off x="966159" y="5143345"/>
                <a:ext cx="8379064" cy="651629"/>
                <a:chOff x="1098894" y="2558690"/>
                <a:chExt cx="8379064" cy="651629"/>
              </a:xfrm>
            </p:grpSpPr>
            <p:sp>
              <p:nvSpPr>
                <p:cNvPr id="38" name="직사각형 37">
                  <a:extLst>
                    <a:ext uri="{FF2B5EF4-FFF2-40B4-BE49-F238E27FC236}">
                      <a16:creationId xmlns:a16="http://schemas.microsoft.com/office/drawing/2014/main" xmlns="" id="{65518604-971B-46EE-9C46-B0A61E2C0C76}"/>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b="1">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Motivate students by offering extra incentives </a:t>
                  </a:r>
                </a:p>
              </p:txBody>
            </p:sp>
            <p:sp>
              <p:nvSpPr>
                <p:cNvPr id="39" name="직사각형 38">
                  <a:extLst>
                    <a:ext uri="{FF2B5EF4-FFF2-40B4-BE49-F238E27FC236}">
                      <a16:creationId xmlns:a16="http://schemas.microsoft.com/office/drawing/2014/main" xmlns="" id="{EAD2FD8D-1FE7-49E5-8A52-6F8FA9CE371A}"/>
                    </a:ext>
                  </a:extLst>
                </p:cNvPr>
                <p:cNvSpPr/>
                <p:nvPr/>
              </p:nvSpPr>
              <p:spPr>
                <a:xfrm>
                  <a:off x="1098894" y="2799950"/>
                  <a:ext cx="8379064" cy="41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Offering extra incentives can help motivate students to pair, especially with advanced students. Some teachers have found it helpful to require students to pair for only one or two assignments. </a:t>
                  </a:r>
                </a:p>
              </p:txBody>
            </p:sp>
          </p:grpSp>
          <p:sp>
            <p:nvSpPr>
              <p:cNvPr id="37" name="직사각형 36">
                <a:extLst>
                  <a:ext uri="{FF2B5EF4-FFF2-40B4-BE49-F238E27FC236}">
                    <a16:creationId xmlns:a16="http://schemas.microsoft.com/office/drawing/2014/main" xmlns="" id="{D4A20AB2-235D-462A-AFBE-F2CE15681FE2}"/>
                  </a:ext>
                </a:extLst>
              </p:cNvPr>
              <p:cNvSpPr/>
              <p:nvPr/>
            </p:nvSpPr>
            <p:spPr>
              <a:xfrm>
                <a:off x="805623" y="515601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gr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588471"/>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spTree>
    <p:extLst>
      <p:ext uri="{BB962C8B-B14F-4D97-AF65-F5344CB8AC3E}">
        <p14:creationId xmlns:p14="http://schemas.microsoft.com/office/powerpoint/2010/main" val="514505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onemore">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xmlns="" id="{8F9D91F2-1DA9-4775-A2F4-3EA836FC8AC8}"/>
              </a:ext>
            </a:extLst>
          </p:cNvPr>
          <p:cNvGrpSpPr/>
          <p:nvPr userDrawn="1"/>
        </p:nvGrpSpPr>
        <p:grpSpPr>
          <a:xfrm>
            <a:off x="0" y="1"/>
            <a:ext cx="9906000" cy="999802"/>
            <a:chOff x="0" y="1"/>
            <a:chExt cx="9906000" cy="999802"/>
          </a:xfrm>
        </p:grpSpPr>
        <p:sp>
          <p:nvSpPr>
            <p:cNvPr id="18" name="직사각형 17">
              <a:extLst>
                <a:ext uri="{FF2B5EF4-FFF2-40B4-BE49-F238E27FC236}">
                  <a16:creationId xmlns:a16="http://schemas.microsoft.com/office/drawing/2014/main" xmlns="" id="{2445BDC7-3EC5-4A98-AB9C-DAF702D163B6}"/>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xmlns="" id="{7C3EF875-C94A-48D5-8A2F-D7E1606943F8}"/>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0" name="직선 연결선 19">
            <a:extLst>
              <a:ext uri="{FF2B5EF4-FFF2-40B4-BE49-F238E27FC236}">
                <a16:creationId xmlns:a16="http://schemas.microsoft.com/office/drawing/2014/main" xmlns="" id="{F763F9BA-EE85-4466-9F91-463051CFC433}"/>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슬라이드 번호 개체 틀 15">
            <a:extLst>
              <a:ext uri="{FF2B5EF4-FFF2-40B4-BE49-F238E27FC236}">
                <a16:creationId xmlns:a16="http://schemas.microsoft.com/office/drawing/2014/main" xmlns="" id="{83DE29B4-2918-48DA-8AAD-6689F9D9B25F}"/>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22" name="직사각형 7">
            <a:extLst>
              <a:ext uri="{FF2B5EF4-FFF2-40B4-BE49-F238E27FC236}">
                <a16:creationId xmlns:a16="http://schemas.microsoft.com/office/drawing/2014/main" xmlns="" id="{3C9B8629-554D-4DBE-9C51-F645BAD954BC}"/>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23" name="슬라이드 번호 개체 틀 15">
            <a:extLst>
              <a:ext uri="{FF2B5EF4-FFF2-40B4-BE49-F238E27FC236}">
                <a16:creationId xmlns:a16="http://schemas.microsoft.com/office/drawing/2014/main" xmlns="" id="{DC109AF5-9684-4C7C-8609-D82073175524}"/>
              </a:ext>
            </a:extLst>
          </p:cNvPr>
          <p:cNvSpPr txBox="1">
            <a:spLocks/>
          </p:cNvSpPr>
          <p:nvPr userDrawn="1"/>
        </p:nvSpPr>
        <p:spPr>
          <a:xfrm>
            <a:off x="5806440" y="6498000"/>
            <a:ext cx="339286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5. Algorithm 2 - Sorting Algorithms</a:t>
            </a:r>
          </a:p>
        </p:txBody>
      </p:sp>
      <p:grpSp>
        <p:nvGrpSpPr>
          <p:cNvPr id="7" name="그룹 6">
            <a:extLst>
              <a:ext uri="{FF2B5EF4-FFF2-40B4-BE49-F238E27FC236}">
                <a16:creationId xmlns:a16="http://schemas.microsoft.com/office/drawing/2014/main" xmlns="" id="{FDEC6B4D-744D-4E9D-89EE-6B4FB27E7344}"/>
              </a:ext>
            </a:extLst>
          </p:cNvPr>
          <p:cNvGrpSpPr/>
          <p:nvPr userDrawn="1"/>
        </p:nvGrpSpPr>
        <p:grpSpPr>
          <a:xfrm>
            <a:off x="449612" y="1462227"/>
            <a:ext cx="9003600" cy="4500283"/>
            <a:chOff x="449612" y="1219200"/>
            <a:chExt cx="9003600" cy="4500283"/>
          </a:xfrm>
        </p:grpSpPr>
        <p:grpSp>
          <p:nvGrpSpPr>
            <p:cNvPr id="2" name="그룹 1">
              <a:extLst>
                <a:ext uri="{FF2B5EF4-FFF2-40B4-BE49-F238E27FC236}">
                  <a16:creationId xmlns:a16="http://schemas.microsoft.com/office/drawing/2014/main" xmlns="" id="{15B09C5B-34F7-4FED-9E9F-30D9359F898E}"/>
                </a:ext>
              </a:extLst>
            </p:cNvPr>
            <p:cNvGrpSpPr/>
            <p:nvPr userDrawn="1"/>
          </p:nvGrpSpPr>
          <p:grpSpPr>
            <a:xfrm>
              <a:off x="449612" y="1219200"/>
              <a:ext cx="9003600" cy="4500283"/>
              <a:chOff x="578678" y="1445207"/>
              <a:chExt cx="8748000" cy="4136077"/>
            </a:xfrm>
          </p:grpSpPr>
          <p:sp>
            <p:nvSpPr>
              <p:cNvPr id="3" name="직사각형 2"/>
              <p:cNvSpPr/>
              <p:nvPr userDrawn="1"/>
            </p:nvSpPr>
            <p:spPr>
              <a:xfrm>
                <a:off x="578678" y="2038352"/>
                <a:ext cx="8748000" cy="3542932"/>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userDrawn="1"/>
            </p:nvSpPr>
            <p:spPr>
              <a:xfrm>
                <a:off x="578678" y="1445207"/>
                <a:ext cx="8748000" cy="617940"/>
              </a:xfrm>
              <a:prstGeom prst="rect">
                <a:avLst/>
              </a:prstGeom>
              <a:solidFill>
                <a:srgbClr val="ECEFF6"/>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이등변 삼각형 28"/>
              <p:cNvSpPr/>
              <p:nvPr userDrawn="1"/>
            </p:nvSpPr>
            <p:spPr>
              <a:xfrm rot="2700000">
                <a:off x="8915045" y="1573924"/>
                <a:ext cx="396525" cy="198725"/>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 name="그룹 23">
              <a:extLst>
                <a:ext uri="{FF2B5EF4-FFF2-40B4-BE49-F238E27FC236}">
                  <a16:creationId xmlns:a16="http://schemas.microsoft.com/office/drawing/2014/main" xmlns="" id="{13D70919-1A43-46D4-9CAD-A2E01D8807D4}"/>
                </a:ext>
              </a:extLst>
            </p:cNvPr>
            <p:cNvGrpSpPr/>
            <p:nvPr userDrawn="1"/>
          </p:nvGrpSpPr>
          <p:grpSpPr>
            <a:xfrm>
              <a:off x="747834" y="2165797"/>
              <a:ext cx="8539600" cy="1267182"/>
              <a:chOff x="805623" y="2423005"/>
              <a:chExt cx="8539600" cy="1267182"/>
            </a:xfrm>
          </p:grpSpPr>
          <p:grpSp>
            <p:nvGrpSpPr>
              <p:cNvPr id="25" name="그룹 24">
                <a:extLst>
                  <a:ext uri="{FF2B5EF4-FFF2-40B4-BE49-F238E27FC236}">
                    <a16:creationId xmlns:a16="http://schemas.microsoft.com/office/drawing/2014/main" xmlns="" id="{57BC89B2-745B-42C0-A2BD-AB73D818DF63}"/>
                  </a:ext>
                </a:extLst>
              </p:cNvPr>
              <p:cNvGrpSpPr/>
              <p:nvPr/>
            </p:nvGrpSpPr>
            <p:grpSpPr>
              <a:xfrm>
                <a:off x="966158" y="2423005"/>
                <a:ext cx="8379065" cy="1267182"/>
                <a:chOff x="1098893" y="2558690"/>
                <a:chExt cx="8379065" cy="1267182"/>
              </a:xfrm>
            </p:grpSpPr>
            <p:sp>
              <p:nvSpPr>
                <p:cNvPr id="27" name="직사각형 26">
                  <a:extLst>
                    <a:ext uri="{FF2B5EF4-FFF2-40B4-BE49-F238E27FC236}">
                      <a16:creationId xmlns:a16="http://schemas.microsoft.com/office/drawing/2014/main" xmlns="" id="{DBE993FE-4059-43C4-BE9B-506F5F93E2AC}"/>
                    </a:ext>
                  </a:extLst>
                </p:cNvPr>
                <p:cNvSpPr/>
                <p:nvPr/>
              </p:nvSpPr>
              <p:spPr>
                <a:xfrm>
                  <a:off x="1098894" y="2558690"/>
                  <a:ext cx="7907946" cy="207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Prevent collaboration cheating</a:t>
                  </a:r>
                </a:p>
              </p:txBody>
            </p:sp>
            <p:sp>
              <p:nvSpPr>
                <p:cNvPr id="28" name="직사각형 27">
                  <a:extLst>
                    <a:ext uri="{FF2B5EF4-FFF2-40B4-BE49-F238E27FC236}">
                      <a16:creationId xmlns:a16="http://schemas.microsoft.com/office/drawing/2014/main" xmlns="" id="{87DAFBC1-2EB6-4BFD-9C34-0D2CABDD431F}"/>
                    </a:ext>
                  </a:extLst>
                </p:cNvPr>
                <p:cNvSpPr/>
                <p:nvPr/>
              </p:nvSpPr>
              <p:spPr>
                <a:xfrm>
                  <a:off x="1098893" y="2799950"/>
                  <a:ext cx="8379065" cy="1025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dirty="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The challenge for the teacher is to find ways to assess individual outcomes, while leveraging the benefits of collaboration. How do you know whether a student learned or cheated? Experts recommend revisiting course design and assessment, as well as explicitly and concretely discussing with the students on behaviors that will be interpreted as cheating. Experts encourage teachers to make assignments meaningful to students and to explain the value of what students will learn by completing them.</a:t>
                  </a:r>
                </a:p>
              </p:txBody>
            </p:sp>
          </p:grpSp>
          <p:sp>
            <p:nvSpPr>
              <p:cNvPr id="26" name="직사각형 25">
                <a:extLst>
                  <a:ext uri="{FF2B5EF4-FFF2-40B4-BE49-F238E27FC236}">
                    <a16:creationId xmlns:a16="http://schemas.microsoft.com/office/drawing/2014/main" xmlns="" id="{7A9CD47E-DFEB-409E-8A3C-002C106D4FF6}"/>
                  </a:ext>
                </a:extLst>
              </p:cNvPr>
              <p:cNvSpPr/>
              <p:nvPr/>
            </p:nvSpPr>
            <p:spPr>
              <a:xfrm>
                <a:off x="805623" y="2439855"/>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grpSp>
        <p:grpSp>
          <p:nvGrpSpPr>
            <p:cNvPr id="30" name="그룹 29">
              <a:extLst>
                <a:ext uri="{FF2B5EF4-FFF2-40B4-BE49-F238E27FC236}">
                  <a16:creationId xmlns:a16="http://schemas.microsoft.com/office/drawing/2014/main" xmlns="" id="{EA101DA7-28A0-4825-8294-91ED14409235}"/>
                </a:ext>
              </a:extLst>
            </p:cNvPr>
            <p:cNvGrpSpPr/>
            <p:nvPr userDrawn="1"/>
          </p:nvGrpSpPr>
          <p:grpSpPr>
            <a:xfrm>
              <a:off x="747834" y="3595777"/>
              <a:ext cx="8539600" cy="1876451"/>
              <a:chOff x="805623" y="3889855"/>
              <a:chExt cx="8539600" cy="1876451"/>
            </a:xfrm>
          </p:grpSpPr>
          <p:grpSp>
            <p:nvGrpSpPr>
              <p:cNvPr id="31" name="그룹 30">
                <a:extLst>
                  <a:ext uri="{FF2B5EF4-FFF2-40B4-BE49-F238E27FC236}">
                    <a16:creationId xmlns:a16="http://schemas.microsoft.com/office/drawing/2014/main" xmlns="" id="{6D52BA93-54E3-4CA4-81A3-AAAA6FD74E74}"/>
                  </a:ext>
                </a:extLst>
              </p:cNvPr>
              <p:cNvGrpSpPr/>
              <p:nvPr/>
            </p:nvGrpSpPr>
            <p:grpSpPr>
              <a:xfrm>
                <a:off x="958539" y="3889855"/>
                <a:ext cx="8386684" cy="1876451"/>
                <a:chOff x="1098894" y="2558690"/>
                <a:chExt cx="8386684" cy="1876451"/>
              </a:xfrm>
            </p:grpSpPr>
            <p:sp>
              <p:nvSpPr>
                <p:cNvPr id="33" name="직사각형 32">
                  <a:extLst>
                    <a:ext uri="{FF2B5EF4-FFF2-40B4-BE49-F238E27FC236}">
                      <a16:creationId xmlns:a16="http://schemas.microsoft.com/office/drawing/2014/main" xmlns="" id="{6A161631-0A23-4125-B4F4-FAA21DADAE31}"/>
                    </a:ext>
                  </a:extLst>
                </p:cNvPr>
                <p:cNvSpPr/>
                <p:nvPr/>
              </p:nvSpPr>
              <p:spPr>
                <a:xfrm>
                  <a:off x="1098894" y="2558690"/>
                  <a:ext cx="7907946"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400" b="1">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Collaborative learning environment</a:t>
                  </a:r>
                </a:p>
              </p:txBody>
            </p:sp>
            <p:sp>
              <p:nvSpPr>
                <p:cNvPr id="34" name="직사각형 33">
                  <a:extLst>
                    <a:ext uri="{FF2B5EF4-FFF2-40B4-BE49-F238E27FC236}">
                      <a16:creationId xmlns:a16="http://schemas.microsoft.com/office/drawing/2014/main" xmlns="" id="{A138E381-77DA-4306-A103-3A1DDA69FDFA}"/>
                    </a:ext>
                  </a:extLst>
                </p:cNvPr>
                <p:cNvSpPr/>
                <p:nvPr/>
              </p:nvSpPr>
              <p:spPr>
                <a:xfrm>
                  <a:off x="1098894" y="2799950"/>
                  <a:ext cx="8386684" cy="1635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nSpc>
                      <a:spcPts val="1600"/>
                    </a:lnSpc>
                  </a:pPr>
                  <a:r>
                    <a:rPr lang="en-US" altLang="ko-KR" sz="1300">
                      <a:solidFill>
                        <a:srgbClr val="0D0D0D"/>
                      </a:solidFill>
                      <a:latin typeface="SamsungOne 400" panose="020B0503030303020204" pitchFamily="34" charset="0"/>
                      <a:ea typeface="SamsungOne 400" panose="020B0503030303020204" pitchFamily="34" charset="0"/>
                      <a:cs typeface="Malgun Gothic Semilight" panose="020B0503020000020004" pitchFamily="34" charset="-127"/>
                    </a:rPr>
                    <a:t>A collaborative learning environment occurs anytime an instructor requires students to work together on learning activities. Collaborative learning environments can involve both formal and informal activities and may or may not include direct assessment. For example, pairs of students work on programming assignments; small groups of students discuss possible answers to a professor’s question during lecture; and students work together outside of class to learn new concepts. Collaborative learning is distinct from projects where students “divide and conquer.” When students divide the work, each is responsible for only part of the problem solving and there are very limited opportunities for working through problems with others. In collaborative environments, students are engaged in intellectual talk with each other.</a:t>
                  </a:r>
                </a:p>
              </p:txBody>
            </p:sp>
          </p:grpSp>
          <p:sp>
            <p:nvSpPr>
              <p:cNvPr id="32" name="직사각형 31">
                <a:extLst>
                  <a:ext uri="{FF2B5EF4-FFF2-40B4-BE49-F238E27FC236}">
                    <a16:creationId xmlns:a16="http://schemas.microsoft.com/office/drawing/2014/main" xmlns="" id="{E4812128-0A26-4117-A6F0-B97B55B1C046}"/>
                  </a:ext>
                </a:extLst>
              </p:cNvPr>
              <p:cNvSpPr/>
              <p:nvPr/>
            </p:nvSpPr>
            <p:spPr>
              <a:xfrm>
                <a:off x="805623" y="3897487"/>
                <a:ext cx="36000" cy="17995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latin typeface="SamsungOne 400" panose="020B0503030303020204" pitchFamily="34" charset="0"/>
                </a:endParaRPr>
              </a:p>
            </p:txBody>
          </p:sp>
        </p:grpSp>
        <p:grpSp>
          <p:nvGrpSpPr>
            <p:cNvPr id="40" name="그룹 39">
              <a:extLst>
                <a:ext uri="{FF2B5EF4-FFF2-40B4-BE49-F238E27FC236}">
                  <a16:creationId xmlns:a16="http://schemas.microsoft.com/office/drawing/2014/main" xmlns="" id="{D8D49945-C464-4DDD-ADD7-9189776293B8}"/>
                </a:ext>
              </a:extLst>
            </p:cNvPr>
            <p:cNvGrpSpPr/>
            <p:nvPr userDrawn="1"/>
          </p:nvGrpSpPr>
          <p:grpSpPr>
            <a:xfrm>
              <a:off x="589808" y="1345444"/>
              <a:ext cx="6615664" cy="430887"/>
              <a:chOff x="790976" y="1592058"/>
              <a:chExt cx="6615664" cy="430887"/>
            </a:xfrm>
          </p:grpSpPr>
          <p:sp>
            <p:nvSpPr>
              <p:cNvPr id="41" name="직사각형 40">
                <a:extLst>
                  <a:ext uri="{FF2B5EF4-FFF2-40B4-BE49-F238E27FC236}">
                    <a16:creationId xmlns:a16="http://schemas.microsoft.com/office/drawing/2014/main" xmlns="" id="{0BC8F9B7-B969-4E3D-817F-48154FD61D7A}"/>
                  </a:ext>
                </a:extLst>
              </p:cNvPr>
              <p:cNvSpPr/>
              <p:nvPr/>
            </p:nvSpPr>
            <p:spPr>
              <a:xfrm>
                <a:off x="1332314" y="1592058"/>
                <a:ext cx="607432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a:solidFill>
                      <a:srgbClr val="0D0D0D"/>
                    </a:solidFill>
                    <a:latin typeface="Samsung Sharp Sans" pitchFamily="2" charset="0"/>
                    <a:ea typeface="Samsung Sharp Sans" pitchFamily="2" charset="0"/>
                    <a:cs typeface="Samsung Sharp Sans" pitchFamily="2" charset="0"/>
                  </a:rPr>
                  <a:t>Pair Programming Practice</a:t>
                </a:r>
              </a:p>
            </p:txBody>
          </p:sp>
          <p:pic>
            <p:nvPicPr>
              <p:cNvPr id="42" name="그림 41">
                <a:extLst>
                  <a:ext uri="{FF2B5EF4-FFF2-40B4-BE49-F238E27FC236}">
                    <a16:creationId xmlns:a16="http://schemas.microsoft.com/office/drawing/2014/main" xmlns="" id="{FD7DDC59-B654-4FF4-83F2-92986CFB8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976" y="1653961"/>
                <a:ext cx="374669" cy="323867"/>
              </a:xfrm>
              <a:prstGeom prst="rect">
                <a:avLst/>
              </a:prstGeom>
            </p:spPr>
          </p:pic>
        </p:grpSp>
      </p:grpSp>
    </p:spTree>
    <p:extLst>
      <p:ext uri="{BB962C8B-B14F-4D97-AF65-F5344CB8AC3E}">
        <p14:creationId xmlns:p14="http://schemas.microsoft.com/office/powerpoint/2010/main" val="307074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iz">
    <p:spTree>
      <p:nvGrpSpPr>
        <p:cNvPr id="1" name=""/>
        <p:cNvGrpSpPr/>
        <p:nvPr/>
      </p:nvGrpSpPr>
      <p:grpSpPr>
        <a:xfrm>
          <a:off x="0" y="0"/>
          <a:ext cx="0" cy="0"/>
          <a:chOff x="0" y="0"/>
          <a:chExt cx="0" cy="0"/>
        </a:xfrm>
      </p:grpSpPr>
      <p:sp>
        <p:nvSpPr>
          <p:cNvPr id="3" name="직사각형 2"/>
          <p:cNvSpPr/>
          <p:nvPr userDrawn="1"/>
        </p:nvSpPr>
        <p:spPr>
          <a:xfrm>
            <a:off x="451306"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userDrawn="1"/>
        </p:nvSpPr>
        <p:spPr>
          <a:xfrm>
            <a:off x="451306"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xmlns="" id="{3B885908-D506-4EF6-8EA9-375133536ADE}"/>
              </a:ext>
            </a:extLst>
          </p:cNvPr>
          <p:cNvSpPr/>
          <p:nvPr userDrawn="1"/>
        </p:nvSpPr>
        <p:spPr>
          <a:xfrm>
            <a:off x="646483" y="1415779"/>
            <a:ext cx="1059537"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rgbClr val="0D0D0D"/>
                </a:solidFill>
                <a:latin typeface="Samsung Sharp Sans" pitchFamily="2" charset="0"/>
                <a:ea typeface="Samsung Sharp Sans" pitchFamily="2" charset="0"/>
                <a:cs typeface="Samsung Sharp Sans" pitchFamily="2" charset="0"/>
              </a:rPr>
              <a:t>Q1.</a:t>
            </a:r>
          </a:p>
        </p:txBody>
      </p:sp>
      <p:pic>
        <p:nvPicPr>
          <p:cNvPr id="22" name="그림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396" y="5406364"/>
            <a:ext cx="112904" cy="109719"/>
          </a:xfrm>
          <a:prstGeom prst="rect">
            <a:avLst/>
          </a:prstGeom>
        </p:spPr>
      </p:pic>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25" name="슬라이드 번호 개체 틀 15">
            <a:extLst>
              <a:ext uri="{FF2B5EF4-FFF2-40B4-BE49-F238E27FC236}">
                <a16:creationId xmlns:a16="http://schemas.microsoft.com/office/drawing/2014/main" xmlns="" id="{677CDE39-59BE-45C6-A9E5-8F6A0BC09B81}"/>
              </a:ext>
            </a:extLst>
          </p:cNvPr>
          <p:cNvSpPr txBox="1">
            <a:spLocks/>
          </p:cNvSpPr>
          <p:nvPr userDrawn="1"/>
        </p:nvSpPr>
        <p:spPr>
          <a:xfrm>
            <a:off x="5943600" y="6498000"/>
            <a:ext cx="32557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5. Algorithm 2 - Sorting Algorithms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073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ir programming">
    <p:spTree>
      <p:nvGrpSpPr>
        <p:cNvPr id="1" name=""/>
        <p:cNvGrpSpPr/>
        <p:nvPr/>
      </p:nvGrpSpPr>
      <p:grpSpPr>
        <a:xfrm>
          <a:off x="0" y="0"/>
          <a:ext cx="0" cy="0"/>
          <a:chOff x="0" y="0"/>
          <a:chExt cx="0" cy="0"/>
        </a:xfrm>
      </p:grpSpPr>
      <p:sp>
        <p:nvSpPr>
          <p:cNvPr id="3" name="직사각형 2"/>
          <p:cNvSpPr/>
          <p:nvPr userDrawn="1"/>
        </p:nvSpPr>
        <p:spPr>
          <a:xfrm>
            <a:off x="451306" y="1220478"/>
            <a:ext cx="9001905" cy="811746"/>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userDrawn="1"/>
        </p:nvSpPr>
        <p:spPr>
          <a:xfrm>
            <a:off x="451306" y="2070324"/>
            <a:ext cx="9001905" cy="4231864"/>
          </a:xfrm>
          <a:prstGeom prst="rect">
            <a:avLst/>
          </a:prstGeom>
          <a:solidFill>
            <a:srgbClr val="ECEFF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연결선 13">
            <a:extLst>
              <a:ext uri="{FF2B5EF4-FFF2-40B4-BE49-F238E27FC236}">
                <a16:creationId xmlns:a16="http://schemas.microsoft.com/office/drawing/2014/main" xmlns="" id="{3BBBBCF4-8F64-4C44-B381-7016C297D04F}"/>
              </a:ext>
            </a:extLst>
          </p:cNvPr>
          <p:cNvCxnSpPr/>
          <p:nvPr userDrawn="1"/>
        </p:nvCxnSpPr>
        <p:spPr>
          <a:xfrm>
            <a:off x="449612" y="6424935"/>
            <a:ext cx="900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슬라이드 번호 개체 틀 15">
            <a:extLst>
              <a:ext uri="{FF2B5EF4-FFF2-40B4-BE49-F238E27FC236}">
                <a16:creationId xmlns:a16="http://schemas.microsoft.com/office/drawing/2014/main" xmlns="" id="{2FC1FA6A-7119-4287-A121-C31068A9FCD3}"/>
              </a:ext>
            </a:extLst>
          </p:cNvPr>
          <p:cNvSpPr txBox="1">
            <a:spLocks/>
          </p:cNvSpPr>
          <p:nvPr userDrawn="1"/>
        </p:nvSpPr>
        <p:spPr>
          <a:xfrm>
            <a:off x="8839176" y="6498000"/>
            <a:ext cx="614036"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900" smtClean="0">
                <a:solidFill>
                  <a:schemeClr val="bg1">
                    <a:lumMod val="50000"/>
                  </a:schemeClr>
                </a:solidFill>
                <a:latin typeface="SamsungOne 400" panose="020B0503030303020204" pitchFamily="34" charset="0"/>
                <a:ea typeface="SamsungOne 400" panose="020B0503030303020204" pitchFamily="34" charset="0"/>
              </a:rPr>
              <a:pPr marL="0" marR="0" lvl="0" indent="0" algn="r" defTabSz="914368" rtl="0" eaLnBrk="1" fontAlgn="auto" latinLnBrk="1" hangingPunct="1">
                <a:lnSpc>
                  <a:spcPct val="100000"/>
                </a:lnSpc>
                <a:spcBef>
                  <a:spcPts val="0"/>
                </a:spcBef>
                <a:spcAft>
                  <a:spcPts val="0"/>
                </a:spcAft>
                <a:buClrTx/>
                <a:buSzTx/>
                <a:buFontTx/>
                <a:buNone/>
                <a:tabLst/>
                <a:defRPr/>
              </a:pPr>
              <a:t>‹#›</a:t>
            </a:fld>
            <a:endParaRPr lang="en-US" altLang="ko-KR" sz="90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8" name="직사각형 7">
            <a:extLst>
              <a:ext uri="{FF2B5EF4-FFF2-40B4-BE49-F238E27FC236}">
                <a16:creationId xmlns:a16="http://schemas.microsoft.com/office/drawing/2014/main" xmlns="" id="{94BFF8EC-69D9-42AE-A84D-CEFDE15AD513}"/>
              </a:ext>
            </a:extLst>
          </p:cNvPr>
          <p:cNvSpPr/>
          <p:nvPr userDrawn="1"/>
        </p:nvSpPr>
        <p:spPr>
          <a:xfrm>
            <a:off x="449612" y="6498000"/>
            <a:ext cx="2889714"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100" b="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25" name="슬라이드 번호 개체 틀 15">
            <a:extLst>
              <a:ext uri="{FF2B5EF4-FFF2-40B4-BE49-F238E27FC236}">
                <a16:creationId xmlns:a16="http://schemas.microsoft.com/office/drawing/2014/main" xmlns="" id="{677CDE39-59BE-45C6-A9E5-8F6A0BC09B81}"/>
              </a:ext>
            </a:extLst>
          </p:cNvPr>
          <p:cNvSpPr txBox="1">
            <a:spLocks/>
          </p:cNvSpPr>
          <p:nvPr userDrawn="1"/>
        </p:nvSpPr>
        <p:spPr>
          <a:xfrm>
            <a:off x="5943600" y="6498000"/>
            <a:ext cx="3255707"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368" rtl="0" eaLnBrk="1" fontAlgn="base" latinLnBrk="1" hangingPunct="1">
              <a:lnSpc>
                <a:spcPct val="100000"/>
              </a:lnSpc>
              <a:spcBef>
                <a:spcPct val="0"/>
              </a:spcBef>
              <a:spcAft>
                <a:spcPct val="0"/>
              </a:spcAft>
              <a:buClrTx/>
              <a:buSzTx/>
              <a:buFontTx/>
              <a:buNone/>
              <a:tabLst/>
              <a:defRPr/>
            </a:pPr>
            <a:r>
              <a:rPr kumimoji="1" lang="en-US" altLang="ko-KR" sz="900" kern="1200" dirty="0">
                <a:solidFill>
                  <a:schemeClr val="bg1">
                    <a:lumMod val="50000"/>
                  </a:schemeClr>
                </a:solidFill>
                <a:latin typeface="Samsung Sharp Sans Medium"/>
                <a:ea typeface="SamsungOne 400" panose="020B0503030303020204" pitchFamily="34" charset="0"/>
                <a:cs typeface="Arial Unicode MS" panose="020B0604020202020204" pitchFamily="50" charset="-127"/>
              </a:rPr>
              <a:t>Chapter 5. Algorithm 2 - Sorting Algorithms</a:t>
            </a:r>
          </a:p>
        </p:txBody>
      </p:sp>
      <p:grpSp>
        <p:nvGrpSpPr>
          <p:cNvPr id="27" name="그룹 26">
            <a:extLst>
              <a:ext uri="{FF2B5EF4-FFF2-40B4-BE49-F238E27FC236}">
                <a16:creationId xmlns:a16="http://schemas.microsoft.com/office/drawing/2014/main" xmlns="" id="{A3338F14-C71C-49FB-9B8F-636CAA3F7EFA}"/>
              </a:ext>
            </a:extLst>
          </p:cNvPr>
          <p:cNvGrpSpPr/>
          <p:nvPr userDrawn="1"/>
        </p:nvGrpSpPr>
        <p:grpSpPr>
          <a:xfrm>
            <a:off x="0" y="1"/>
            <a:ext cx="9906000" cy="999802"/>
            <a:chOff x="0" y="1"/>
            <a:chExt cx="9906000" cy="999802"/>
          </a:xfrm>
        </p:grpSpPr>
        <p:sp>
          <p:nvSpPr>
            <p:cNvPr id="28" name="직사각형 27">
              <a:extLst>
                <a:ext uri="{FF2B5EF4-FFF2-40B4-BE49-F238E27FC236}">
                  <a16:creationId xmlns:a16="http://schemas.microsoft.com/office/drawing/2014/main" xmlns="" id="{845141B1-0821-46A7-A897-9E66E1D5B440}"/>
                </a:ext>
              </a:extLst>
            </p:cNvPr>
            <p:cNvSpPr/>
            <p:nvPr userDrawn="1"/>
          </p:nvSpPr>
          <p:spPr>
            <a:xfrm>
              <a:off x="0" y="619930"/>
              <a:ext cx="9906000" cy="379873"/>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xmlns="" id="{1C7333F1-B594-4B0D-BB31-CF147773CE81}"/>
                </a:ext>
              </a:extLst>
            </p:cNvPr>
            <p:cNvSpPr/>
            <p:nvPr userDrawn="1"/>
          </p:nvSpPr>
          <p:spPr>
            <a:xfrm>
              <a:off x="0" y="1"/>
              <a:ext cx="9906000" cy="877824"/>
            </a:xfrm>
            <a:prstGeom prst="rect">
              <a:avLst/>
            </a:prstGeom>
            <a:solidFill>
              <a:srgbClr val="142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04706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766776"/>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7" r:id="rId5"/>
    <p:sldLayoutId id="2147483788" r:id="rId6"/>
    <p:sldLayoutId id="2147483789" r:id="rId7"/>
    <p:sldLayoutId id="2147483790" r:id="rId8"/>
    <p:sldLayoutId id="2147483856" r:id="rId9"/>
    <p:sldLayoutId id="2147483781" r:id="rId10"/>
    <p:sldLayoutId id="2147483782" r:id="rId11"/>
    <p:sldLayoutId id="2147483783" r:id="rId12"/>
    <p:sldLayoutId id="2147483784" r:id="rId13"/>
    <p:sldLayoutId id="2147483804" r:id="rId14"/>
    <p:sldLayoutId id="2147483797" r:id="rId15"/>
    <p:sldLayoutId id="2147483798" r:id="rId16"/>
    <p:sldLayoutId id="2147483799" r:id="rId17"/>
    <p:sldLayoutId id="2147483857" r:id="rId18"/>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120" userDrawn="1">
          <p15:clr>
            <a:srgbClr val="F26B43"/>
          </p15:clr>
        </p15:guide>
        <p15:guide id="3" orient="horz" pos="763" userDrawn="1">
          <p15:clr>
            <a:srgbClr val="F26B43"/>
          </p15:clr>
        </p15:guide>
        <p15:guide id="4" orient="horz" pos="1026" userDrawn="1">
          <p15:clr>
            <a:srgbClr val="F26B43"/>
          </p15:clr>
        </p15:guide>
        <p15:guide id="5" orient="horz" pos="1275" userDrawn="1">
          <p15:clr>
            <a:srgbClr val="F26B43"/>
          </p15:clr>
        </p15:guide>
        <p15:guide id="6" orient="horz" pos="1344" userDrawn="1">
          <p15:clr>
            <a:srgbClr val="F26B43"/>
          </p15:clr>
        </p15:guide>
        <p15:guide id="7" pos="285" userDrawn="1">
          <p15:clr>
            <a:srgbClr val="F26B43"/>
          </p15:clr>
        </p15:guide>
        <p15:guide id="8" pos="353" userDrawn="1">
          <p15:clr>
            <a:srgbClr val="F26B43"/>
          </p15:clr>
        </p15:guide>
        <p15:guide id="9" pos="5887" userDrawn="1">
          <p15:clr>
            <a:srgbClr val="F26B43"/>
          </p15:clr>
        </p15:guide>
        <p15:guide id="10" pos="5955" userDrawn="1">
          <p15:clr>
            <a:srgbClr val="F26B43"/>
          </p15:clr>
        </p15:guide>
        <p15:guide id="11"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s://www.goodfreephotos.com/vector-images/blue-snooker-ball-vector-clipart.png.php"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hyperlink" Target="https://www.goodfreephotos.com/vector-images/blue-snooker-ball-vector-clipart.png.php"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hyperlink" Target="https://www.goodfreephotos.com/vector-images/blue-snooker-ball-vector-clipart.png.php"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8" Type="http://schemas.openxmlformats.org/officeDocument/2006/relationships/hyperlink" Target="https://pixabay.com/en/ball-3d-shadow-1064402/" TargetMode="External"/><Relationship Id="rId7"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hyperlink" Target="https://www.goodfreephotos.com/vector-images/green-snooker-ball-vector-clipart.png.php" TargetMode="External"/><Relationship Id="rId5" Type="http://schemas.openxmlformats.org/officeDocument/2006/relationships/image" Target="../media/image27.png"/><Relationship Id="rId4" Type="http://schemas.openxmlformats.org/officeDocument/2006/relationships/hyperlink" Target="https://www.goodfreephotos.com/vector-images/blue-snooker-ball-vector-clipart.png.php" TargetMode="External"/><Relationship Id="rId9" Type="http://schemas.openxmlformats.org/officeDocument/2006/relationships/image" Target="../media/image13.png"/></Relationships>
</file>

<file path=ppt/slides/_rels/slide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goodfreephotos.com/vector-images/blue-snooker-ball-vector-clipart.png.php" TargetMode="External"/><Relationship Id="rId7" Type="http://schemas.openxmlformats.org/officeDocument/2006/relationships/hyperlink" Target="https://pixabay.com/en/ball-3d-shadow-1064402/" TargetMode="External"/><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hyperlink" Target="https://www.goodfreephotos.com/vector-images/green-snooker-ball-vector-clipart.png.php" TargetMode="External"/><Relationship Id="rId4" Type="http://schemas.openxmlformats.org/officeDocument/2006/relationships/image" Target="../media/image2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13.png"/></Relationships>
</file>

<file path=ppt/slides/_rels/slide1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7"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hyperlink" Target="https://www.goodfreephotos.com/vector-images/green-snooker-ball-vector-clipart.png.php" TargetMode="External"/><Relationship Id="rId5" Type="http://schemas.openxmlformats.org/officeDocument/2006/relationships/image" Target="../media/image27.png"/><Relationship Id="rId4" Type="http://schemas.openxmlformats.org/officeDocument/2006/relationships/hyperlink" Target="https://www.goodfreephotos.com/vector-images/blue-snooker-ball-vector-clipart.png.php" TargetMode="External"/></Relationships>
</file>

<file path=ppt/slides/_rels/slide79.xml.rels><?xml version="1.0" encoding="UTF-8" standalone="yes"?>
<Relationships xmlns="http://schemas.openxmlformats.org/package/2006/relationships"><Relationship Id="rId8"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hyperlink" Target="https://www.goodfreephotos.com/vector-images/green-snooker-ball-vector-clipart.png.php" TargetMode="External"/><Relationship Id="rId5" Type="http://schemas.openxmlformats.org/officeDocument/2006/relationships/image" Target="../media/image27.png"/><Relationship Id="rId4" Type="http://schemas.openxmlformats.org/officeDocument/2006/relationships/hyperlink" Target="https://www.goodfreephotos.com/vector-images/blue-snooker-ball-vector-clipart.png.ph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hyperlink" Target="https://www.goodfreephotos.com/vector-images/blue-snooker-ball-vector-clipart.png.php"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33">
            <a:extLst>
              <a:ext uri="{FF2B5EF4-FFF2-40B4-BE49-F238E27FC236}">
                <a16:creationId xmlns:a16="http://schemas.microsoft.com/office/drawing/2014/main" xmlns="" id="{215914FE-3C05-4AF1-9102-9F455194E468}"/>
              </a:ext>
            </a:extLst>
          </p:cNvPr>
          <p:cNvSpPr/>
          <p:nvPr/>
        </p:nvSpPr>
        <p:spPr>
          <a:xfrm>
            <a:off x="720000" y="1710000"/>
            <a:ext cx="8366984" cy="2215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Samsung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Innovation </a:t>
            </a:r>
          </a:p>
          <a:p>
            <a:pPr defTabSz="914400" latinLnBrk="1">
              <a:defRPr/>
            </a:pPr>
            <a:r>
              <a:rPr lang="en-US" altLang="ko-KR" sz="4800" dirty="0">
                <a:solidFill>
                  <a:schemeClr val="tx1"/>
                </a:solidFill>
                <a:latin typeface="Samsung Sharp Sans" pitchFamily="2" charset="0"/>
                <a:ea typeface="Samsung Sharp Sans" pitchFamily="2" charset="0"/>
                <a:cs typeface="Samsung Sharp Sans" pitchFamily="2" charset="0"/>
              </a:rPr>
              <a:t>Campus</a:t>
            </a:r>
          </a:p>
        </p:txBody>
      </p:sp>
      <p:grpSp>
        <p:nvGrpSpPr>
          <p:cNvPr id="3" name="그룹 2">
            <a:extLst>
              <a:ext uri="{FF2B5EF4-FFF2-40B4-BE49-F238E27FC236}">
                <a16:creationId xmlns:a16="http://schemas.microsoft.com/office/drawing/2014/main" xmlns="" id="{297A5779-EA1E-416C-8400-F0041FD3BA30}"/>
              </a:ext>
            </a:extLst>
          </p:cNvPr>
          <p:cNvGrpSpPr/>
          <p:nvPr/>
        </p:nvGrpSpPr>
        <p:grpSpPr>
          <a:xfrm>
            <a:off x="724689" y="4320000"/>
            <a:ext cx="6097837" cy="369332"/>
            <a:chOff x="724689" y="4320000"/>
            <a:chExt cx="6097837" cy="369332"/>
          </a:xfrm>
        </p:grpSpPr>
        <p:sp>
          <p:nvSpPr>
            <p:cNvPr id="4" name="직사각형 133">
              <a:extLst>
                <a:ext uri="{FF2B5EF4-FFF2-40B4-BE49-F238E27FC236}">
                  <a16:creationId xmlns:a16="http://schemas.microsoft.com/office/drawing/2014/main" xmlns="" id="{7E1FFB96-4B69-4AC9-8440-53675C6399E1}"/>
                </a:ext>
              </a:extLst>
            </p:cNvPr>
            <p:cNvSpPr/>
            <p:nvPr/>
          </p:nvSpPr>
          <p:spPr>
            <a:xfrm>
              <a:off x="990000" y="4320000"/>
              <a:ext cx="5832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defRPr/>
              </a:pPr>
              <a:r>
                <a:rPr lang="en-US" altLang="ko-KR" sz="2400" dirty="0">
                  <a:solidFill>
                    <a:srgbClr val="1428A0"/>
                  </a:solidFill>
                  <a:latin typeface="Samsung Sharp Sans" pitchFamily="2" charset="0"/>
                  <a:ea typeface="Samsung Sharp Sans" pitchFamily="2" charset="0"/>
                  <a:cs typeface="Samsung Sharp Sans" pitchFamily="2" charset="0"/>
                </a:rPr>
                <a:t>Coding and Programming</a:t>
              </a:r>
              <a:endParaRPr lang="ko-KR" altLang="en-US" sz="2400" dirty="0">
                <a:solidFill>
                  <a:srgbClr val="1428A0"/>
                </a:solidFill>
                <a:latin typeface="Samsung Sharp Sans" pitchFamily="2" charset="0"/>
                <a:cs typeface="Samsung Sharp Sans" pitchFamily="2" charset="0"/>
              </a:endParaRPr>
            </a:p>
          </p:txBody>
        </p:sp>
        <p:sp>
          <p:nvSpPr>
            <p:cNvPr id="5" name="직사각형 4">
              <a:extLst>
                <a:ext uri="{FF2B5EF4-FFF2-40B4-BE49-F238E27FC236}">
                  <a16:creationId xmlns:a16="http://schemas.microsoft.com/office/drawing/2014/main" xmlns="" id="{D855D68E-BB7F-4367-8E21-08DA47F8AF69}"/>
                </a:ext>
              </a:extLst>
            </p:cNvPr>
            <p:cNvSpPr/>
            <p:nvPr/>
          </p:nvSpPr>
          <p:spPr>
            <a:xfrm>
              <a:off x="724689" y="4320000"/>
              <a:ext cx="54000" cy="360000"/>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2104217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xmlns="" id="{F1C1EE6D-1CF7-48FA-A4AA-23BA96ADE5EC}"/>
              </a:ext>
            </a:extLst>
          </p:cNvPr>
          <p:cNvSpPr/>
          <p:nvPr/>
        </p:nvSpPr>
        <p:spPr>
          <a:xfrm>
            <a:off x="687388" y="2290315"/>
            <a:ext cx="8658225"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You can pick up two </a:t>
            </a:r>
            <a:r>
              <a:rPr lang="en-US" altLang="ko-KR" sz="1300" dirty="0">
                <a:solidFill>
                  <a:srgbClr val="262626"/>
                </a:solidFill>
                <a:latin typeface="SamsungOne 400" panose="020B0503030303020204" pitchFamily="34" charset="0"/>
                <a:ea typeface="SamsungOne 400" panose="020B0503030303020204" pitchFamily="34" charset="0"/>
              </a:rPr>
              <a:t>marbles</a:t>
            </a: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 adjacent to each other and compare their weights.</a:t>
            </a:r>
          </a:p>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The two </a:t>
            </a:r>
            <a:r>
              <a:rPr lang="en-US" altLang="ko-KR" sz="1300" dirty="0">
                <a:solidFill>
                  <a:srgbClr val="262626"/>
                </a:solidFill>
                <a:latin typeface="SamsungOne 400" panose="020B0503030303020204" pitchFamily="34" charset="0"/>
                <a:ea typeface="SamsungOne 400" panose="020B0503030303020204" pitchFamily="34" charset="0"/>
              </a:rPr>
              <a:t>marbles</a:t>
            </a: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 can be put down by swapping positions.</a:t>
            </a:r>
          </a:p>
        </p:txBody>
      </p:sp>
      <p:grpSp>
        <p:nvGrpSpPr>
          <p:cNvPr id="49" name="그룹 48">
            <a:extLst>
              <a:ext uri="{FF2B5EF4-FFF2-40B4-BE49-F238E27FC236}">
                <a16:creationId xmlns:a16="http://schemas.microsoft.com/office/drawing/2014/main" xmlns="" id="{AD60601D-7204-42B6-8B7D-5EE27F144FEA}"/>
              </a:ext>
            </a:extLst>
          </p:cNvPr>
          <p:cNvGrpSpPr/>
          <p:nvPr/>
        </p:nvGrpSpPr>
        <p:grpSpPr>
          <a:xfrm>
            <a:off x="2760558" y="5373451"/>
            <a:ext cx="4457909" cy="488377"/>
            <a:chOff x="3315949" y="3570438"/>
            <a:chExt cx="4457909" cy="488377"/>
          </a:xfrm>
        </p:grpSpPr>
        <p:grpSp>
          <p:nvGrpSpPr>
            <p:cNvPr id="50" name="그룹 49">
              <a:extLst>
                <a:ext uri="{FF2B5EF4-FFF2-40B4-BE49-F238E27FC236}">
                  <a16:creationId xmlns:a16="http://schemas.microsoft.com/office/drawing/2014/main" xmlns="" id="{522B081F-2C8B-492E-A97A-A300D549A969}"/>
                </a:ext>
              </a:extLst>
            </p:cNvPr>
            <p:cNvGrpSpPr/>
            <p:nvPr/>
          </p:nvGrpSpPr>
          <p:grpSpPr>
            <a:xfrm>
              <a:off x="3315949" y="3570442"/>
              <a:ext cx="4448142" cy="488373"/>
              <a:chOff x="1015701" y="3813038"/>
              <a:chExt cx="4448142" cy="488373"/>
            </a:xfrm>
          </p:grpSpPr>
          <p:pic>
            <p:nvPicPr>
              <p:cNvPr id="56" name="그림 55">
                <a:extLst>
                  <a:ext uri="{FF2B5EF4-FFF2-40B4-BE49-F238E27FC236}">
                    <a16:creationId xmlns:a16="http://schemas.microsoft.com/office/drawing/2014/main" xmlns="" id="{9E3BAC64-AF71-4874-8B19-D53A5F2DE77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015701" y="3813038"/>
                <a:ext cx="478606" cy="488373"/>
              </a:xfrm>
              <a:prstGeom prst="rect">
                <a:avLst/>
              </a:prstGeom>
              <a:ln>
                <a:noFill/>
              </a:ln>
            </p:spPr>
          </p:pic>
          <p:pic>
            <p:nvPicPr>
              <p:cNvPr id="57" name="그림 56">
                <a:extLst>
                  <a:ext uri="{FF2B5EF4-FFF2-40B4-BE49-F238E27FC236}">
                    <a16:creationId xmlns:a16="http://schemas.microsoft.com/office/drawing/2014/main" xmlns="" id="{CBA2E0C3-8C96-410B-B1FC-9468CF88591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2008085" y="3813038"/>
                <a:ext cx="478606" cy="488373"/>
              </a:xfrm>
              <a:prstGeom prst="rect">
                <a:avLst/>
              </a:prstGeom>
              <a:ln>
                <a:noFill/>
              </a:ln>
            </p:spPr>
          </p:pic>
          <p:pic>
            <p:nvPicPr>
              <p:cNvPr id="58" name="그림 57">
                <a:extLst>
                  <a:ext uri="{FF2B5EF4-FFF2-40B4-BE49-F238E27FC236}">
                    <a16:creationId xmlns:a16="http://schemas.microsoft.com/office/drawing/2014/main" xmlns="" id="{B14D302A-D05F-40BC-ACA2-D8BBC5542B4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3000469" y="3813038"/>
                <a:ext cx="478606" cy="488373"/>
              </a:xfrm>
              <a:prstGeom prst="rect">
                <a:avLst/>
              </a:prstGeom>
              <a:ln>
                <a:noFill/>
              </a:ln>
            </p:spPr>
          </p:pic>
          <p:pic>
            <p:nvPicPr>
              <p:cNvPr id="59" name="그림 58">
                <a:extLst>
                  <a:ext uri="{FF2B5EF4-FFF2-40B4-BE49-F238E27FC236}">
                    <a16:creationId xmlns:a16="http://schemas.microsoft.com/office/drawing/2014/main" xmlns="" id="{682E6C4A-F50A-4E2B-8B32-9CFB0DA8CF3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3992853" y="3813038"/>
                <a:ext cx="478606" cy="488373"/>
              </a:xfrm>
              <a:prstGeom prst="rect">
                <a:avLst/>
              </a:prstGeom>
              <a:ln>
                <a:noFill/>
              </a:ln>
            </p:spPr>
          </p:pic>
          <p:pic>
            <p:nvPicPr>
              <p:cNvPr id="60" name="그림 59">
                <a:extLst>
                  <a:ext uri="{FF2B5EF4-FFF2-40B4-BE49-F238E27FC236}">
                    <a16:creationId xmlns:a16="http://schemas.microsoft.com/office/drawing/2014/main" xmlns="" id="{FDFF38C7-D9AA-4F99-ABBA-8EE703F7F72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4985237" y="3813038"/>
                <a:ext cx="478606" cy="488373"/>
              </a:xfrm>
              <a:prstGeom prst="rect">
                <a:avLst/>
              </a:prstGeom>
              <a:ln>
                <a:noFill/>
              </a:ln>
            </p:spPr>
          </p:pic>
        </p:grpSp>
        <p:sp>
          <p:nvSpPr>
            <p:cNvPr id="51" name="타원 50">
              <a:extLst>
                <a:ext uri="{FF2B5EF4-FFF2-40B4-BE49-F238E27FC236}">
                  <a16:creationId xmlns:a16="http://schemas.microsoft.com/office/drawing/2014/main" xmlns="" id="{1ED90E41-FDEE-4AAB-87CB-71292E63D484}"/>
                </a:ext>
              </a:extLst>
            </p:cNvPr>
            <p:cNvSpPr/>
            <p:nvPr/>
          </p:nvSpPr>
          <p:spPr>
            <a:xfrm>
              <a:off x="3315949" y="3570442"/>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sp>
          <p:nvSpPr>
            <p:cNvPr id="52" name="타원 51">
              <a:extLst>
                <a:ext uri="{FF2B5EF4-FFF2-40B4-BE49-F238E27FC236}">
                  <a16:creationId xmlns:a16="http://schemas.microsoft.com/office/drawing/2014/main" xmlns="" id="{B8BE867A-EF94-4089-B1F1-3A953DEF27F1}"/>
                </a:ext>
              </a:extLst>
            </p:cNvPr>
            <p:cNvSpPr/>
            <p:nvPr/>
          </p:nvSpPr>
          <p:spPr>
            <a:xfrm>
              <a:off x="4308333" y="3570441"/>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sp>
          <p:nvSpPr>
            <p:cNvPr id="53" name="타원 52">
              <a:extLst>
                <a:ext uri="{FF2B5EF4-FFF2-40B4-BE49-F238E27FC236}">
                  <a16:creationId xmlns:a16="http://schemas.microsoft.com/office/drawing/2014/main" xmlns="" id="{07B59611-C2AA-44EC-B56B-A1B4B09437C7}"/>
                </a:ext>
              </a:extLst>
            </p:cNvPr>
            <p:cNvSpPr/>
            <p:nvPr/>
          </p:nvSpPr>
          <p:spPr>
            <a:xfrm>
              <a:off x="5300717" y="3570440"/>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sp>
          <p:nvSpPr>
            <p:cNvPr id="54" name="타원 53">
              <a:extLst>
                <a:ext uri="{FF2B5EF4-FFF2-40B4-BE49-F238E27FC236}">
                  <a16:creationId xmlns:a16="http://schemas.microsoft.com/office/drawing/2014/main" xmlns="" id="{A873A68E-AFCC-4F5C-A0EF-0AF08CC8CDFD}"/>
                </a:ext>
              </a:extLst>
            </p:cNvPr>
            <p:cNvSpPr/>
            <p:nvPr/>
          </p:nvSpPr>
          <p:spPr>
            <a:xfrm>
              <a:off x="6293101" y="3570439"/>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sp>
          <p:nvSpPr>
            <p:cNvPr id="55" name="타원 54">
              <a:extLst>
                <a:ext uri="{FF2B5EF4-FFF2-40B4-BE49-F238E27FC236}">
                  <a16:creationId xmlns:a16="http://schemas.microsoft.com/office/drawing/2014/main" xmlns="" id="{F03BD577-53CE-430B-9D48-33D0414EF231}"/>
                </a:ext>
              </a:extLst>
            </p:cNvPr>
            <p:cNvSpPr/>
            <p:nvPr/>
          </p:nvSpPr>
          <p:spPr>
            <a:xfrm>
              <a:off x="7285485" y="3570438"/>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grpSp>
      <p:grpSp>
        <p:nvGrpSpPr>
          <p:cNvPr id="61" name="그룹 60">
            <a:extLst>
              <a:ext uri="{FF2B5EF4-FFF2-40B4-BE49-F238E27FC236}">
                <a16:creationId xmlns:a16="http://schemas.microsoft.com/office/drawing/2014/main" xmlns="" id="{ABC2E1C7-D121-4CFD-ABE7-56FDEABA215A}"/>
              </a:ext>
            </a:extLst>
          </p:cNvPr>
          <p:cNvGrpSpPr/>
          <p:nvPr/>
        </p:nvGrpSpPr>
        <p:grpSpPr>
          <a:xfrm>
            <a:off x="2999861" y="3948764"/>
            <a:ext cx="992384" cy="1215061"/>
            <a:chOff x="2999861" y="3429000"/>
            <a:chExt cx="992384" cy="1215061"/>
          </a:xfrm>
        </p:grpSpPr>
        <p:cxnSp>
          <p:nvCxnSpPr>
            <p:cNvPr id="62" name="직선 연결선 61">
              <a:extLst>
                <a:ext uri="{FF2B5EF4-FFF2-40B4-BE49-F238E27FC236}">
                  <a16:creationId xmlns:a16="http://schemas.microsoft.com/office/drawing/2014/main" xmlns="" id="{3C0257C7-8B96-4AC6-B6EC-5B3A65936C25}"/>
                </a:ext>
              </a:extLst>
            </p:cNvPr>
            <p:cNvCxnSpPr>
              <a:cxnSpLocks/>
            </p:cNvCxnSpPr>
            <p:nvPr/>
          </p:nvCxnSpPr>
          <p:spPr>
            <a:xfrm>
              <a:off x="3496053" y="3429000"/>
              <a:ext cx="0" cy="732453"/>
            </a:xfrm>
            <a:prstGeom prst="line">
              <a:avLst/>
            </a:prstGeom>
            <a:ln w="19050">
              <a:solidFill>
                <a:srgbClr val="1429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63" name="연결선: 꺾임 62">
              <a:extLst>
                <a:ext uri="{FF2B5EF4-FFF2-40B4-BE49-F238E27FC236}">
                  <a16:creationId xmlns:a16="http://schemas.microsoft.com/office/drawing/2014/main" xmlns="" id="{BE1EEEEA-6A10-4DCF-8D58-0A1B8D8E21D3}"/>
                </a:ext>
              </a:extLst>
            </p:cNvPr>
            <p:cNvCxnSpPr>
              <a:cxnSpLocks/>
            </p:cNvCxnSpPr>
            <p:nvPr/>
          </p:nvCxnSpPr>
          <p:spPr>
            <a:xfrm rot="16200000" flipV="1">
              <a:off x="3489703" y="4141519"/>
              <a:ext cx="12700" cy="992384"/>
            </a:xfrm>
            <a:prstGeom prst="bentConnector3">
              <a:avLst>
                <a:gd name="adj1" fmla="val 3857142"/>
              </a:avLst>
            </a:prstGeom>
            <a:ln w="19050">
              <a:solidFill>
                <a:srgbClr val="1429A0"/>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24" name="직사각형 23">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5" name="직사각형 24">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27" name="TextBox 26">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Bubble sort: when you can swap only two adjacent elements</a:t>
            </a:r>
          </a:p>
        </p:txBody>
      </p:sp>
      <p:sp>
        <p:nvSpPr>
          <p:cNvPr id="28" name="직사각형 27">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Imagine that a tool we can use is a device that can do the following:</a:t>
            </a:r>
          </a:p>
        </p:txBody>
      </p:sp>
      <p:sp>
        <p:nvSpPr>
          <p:cNvPr id="30" name="직사각형 29">
            <a:extLst>
              <a:ext uri="{FF2B5EF4-FFF2-40B4-BE49-F238E27FC236}">
                <a16:creationId xmlns:a16="http://schemas.microsoft.com/office/drawing/2014/main" xmlns="" id="{36742DAA-C41A-4A09-9A40-6812BAAE9961}"/>
              </a:ext>
            </a:extLst>
          </p:cNvPr>
          <p:cNvSpPr/>
          <p:nvPr/>
        </p:nvSpPr>
        <p:spPr>
          <a:xfrm>
            <a:off x="580388" y="2875387"/>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Since the device cannot remember the weight of the marbles, only two adjacent marbles at a time can change their positions. It can use a strategy to send the heavier marble to the right for each comparison.</a:t>
            </a:r>
          </a:p>
          <a:p>
            <a:pPr marL="115888" indent="-115888" latinLnBrk="0">
              <a:spcAft>
                <a:spcPts val="1000"/>
              </a:spcAft>
              <a:buSzPct val="120000"/>
              <a:buBlip>
                <a:blip r:embed="rId5"/>
              </a:buBlip>
              <a:defRPr/>
            </a:pPr>
            <a:r>
              <a:rPr lang="en-US" altLang="ko-KR" sz="1300" dirty="0">
                <a:solidFill>
                  <a:schemeClr val="tx1"/>
                </a:solidFill>
                <a:latin typeface="SamsungOne 400" panose="020B0503030303020204" pitchFamily="34" charset="0"/>
                <a:ea typeface="SamsungOne 400" panose="020B0503030303020204" pitchFamily="34" charset="0"/>
              </a:rPr>
              <a:t>With this strategy, how many comparisons do all the marbles need to be placed in a sorted order by weight?</a:t>
            </a:r>
          </a:p>
        </p:txBody>
      </p:sp>
    </p:spTree>
    <p:extLst>
      <p:ext uri="{BB962C8B-B14F-4D97-AF65-F5344CB8AC3E}">
        <p14:creationId xmlns:p14="http://schemas.microsoft.com/office/powerpoint/2010/main" val="29947329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4253007"/>
            <a:ext cx="8785225" cy="713567"/>
            <a:chOff x="558800" y="5114925"/>
            <a:chExt cx="8785225" cy="713567"/>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5225" cy="71356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200055"/>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Merge L and R to create a sorted list S.</a:t>
              </a:r>
            </a:p>
          </p:txBody>
        </p:sp>
      </p:grpSp>
      <p:pic>
        <p:nvPicPr>
          <p:cNvPr id="22" name="그림 21">
            <a:extLst>
              <a:ext uri="{FF2B5EF4-FFF2-40B4-BE49-F238E27FC236}">
                <a16:creationId xmlns:a16="http://schemas.microsoft.com/office/drawing/2014/main" xmlns="" id="{0510BC44-24B0-4BAC-9208-D9CC3216AE25}"/>
              </a:ext>
            </a:extLst>
          </p:cNvPr>
          <p:cNvPicPr>
            <a:picLocks noChangeAspect="1"/>
          </p:cNvPicPr>
          <p:nvPr/>
        </p:nvPicPr>
        <p:blipFill rotWithShape="1">
          <a:blip r:embed="rId3"/>
          <a:srcRect r="324"/>
          <a:stretch/>
        </p:blipFill>
        <p:spPr>
          <a:xfrm>
            <a:off x="536685" y="2303037"/>
            <a:ext cx="8858776" cy="1894897"/>
          </a:xfrm>
          <a:prstGeom prst="rect">
            <a:avLst/>
          </a:prstGeom>
        </p:spPr>
      </p:pic>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Merge Sort with Additional Memory</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Merge sort by the divide-and-conquer approach</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If L and R are sorted lists, we can merge these two lists into sorted S.</a:t>
            </a:r>
          </a:p>
        </p:txBody>
      </p:sp>
    </p:spTree>
    <p:extLst>
      <p:ext uri="{BB962C8B-B14F-4D97-AF65-F5344CB8AC3E}">
        <p14:creationId xmlns:p14="http://schemas.microsoft.com/office/powerpoint/2010/main" val="2678646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8007" y="5081280"/>
            <a:ext cx="8785225" cy="755460"/>
            <a:chOff x="558800" y="5114925"/>
            <a:chExt cx="8785225" cy="755460"/>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5225" cy="75546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200055"/>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While increasing the index of k, the smaller of the first elements of L and R is stored as the k-</a:t>
              </a:r>
              <a:r>
                <a:rPr lang="en-US" altLang="ko-KR" sz="1300" dirty="0" err="1">
                  <a:solidFill>
                    <a:srgbClr val="262626"/>
                  </a:solidFill>
                  <a:latin typeface="SamsungOne 400" panose="020B0503030303020204" pitchFamily="34" charset="0"/>
                  <a:ea typeface="SamsungOne 400" panose="020B0503030303020204" pitchFamily="34" charset="0"/>
                </a:rPr>
                <a:t>th</a:t>
              </a:r>
              <a:r>
                <a:rPr lang="en-US" altLang="ko-KR" sz="1300" dirty="0">
                  <a:solidFill>
                    <a:srgbClr val="262626"/>
                  </a:solidFill>
                  <a:latin typeface="SamsungOne 400" panose="020B0503030303020204" pitchFamily="34" charset="0"/>
                  <a:ea typeface="SamsungOne 400" panose="020B0503030303020204" pitchFamily="34" charset="0"/>
                </a:rPr>
                <a:t> element of S.</a:t>
              </a:r>
            </a:p>
          </p:txBody>
        </p:sp>
      </p:grpSp>
      <p:pic>
        <p:nvPicPr>
          <p:cNvPr id="20" name="그림 19">
            <a:extLst>
              <a:ext uri="{FF2B5EF4-FFF2-40B4-BE49-F238E27FC236}">
                <a16:creationId xmlns:a16="http://schemas.microsoft.com/office/drawing/2014/main" xmlns="" id="{05489E74-25B5-46B7-A170-43DEDB278307}"/>
              </a:ext>
            </a:extLst>
          </p:cNvPr>
          <p:cNvPicPr>
            <a:picLocks noChangeAspect="1"/>
          </p:cNvPicPr>
          <p:nvPr/>
        </p:nvPicPr>
        <p:blipFill rotWithShape="1">
          <a:blip r:embed="rId3"/>
          <a:srcRect r="269"/>
          <a:stretch/>
        </p:blipFill>
        <p:spPr>
          <a:xfrm>
            <a:off x="537527" y="2309906"/>
            <a:ext cx="8835073" cy="2740893"/>
          </a:xfrm>
          <a:prstGeom prst="rect">
            <a:avLst/>
          </a:prstGeom>
        </p:spPr>
      </p:pic>
      <p:sp>
        <p:nvSpPr>
          <p:cNvPr id="22" name="직사각형 2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3" name="직사각형 2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4" name="직사각형 23">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Merge Sort with Additional Memory</a:t>
            </a:r>
          </a:p>
        </p:txBody>
      </p:sp>
      <p:sp>
        <p:nvSpPr>
          <p:cNvPr id="25" name="TextBox 24">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Merge two sorted lists into a sorted list</a:t>
            </a:r>
          </a:p>
        </p:txBody>
      </p:sp>
      <p:sp>
        <p:nvSpPr>
          <p:cNvPr id="26" name="직사각형 25">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merge1() function creates a sorted list S by merging L and R, which are sorted lists, respectively.</a:t>
            </a:r>
          </a:p>
        </p:txBody>
      </p:sp>
    </p:spTree>
    <p:extLst>
      <p:ext uri="{BB962C8B-B14F-4D97-AF65-F5344CB8AC3E}">
        <p14:creationId xmlns:p14="http://schemas.microsoft.com/office/powerpoint/2010/main" val="9165323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8007" y="5079507"/>
            <a:ext cx="8785225" cy="1003127"/>
            <a:chOff x="558800" y="5114924"/>
            <a:chExt cx="8785225" cy="1003127"/>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4"/>
              <a:ext cx="8785225" cy="10031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502702"/>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When exiting the while-loop of Line 3-8, one of the two lists L and R has processed all elements.</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If the length of L is non-zero, all remaining elements of L can be added to S.</a:t>
              </a:r>
            </a:p>
          </p:txBody>
        </p:sp>
      </p:gr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Merge Sort with Additional Memory</a:t>
            </a:r>
          </a:p>
        </p:txBody>
      </p:sp>
      <p:sp>
        <p:nvSpPr>
          <p:cNvPr id="26" name="TextBox 25">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Merge two sorted lists into a sorted list</a:t>
            </a:r>
          </a:p>
        </p:txBody>
      </p:sp>
      <p:sp>
        <p:nvSpPr>
          <p:cNvPr id="27" name="직사각형 26">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merge1() function creates a sorted list S by merging L and R, which are sorted lists, respectively.</a:t>
            </a:r>
          </a:p>
        </p:txBody>
      </p:sp>
      <p:pic>
        <p:nvPicPr>
          <p:cNvPr id="17" name="그림 16">
            <a:extLst>
              <a:ext uri="{FF2B5EF4-FFF2-40B4-BE49-F238E27FC236}">
                <a16:creationId xmlns:a16="http://schemas.microsoft.com/office/drawing/2014/main" xmlns="" id="{05489E74-25B5-46B7-A170-43DEDB278307}"/>
              </a:ext>
            </a:extLst>
          </p:cNvPr>
          <p:cNvPicPr>
            <a:picLocks noChangeAspect="1"/>
          </p:cNvPicPr>
          <p:nvPr/>
        </p:nvPicPr>
        <p:blipFill rotWithShape="1">
          <a:blip r:embed="rId4"/>
          <a:srcRect r="269"/>
          <a:stretch/>
        </p:blipFill>
        <p:spPr>
          <a:xfrm>
            <a:off x="537527" y="2309906"/>
            <a:ext cx="8835073" cy="2740893"/>
          </a:xfrm>
          <a:prstGeom prst="rect">
            <a:avLst/>
          </a:prstGeom>
        </p:spPr>
      </p:pic>
    </p:spTree>
    <p:extLst>
      <p:ext uri="{BB962C8B-B14F-4D97-AF65-F5344CB8AC3E}">
        <p14:creationId xmlns:p14="http://schemas.microsoft.com/office/powerpoint/2010/main" val="23974629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8007" y="5104041"/>
            <a:ext cx="8785225" cy="953859"/>
            <a:chOff x="558800" y="5114924"/>
            <a:chExt cx="8785225" cy="953859"/>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4"/>
              <a:ext cx="8785225" cy="95385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456178" cy="292388"/>
              <a:chOff x="732985" y="5573065"/>
              <a:chExt cx="1456178"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122538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477054"/>
            </a:xfrm>
            <a:prstGeom prst="rect">
              <a:avLst/>
            </a:prstGeom>
            <a:noFill/>
          </p:spPr>
          <p:txBody>
            <a:bodyPr wrap="square" lIns="0" tIns="0" rIns="0" bIns="0">
              <a:spAutoFit/>
            </a:bodyPr>
            <a:lstStyle/>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If the length of the list R is non-zero, then all L is processed and only R is left unprocessed.</a:t>
              </a:r>
            </a:p>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All the remaining elements of R need to be added to S.</a:t>
              </a:r>
            </a:p>
          </p:txBody>
        </p:sp>
      </p:gr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Merge Sort with Additional Memory</a:t>
            </a:r>
          </a:p>
        </p:txBody>
      </p:sp>
      <p:sp>
        <p:nvSpPr>
          <p:cNvPr id="26" name="TextBox 25">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Merge two sorted lists into a sorted list</a:t>
            </a:r>
          </a:p>
        </p:txBody>
      </p:sp>
      <p:sp>
        <p:nvSpPr>
          <p:cNvPr id="27" name="직사각형 26">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merge1() function creates a sorted list S by merging L and R, which are sorted lists, respectively.</a:t>
            </a:r>
          </a:p>
        </p:txBody>
      </p:sp>
      <p:pic>
        <p:nvPicPr>
          <p:cNvPr id="17" name="그림 16">
            <a:extLst>
              <a:ext uri="{FF2B5EF4-FFF2-40B4-BE49-F238E27FC236}">
                <a16:creationId xmlns:a16="http://schemas.microsoft.com/office/drawing/2014/main" xmlns="" id="{05489E74-25B5-46B7-A170-43DEDB278307}"/>
              </a:ext>
            </a:extLst>
          </p:cNvPr>
          <p:cNvPicPr>
            <a:picLocks noChangeAspect="1"/>
          </p:cNvPicPr>
          <p:nvPr/>
        </p:nvPicPr>
        <p:blipFill rotWithShape="1">
          <a:blip r:embed="rId4"/>
          <a:srcRect r="269"/>
          <a:stretch/>
        </p:blipFill>
        <p:spPr>
          <a:xfrm>
            <a:off x="537527" y="2309906"/>
            <a:ext cx="8835073" cy="2740893"/>
          </a:xfrm>
          <a:prstGeom prst="rect">
            <a:avLst/>
          </a:prstGeom>
        </p:spPr>
      </p:pic>
    </p:spTree>
    <p:extLst>
      <p:ext uri="{BB962C8B-B14F-4D97-AF65-F5344CB8AC3E}">
        <p14:creationId xmlns:p14="http://schemas.microsoft.com/office/powerpoint/2010/main" val="38509410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4856005"/>
            <a:ext cx="8785225" cy="1003127"/>
            <a:chOff x="558800" y="5114924"/>
            <a:chExt cx="8785225" cy="1003127"/>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4"/>
              <a:ext cx="8785225" cy="10031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456178" cy="292388"/>
              <a:chOff x="732985" y="5573065"/>
              <a:chExt cx="1456178"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122538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502702"/>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The S given by print(S) is printed on the 4th line of the mergesort1() function.</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The S output from Line 3 is the sorted result after the mergesort1() function is executed.</a:t>
              </a:r>
            </a:p>
          </p:txBody>
        </p:sp>
      </p:grpSp>
      <p:pic>
        <p:nvPicPr>
          <p:cNvPr id="21" name="그림 20">
            <a:extLst>
              <a:ext uri="{FF2B5EF4-FFF2-40B4-BE49-F238E27FC236}">
                <a16:creationId xmlns:a16="http://schemas.microsoft.com/office/drawing/2014/main" xmlns="" id="{FE0C5121-5AB7-4A68-BD53-A70752025A30}"/>
              </a:ext>
            </a:extLst>
          </p:cNvPr>
          <p:cNvPicPr>
            <a:picLocks noChangeAspect="1"/>
          </p:cNvPicPr>
          <p:nvPr/>
        </p:nvPicPr>
        <p:blipFill rotWithShape="1">
          <a:blip r:embed="rId3"/>
          <a:srcRect r="219" b="3283"/>
          <a:stretch/>
        </p:blipFill>
        <p:spPr>
          <a:xfrm>
            <a:off x="557528" y="2311770"/>
            <a:ext cx="8860791" cy="2323280"/>
          </a:xfrm>
          <a:prstGeom prst="rect">
            <a:avLst/>
          </a:prstGeom>
        </p:spPr>
      </p:pic>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Merge Sort with Additional Memory</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Running merge sort</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Once the example used earlier is applied to the mergesort1() function, the output is as follows.</a:t>
            </a:r>
          </a:p>
        </p:txBody>
      </p:sp>
    </p:spTree>
    <p:extLst>
      <p:ext uri="{BB962C8B-B14F-4D97-AF65-F5344CB8AC3E}">
        <p14:creationId xmlns:p14="http://schemas.microsoft.com/office/powerpoint/2010/main" val="13438534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xmlns="" id="{22FBE290-3709-4B17-8027-D9A07008205A}"/>
              </a:ext>
            </a:extLst>
          </p:cNvPr>
          <p:cNvGrpSpPr/>
          <p:nvPr/>
        </p:nvGrpSpPr>
        <p:grpSpPr>
          <a:xfrm>
            <a:off x="484632" y="1216152"/>
            <a:ext cx="8961120" cy="5056631"/>
            <a:chOff x="484632" y="1335024"/>
            <a:chExt cx="8961120" cy="5056631"/>
          </a:xfrm>
        </p:grpSpPr>
        <p:grpSp>
          <p:nvGrpSpPr>
            <p:cNvPr id="22" name="그룹 21">
              <a:extLst>
                <a:ext uri="{FF2B5EF4-FFF2-40B4-BE49-F238E27FC236}">
                  <a16:creationId xmlns:a16="http://schemas.microsoft.com/office/drawing/2014/main" xmlns="" id="{27E33EC7-558F-4C81-BF6A-D439E33A6126}"/>
                </a:ext>
              </a:extLst>
            </p:cNvPr>
            <p:cNvGrpSpPr/>
            <p:nvPr/>
          </p:nvGrpSpPr>
          <p:grpSpPr>
            <a:xfrm>
              <a:off x="484632" y="1335024"/>
              <a:ext cx="8961120" cy="5056631"/>
              <a:chOff x="578678" y="1445207"/>
              <a:chExt cx="8748000" cy="4872624"/>
            </a:xfrm>
          </p:grpSpPr>
          <p:sp>
            <p:nvSpPr>
              <p:cNvPr id="26" name="직사각형 25">
                <a:extLst>
                  <a:ext uri="{FF2B5EF4-FFF2-40B4-BE49-F238E27FC236}">
                    <a16:creationId xmlns:a16="http://schemas.microsoft.com/office/drawing/2014/main" xmlns="" id="{9C626E7D-94F1-4A2C-85A6-78DE28E466D5}"/>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xmlns="" id="{92611464-31EF-4832-8947-3F3C251F82B1}"/>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xmlns="" id="{B66420A4-DC29-4DCC-8A88-2C48011F1779}"/>
                </a:ext>
              </a:extLst>
            </p:cNvPr>
            <p:cNvGrpSpPr/>
            <p:nvPr/>
          </p:nvGrpSpPr>
          <p:grpSpPr>
            <a:xfrm>
              <a:off x="677148" y="1429659"/>
              <a:ext cx="4133831" cy="400144"/>
              <a:chOff x="677148" y="1060993"/>
              <a:chExt cx="4133831" cy="400144"/>
            </a:xfrm>
          </p:grpSpPr>
          <p:sp>
            <p:nvSpPr>
              <p:cNvPr id="24" name="직사각형 23">
                <a:extLst>
                  <a:ext uri="{FF2B5EF4-FFF2-40B4-BE49-F238E27FC236}">
                    <a16:creationId xmlns:a16="http://schemas.microsoft.com/office/drawing/2014/main" xmlns="" id="{61B8C042-E80C-4C98-B959-91E2FCE58A8F}"/>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ea typeface="+mj-ea"/>
                    <a:cs typeface="Samsung Sharp Sans" pitchFamily="2" charset="0"/>
                  </a:rPr>
                  <a:t>One More Step</a:t>
                </a:r>
                <a:endParaRPr lang="ko-KR" altLang="en-US" sz="2400" b="1" dirty="0">
                  <a:solidFill>
                    <a:srgbClr val="0D0D0D"/>
                  </a:solidFill>
                  <a:latin typeface="Samsung Sharp Sans" pitchFamily="2" charset="0"/>
                  <a:ea typeface="+mj-ea"/>
                  <a:cs typeface="Samsung Sharp Sans" pitchFamily="2" charset="0"/>
                </a:endParaRPr>
              </a:p>
            </p:txBody>
          </p:sp>
          <p:pic>
            <p:nvPicPr>
              <p:cNvPr id="25" name="그림 24">
                <a:extLst>
                  <a:ext uri="{FF2B5EF4-FFF2-40B4-BE49-F238E27FC236}">
                    <a16:creationId xmlns:a16="http://schemas.microsoft.com/office/drawing/2014/main" xmlns="" id="{2C8D453E-D88B-4FF1-9601-AD2C53A9A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28" name="직각 삼각형 27">
            <a:extLst>
              <a:ext uri="{FF2B5EF4-FFF2-40B4-BE49-F238E27FC236}">
                <a16:creationId xmlns:a16="http://schemas.microsoft.com/office/drawing/2014/main" xmlns="" id="{AEEA0B92-D1A4-449A-BDA4-7957CF0F0A0B}"/>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xmlns="" id="{ED9D34D5-AF9D-4F67-8329-716435D2F20F}"/>
              </a:ext>
            </a:extLst>
          </p:cNvPr>
          <p:cNvSpPr/>
          <p:nvPr/>
        </p:nvSpPr>
        <p:spPr>
          <a:xfrm>
            <a:off x="767050" y="4406493"/>
            <a:ext cx="8494103"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82526" lvl="0" indent="-182526" latinLnBrk="0">
              <a:spcBef>
                <a:spcPts val="0"/>
              </a:spcBef>
              <a:spcAft>
                <a:spcPts val="800"/>
              </a:spcAft>
              <a:buClr>
                <a:srgbClr val="193EB0"/>
              </a:buClr>
              <a:buSzPts val="1300"/>
              <a:buFont typeface="Arial"/>
              <a:buChar char="‣"/>
            </a:pPr>
            <a:r>
              <a:rPr lang="en-US" altLang="ko-KR" sz="1300" dirty="0">
                <a:solidFill>
                  <a:schemeClr val="tx1"/>
                </a:solidFill>
                <a:latin typeface="SamsungOne 400" panose="020B0503030303020204" pitchFamily="34" charset="0"/>
                <a:ea typeface="SamsungOne 400" panose="020B0503030303020204" pitchFamily="34" charset="0"/>
              </a:rPr>
              <a:t>The mergesort1() function must use an additional memory of size 2N which is twice the size N of a given S.</a:t>
            </a:r>
          </a:p>
          <a:p>
            <a:pPr marL="182526" lvl="0" indent="-182526" latinLnBrk="0">
              <a:spcBef>
                <a:spcPts val="0"/>
              </a:spcBef>
              <a:spcAft>
                <a:spcPts val="800"/>
              </a:spcAft>
              <a:buClr>
                <a:srgbClr val="193EB0"/>
              </a:buClr>
              <a:buSzPts val="1300"/>
              <a:buFont typeface="Arial"/>
              <a:buChar char="‣"/>
            </a:pPr>
            <a:r>
              <a:rPr lang="en-US" altLang="ko-KR" sz="1300" dirty="0">
                <a:solidFill>
                  <a:schemeClr val="tx1"/>
                </a:solidFill>
                <a:latin typeface="SamsungOne 400" panose="020B0503030303020204" pitchFamily="34" charset="0"/>
                <a:ea typeface="SamsungOne 400" panose="020B0503030303020204" pitchFamily="34" charset="0"/>
              </a:rPr>
              <a:t>This algorithm can be modified to use only N additional memory.</a:t>
            </a:r>
          </a:p>
        </p:txBody>
      </p:sp>
      <mc:AlternateContent xmlns:mc="http://schemas.openxmlformats.org/markup-compatibility/2006" xmlns:a14="http://schemas.microsoft.com/office/drawing/2010/main">
        <mc:Choice Requires="a14">
          <p:sp>
            <p:nvSpPr>
              <p:cNvPr id="31" name="Rectangle 4">
                <a:extLst>
                  <a:ext uri="{FF2B5EF4-FFF2-40B4-BE49-F238E27FC236}">
                    <a16:creationId xmlns:a16="http://schemas.microsoft.com/office/drawing/2014/main" xmlns="" id="{65A77A9C-6E19-440C-BAF2-C7E3A365F59B}"/>
                  </a:ext>
                </a:extLst>
              </p:cNvPr>
              <p:cNvSpPr>
                <a:spLocks noChangeArrowheads="1"/>
              </p:cNvSpPr>
              <p:nvPr/>
            </p:nvSpPr>
            <p:spPr bwMode="auto">
              <a:xfrm>
                <a:off x="3612459" y="3543626"/>
                <a:ext cx="2696957" cy="628698"/>
              </a:xfrm>
              <a:prstGeom prst="rect">
                <a:avLst/>
              </a:prstGeom>
              <a:solidFill>
                <a:srgbClr val="F2F2F2"/>
              </a:solidFill>
              <a:ln w="6350">
                <a:solidFill>
                  <a:srgbClr val="D9D9D9"/>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wrap="none">
                <a:spAutoFit/>
              </a:bodyPr>
              <a:lstStyle>
                <a:lvl1pPr latinLnBrk="1">
                  <a:spcBef>
                    <a:spcPct val="30000"/>
                  </a:spcBef>
                  <a:defRPr kumimoji="1" sz="1200">
                    <a:solidFill>
                      <a:schemeClr val="tx1"/>
                    </a:solidFill>
                    <a:latin typeface="Arial" panose="020B0604020202020204" pitchFamily="34" charset="0"/>
                    <a:cs typeface="Arial" panose="020B0604020202020204" pitchFamily="34" charset="0"/>
                  </a:defRPr>
                </a:lvl1pPr>
                <a:lvl2pPr marL="742950" indent="-285750" latinLnBrk="1">
                  <a:spcBef>
                    <a:spcPct val="30000"/>
                  </a:spcBef>
                  <a:defRPr kumimoji="1" sz="1200">
                    <a:solidFill>
                      <a:schemeClr val="tx1"/>
                    </a:solidFill>
                    <a:latin typeface="Arial" panose="020B0604020202020204" pitchFamily="34" charset="0"/>
                    <a:cs typeface="Arial" panose="020B0604020202020204" pitchFamily="34" charset="0"/>
                  </a:defRPr>
                </a:lvl2pPr>
                <a:lvl3pPr marL="1143000" indent="-228600" latinLnBrk="1">
                  <a:spcBef>
                    <a:spcPct val="30000"/>
                  </a:spcBef>
                  <a:defRPr kumimoji="1" sz="1200">
                    <a:solidFill>
                      <a:schemeClr val="tx1"/>
                    </a:solidFill>
                    <a:latin typeface="Arial" panose="020B0604020202020204" pitchFamily="34" charset="0"/>
                    <a:cs typeface="Arial" panose="020B0604020202020204" pitchFamily="34" charset="0"/>
                  </a:defRPr>
                </a:lvl3pPr>
                <a:lvl4pPr marL="1600200" indent="-228600" latinLnBrk="1">
                  <a:spcBef>
                    <a:spcPct val="30000"/>
                  </a:spcBef>
                  <a:defRPr kumimoji="1" sz="1200">
                    <a:solidFill>
                      <a:schemeClr val="tx1"/>
                    </a:solidFill>
                    <a:latin typeface="Arial" panose="020B0604020202020204" pitchFamily="34" charset="0"/>
                    <a:cs typeface="Arial" panose="020B0604020202020204" pitchFamily="34" charset="0"/>
                  </a:defRPr>
                </a:lvl4pPr>
                <a:lvl5pPr marL="2057400" indent="-228600" latinLnBrk="1">
                  <a:spcBef>
                    <a:spcPct val="30000"/>
                  </a:spcBef>
                  <a:defRPr kumimoji="1"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cs typeface="Arial" panose="020B0604020202020204" pitchFamily="34" charset="0"/>
                  </a:defRPr>
                </a:lvl9pPr>
              </a:lstStyle>
              <a:p>
                <a:pPr algn="ctr" latinLnBrk="0">
                  <a:spcAft>
                    <a:spcPts val="600"/>
                  </a:spcAft>
                </a:pPr>
                <a14:m>
                  <m:oMathPara xmlns:m="http://schemas.openxmlformats.org/officeDocument/2006/math">
                    <m:oMathParaPr>
                      <m:jc m:val="centerGroup"/>
                    </m:oMathParaPr>
                    <m:oMath xmlns:m="http://schemas.openxmlformats.org/officeDocument/2006/math">
                      <m:r>
                        <a:rPr lang="en-US" altLang="ko-KR" sz="1600" i="1" dirty="0" smtClean="0">
                          <a:solidFill>
                            <a:prstClr val="black">
                              <a:lumMod val="85000"/>
                              <a:lumOff val="15000"/>
                            </a:prstClr>
                          </a:solidFill>
                          <a:latin typeface="Cambria Math" panose="02040503050406030204" pitchFamily="18" charset="0"/>
                        </a:rPr>
                        <m:t>𝑁</m:t>
                      </m:r>
                      <m:r>
                        <a:rPr lang="en-US" altLang="ko-KR" sz="1600" b="0" i="1" dirty="0" smtClean="0">
                          <a:solidFill>
                            <a:prstClr val="black">
                              <a:lumMod val="85000"/>
                              <a:lumOff val="15000"/>
                            </a:prstClr>
                          </a:solidFill>
                          <a:latin typeface="Cambria Math" panose="02040503050406030204" pitchFamily="18" charset="0"/>
                        </a:rPr>
                        <m:t>+ </m:t>
                      </m:r>
                      <m:f>
                        <m:fPr>
                          <m:ctrlPr>
                            <a:rPr lang="en-US" altLang="ko-KR" sz="1600" b="0" i="1" dirty="0" smtClean="0">
                              <a:solidFill>
                                <a:prstClr val="black">
                                  <a:lumMod val="85000"/>
                                  <a:lumOff val="15000"/>
                                </a:prstClr>
                              </a:solidFill>
                              <a:latin typeface="Cambria Math" panose="02040503050406030204" pitchFamily="18" charset="0"/>
                            </a:rPr>
                          </m:ctrlPr>
                        </m:fPr>
                        <m:num>
                          <m:r>
                            <a:rPr lang="en-US" altLang="ko-KR" sz="1600" b="0" i="1" dirty="0" smtClean="0">
                              <a:solidFill>
                                <a:prstClr val="black">
                                  <a:lumMod val="85000"/>
                                  <a:lumOff val="15000"/>
                                </a:prstClr>
                              </a:solidFill>
                              <a:latin typeface="Cambria Math" panose="02040503050406030204" pitchFamily="18" charset="0"/>
                            </a:rPr>
                            <m:t>𝑁</m:t>
                          </m:r>
                        </m:num>
                        <m:den>
                          <m:r>
                            <a:rPr lang="en-US" altLang="ko-KR" sz="1600" b="0" i="1" dirty="0" smtClean="0">
                              <a:solidFill>
                                <a:prstClr val="black">
                                  <a:lumMod val="85000"/>
                                  <a:lumOff val="15000"/>
                                </a:prstClr>
                              </a:solidFill>
                              <a:latin typeface="Cambria Math" panose="02040503050406030204" pitchFamily="18" charset="0"/>
                            </a:rPr>
                            <m:t>2</m:t>
                          </m:r>
                        </m:den>
                      </m:f>
                      <m:r>
                        <a:rPr lang="en-US" altLang="ko-KR" sz="1600" b="0" i="1" dirty="0" smtClean="0">
                          <a:solidFill>
                            <a:prstClr val="black">
                              <a:lumMod val="85000"/>
                              <a:lumOff val="15000"/>
                            </a:prstClr>
                          </a:solidFill>
                          <a:latin typeface="Cambria Math" panose="02040503050406030204" pitchFamily="18" charset="0"/>
                        </a:rPr>
                        <m:t>+</m:t>
                      </m:r>
                      <m:f>
                        <m:fPr>
                          <m:ctrlPr>
                            <a:rPr lang="en-US" altLang="ko-KR" sz="1600" i="1" dirty="0">
                              <a:solidFill>
                                <a:prstClr val="black">
                                  <a:lumMod val="85000"/>
                                  <a:lumOff val="15000"/>
                                </a:prstClr>
                              </a:solidFill>
                              <a:latin typeface="Cambria Math" panose="02040503050406030204" pitchFamily="18" charset="0"/>
                            </a:rPr>
                          </m:ctrlPr>
                        </m:fPr>
                        <m:num>
                          <m:r>
                            <a:rPr lang="en-US" altLang="ko-KR" sz="1600" i="1" dirty="0">
                              <a:solidFill>
                                <a:prstClr val="black">
                                  <a:lumMod val="85000"/>
                                  <a:lumOff val="15000"/>
                                </a:prstClr>
                              </a:solidFill>
                              <a:latin typeface="Cambria Math" panose="02040503050406030204" pitchFamily="18" charset="0"/>
                            </a:rPr>
                            <m:t>𝑁</m:t>
                          </m:r>
                        </m:num>
                        <m:den>
                          <m:sSup>
                            <m:sSupPr>
                              <m:ctrlPr>
                                <a:rPr lang="en-US" altLang="ko-KR" sz="1600" i="1" dirty="0" smtClean="0">
                                  <a:solidFill>
                                    <a:prstClr val="black">
                                      <a:lumMod val="85000"/>
                                      <a:lumOff val="15000"/>
                                    </a:prstClr>
                                  </a:solidFill>
                                  <a:latin typeface="Cambria Math" panose="02040503050406030204" pitchFamily="18" charset="0"/>
                                </a:rPr>
                              </m:ctrlPr>
                            </m:sSupPr>
                            <m:e>
                              <m:r>
                                <a:rPr lang="en-US" altLang="ko-KR" sz="1600" b="0" i="1" dirty="0" smtClean="0">
                                  <a:solidFill>
                                    <a:prstClr val="black">
                                      <a:lumMod val="85000"/>
                                      <a:lumOff val="15000"/>
                                    </a:prstClr>
                                  </a:solidFill>
                                  <a:latin typeface="Cambria Math" panose="02040503050406030204" pitchFamily="18" charset="0"/>
                                </a:rPr>
                                <m:t>2</m:t>
                              </m:r>
                            </m:e>
                            <m:sup>
                              <m:r>
                                <a:rPr lang="en-US" altLang="ko-KR" sz="1600" b="0" i="1" dirty="0" smtClean="0">
                                  <a:solidFill>
                                    <a:prstClr val="black">
                                      <a:lumMod val="85000"/>
                                      <a:lumOff val="15000"/>
                                    </a:prstClr>
                                  </a:solidFill>
                                  <a:latin typeface="Cambria Math" panose="02040503050406030204" pitchFamily="18" charset="0"/>
                                </a:rPr>
                                <m:t>2</m:t>
                              </m:r>
                            </m:sup>
                          </m:sSup>
                        </m:den>
                      </m:f>
                      <m:r>
                        <a:rPr lang="en-US" altLang="ko-KR" sz="1600" b="0" i="1" dirty="0" smtClean="0">
                          <a:solidFill>
                            <a:prstClr val="black">
                              <a:lumMod val="85000"/>
                              <a:lumOff val="15000"/>
                            </a:prstClr>
                          </a:solidFill>
                          <a:latin typeface="Cambria Math" panose="02040503050406030204" pitchFamily="18" charset="0"/>
                        </a:rPr>
                        <m:t>+</m:t>
                      </m:r>
                      <m:r>
                        <a:rPr lang="en-US" altLang="ko-KR" sz="1600" b="0" i="1" dirty="0" smtClean="0">
                          <a:solidFill>
                            <a:prstClr val="black">
                              <a:lumMod val="85000"/>
                              <a:lumOff val="15000"/>
                            </a:prstClr>
                          </a:solidFill>
                          <a:latin typeface="Cambria Math" panose="02040503050406030204" pitchFamily="18" charset="0"/>
                          <a:ea typeface="Cambria Math" panose="02040503050406030204" pitchFamily="18" charset="0"/>
                        </a:rPr>
                        <m:t>⋯</m:t>
                      </m:r>
                      <m:r>
                        <a:rPr lang="en-US" altLang="ko-KR" sz="1600" i="1" dirty="0">
                          <a:solidFill>
                            <a:prstClr val="black">
                              <a:lumMod val="85000"/>
                              <a:lumOff val="15000"/>
                            </a:prstClr>
                          </a:solidFill>
                          <a:latin typeface="Cambria Math" panose="02040503050406030204" pitchFamily="18" charset="0"/>
                        </a:rPr>
                        <m:t>+</m:t>
                      </m:r>
                      <m:f>
                        <m:fPr>
                          <m:ctrlPr>
                            <a:rPr lang="en-US" altLang="ko-KR" sz="1600" i="1" dirty="0">
                              <a:solidFill>
                                <a:prstClr val="black">
                                  <a:lumMod val="85000"/>
                                  <a:lumOff val="15000"/>
                                </a:prstClr>
                              </a:solidFill>
                              <a:latin typeface="Cambria Math" panose="02040503050406030204" pitchFamily="18" charset="0"/>
                            </a:rPr>
                          </m:ctrlPr>
                        </m:fPr>
                        <m:num>
                          <m:r>
                            <a:rPr lang="en-US" altLang="ko-KR" sz="1600" i="1" dirty="0">
                              <a:solidFill>
                                <a:prstClr val="black">
                                  <a:lumMod val="85000"/>
                                  <a:lumOff val="15000"/>
                                </a:prstClr>
                              </a:solidFill>
                              <a:latin typeface="Cambria Math" panose="02040503050406030204" pitchFamily="18" charset="0"/>
                            </a:rPr>
                            <m:t>𝑁</m:t>
                          </m:r>
                        </m:num>
                        <m:den>
                          <m:sSup>
                            <m:sSupPr>
                              <m:ctrlPr>
                                <a:rPr lang="en-US" altLang="ko-KR" sz="1600" i="1" dirty="0">
                                  <a:solidFill>
                                    <a:prstClr val="black">
                                      <a:lumMod val="85000"/>
                                      <a:lumOff val="15000"/>
                                    </a:prstClr>
                                  </a:solidFill>
                                  <a:latin typeface="Cambria Math" panose="02040503050406030204" pitchFamily="18" charset="0"/>
                                </a:rPr>
                              </m:ctrlPr>
                            </m:sSupPr>
                            <m:e>
                              <m:r>
                                <a:rPr lang="en-US" altLang="ko-KR" sz="1600" i="1" dirty="0">
                                  <a:solidFill>
                                    <a:prstClr val="black">
                                      <a:lumMod val="85000"/>
                                      <a:lumOff val="15000"/>
                                    </a:prstClr>
                                  </a:solidFill>
                                  <a:latin typeface="Cambria Math" panose="02040503050406030204" pitchFamily="18" charset="0"/>
                                </a:rPr>
                                <m:t>2</m:t>
                              </m:r>
                            </m:e>
                            <m:sup>
                              <m:r>
                                <a:rPr lang="en-US" altLang="ko-KR" sz="1600" b="0" i="1" dirty="0" smtClean="0">
                                  <a:solidFill>
                                    <a:prstClr val="black">
                                      <a:lumMod val="85000"/>
                                      <a:lumOff val="15000"/>
                                    </a:prstClr>
                                  </a:solidFill>
                                  <a:latin typeface="Cambria Math" panose="02040503050406030204" pitchFamily="18" charset="0"/>
                                </a:rPr>
                                <m:t>𝑘</m:t>
                              </m:r>
                            </m:sup>
                          </m:sSup>
                        </m:den>
                      </m:f>
                      <m:r>
                        <a:rPr lang="en-US" altLang="ko-KR" sz="1600" b="0" i="1" dirty="0" smtClean="0">
                          <a:solidFill>
                            <a:prstClr val="black">
                              <a:lumMod val="85000"/>
                              <a:lumOff val="15000"/>
                            </a:prstClr>
                          </a:solidFill>
                          <a:latin typeface="Cambria Math" panose="02040503050406030204" pitchFamily="18" charset="0"/>
                        </a:rPr>
                        <m:t>=2</m:t>
                      </m:r>
                      <m:r>
                        <a:rPr lang="en-US" altLang="ko-KR" sz="1600" b="0" i="1" dirty="0" smtClean="0">
                          <a:solidFill>
                            <a:prstClr val="black">
                              <a:lumMod val="85000"/>
                              <a:lumOff val="15000"/>
                            </a:prstClr>
                          </a:solidFill>
                          <a:latin typeface="Cambria Math" panose="02040503050406030204" pitchFamily="18" charset="0"/>
                        </a:rPr>
                        <m:t>𝑁</m:t>
                      </m:r>
                    </m:oMath>
                  </m:oMathPara>
                </a14:m>
                <a:endParaRPr lang="ko-KR" altLang="en-US" sz="1600" dirty="0">
                  <a:solidFill>
                    <a:prstClr val="black">
                      <a:lumMod val="85000"/>
                      <a:lumOff val="15000"/>
                    </a:prstClr>
                  </a:solidFill>
                  <a:latin typeface="SamsungOne 400" panose="020B0503030303020204" pitchFamily="34" charset="0"/>
                </a:endParaRPr>
              </a:p>
            </p:txBody>
          </p:sp>
        </mc:Choice>
        <mc:Fallback xmlns="">
          <p:sp>
            <p:nvSpPr>
              <p:cNvPr id="31" name="Rectangle 4">
                <a:extLst>
                  <a:ext uri="{FF2B5EF4-FFF2-40B4-BE49-F238E27FC236}">
                    <a16:creationId xmlns:a16="http://schemas.microsoft.com/office/drawing/2014/main" xmlns="" xmlns:a14="http://schemas.microsoft.com/office/drawing/2010/main" id="{65A77A9C-6E19-440C-BAF2-C7E3A365F59B}"/>
                  </a:ext>
                </a:extLst>
              </p:cNvPr>
              <p:cNvSpPr>
                <a:spLocks noRot="1" noChangeAspect="1" noMove="1" noResize="1" noEditPoints="1" noAdjustHandles="1" noChangeArrowheads="1" noChangeShapeType="1" noTextEdit="1"/>
              </p:cNvSpPr>
              <p:nvPr/>
            </p:nvSpPr>
            <p:spPr bwMode="auto">
              <a:xfrm>
                <a:off x="3612459" y="3543626"/>
                <a:ext cx="2696957" cy="628698"/>
              </a:xfrm>
              <a:prstGeom prst="rect">
                <a:avLst/>
              </a:prstGeom>
              <a:blipFill rotWithShape="0">
                <a:blip r:embed="rId3"/>
                <a:stretch>
                  <a:fillRect/>
                </a:stretch>
              </a:blipFill>
              <a:ln w="6350">
                <a:solidFill>
                  <a:srgbClr val="D9D9D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ko-KR" altLang="en-US">
                    <a:noFill/>
                  </a:rPr>
                  <a:t> </a:t>
                </a:r>
              </a:p>
            </p:txBody>
          </p:sp>
        </mc:Fallback>
      </mc:AlternateContent>
      <p:sp>
        <p:nvSpPr>
          <p:cNvPr id="15" name="직사각형 14">
            <a:extLst>
              <a:ext uri="{FF2B5EF4-FFF2-40B4-BE49-F238E27FC236}">
                <a16:creationId xmlns:a16="http://schemas.microsoft.com/office/drawing/2014/main" xmlns="" id="{5D0FA3B9-5FEB-458E-BC94-AB11CC4B58C9}"/>
              </a:ext>
            </a:extLst>
          </p:cNvPr>
          <p:cNvSpPr/>
          <p:nvPr/>
        </p:nvSpPr>
        <p:spPr>
          <a:xfrm>
            <a:off x="658861" y="2007354"/>
            <a:ext cx="8495772" cy="1256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How much memory is additionally used by the mergesort1() function?</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mergesort1() function creates new lists L and R each time the function is called. If the size of these two lists is added, it becomes the same size as the S originally passed in the call.</a:t>
            </a:r>
          </a:p>
          <a:p>
            <a:pPr marL="115888" indent="-115888" latinLnBrk="0">
              <a:spcAft>
                <a:spcPts val="10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Since the recursive call is called for L and R respectively, the size of the two lists at each recursive call is about half the size of the previous call. Therefore, the size of the additionally used list is as follows.</a:t>
            </a:r>
          </a:p>
        </p:txBody>
      </p:sp>
      <p:sp>
        <p:nvSpPr>
          <p:cNvPr id="16" name="직사각형 1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8" name="직사각형 17">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Tree>
    <p:extLst>
      <p:ext uri="{BB962C8B-B14F-4D97-AF65-F5344CB8AC3E}">
        <p14:creationId xmlns:p14="http://schemas.microsoft.com/office/powerpoint/2010/main" val="9049414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8007" y="3888328"/>
            <a:ext cx="8785225" cy="1003127"/>
            <a:chOff x="558800" y="5114924"/>
            <a:chExt cx="8785225" cy="1003127"/>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4"/>
              <a:ext cx="8785225" cy="10031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456178" cy="292388"/>
              <a:chOff x="732985" y="5573065"/>
              <a:chExt cx="1456178"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122538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477054"/>
            </a:xfrm>
            <a:prstGeom prst="rect">
              <a:avLst/>
            </a:prstGeom>
            <a:noFill/>
          </p:spPr>
          <p:txBody>
            <a:bodyPr wrap="square" lIns="0" tIns="0" rIns="0" bIns="0">
              <a:spAutoFit/>
            </a:bodyPr>
            <a:lstStyle/>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For a given S, it receives the indices of low and high as input parameters.</a:t>
              </a:r>
            </a:p>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A recursive call is made only if low is less than the high value, otherwise, the sort is terminated.</a:t>
              </a:r>
            </a:p>
          </p:txBody>
        </p:sp>
      </p:grpSp>
      <p:pic>
        <p:nvPicPr>
          <p:cNvPr id="20" name="그림 19">
            <a:extLst>
              <a:ext uri="{FF2B5EF4-FFF2-40B4-BE49-F238E27FC236}">
                <a16:creationId xmlns:a16="http://schemas.microsoft.com/office/drawing/2014/main" xmlns="" id="{319F4016-C335-4777-B05E-FD0E04BB77F2}"/>
              </a:ext>
            </a:extLst>
          </p:cNvPr>
          <p:cNvPicPr>
            <a:picLocks noChangeAspect="1"/>
          </p:cNvPicPr>
          <p:nvPr/>
        </p:nvPicPr>
        <p:blipFill rotWithShape="1">
          <a:blip r:embed="rId3"/>
          <a:srcRect r="-41"/>
          <a:stretch/>
        </p:blipFill>
        <p:spPr>
          <a:xfrm>
            <a:off x="555305" y="2336972"/>
            <a:ext cx="8824916" cy="1505148"/>
          </a:xfrm>
          <a:prstGeom prst="rect">
            <a:avLst/>
          </a:prstGeom>
        </p:spPr>
      </p:pic>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Implementing Merge Sort More Efficiently</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Enhanced merge sort </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mergesort2() sorts S by specifying the ranges of low and high instead of dividing S into L and R.</a:t>
            </a:r>
          </a:p>
        </p:txBody>
      </p:sp>
    </p:spTree>
    <p:extLst>
      <p:ext uri="{BB962C8B-B14F-4D97-AF65-F5344CB8AC3E}">
        <p14:creationId xmlns:p14="http://schemas.microsoft.com/office/powerpoint/2010/main" val="3917904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8007" y="3878580"/>
            <a:ext cx="8785225" cy="1003127"/>
            <a:chOff x="558800" y="5114924"/>
            <a:chExt cx="8785225" cy="1003127"/>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4"/>
              <a:ext cx="8785225" cy="10031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456178" cy="292388"/>
              <a:chOff x="732985" y="5573065"/>
              <a:chExt cx="1456178"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122538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477054"/>
            </a:xfrm>
            <a:prstGeom prst="rect">
              <a:avLst/>
            </a:prstGeom>
            <a:noFill/>
          </p:spPr>
          <p:txBody>
            <a:bodyPr wrap="square" lIns="0" tIns="0" rIns="0" bIns="0">
              <a:spAutoFit/>
            </a:bodyPr>
            <a:lstStyle/>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In order to divide and conquer the elements in the low and high ranges, a recursive call is made based on mid.</a:t>
              </a:r>
            </a:p>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The merge2() function merges two sorted elements into one based on mid.</a:t>
              </a:r>
            </a:p>
          </p:txBody>
        </p:sp>
      </p:gr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Implementing Merge Sort More Efficiently</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Enhanced merge sort </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mergesort2() sorts S by specifying the ranges of low and high instead of dividing S into L and R.</a:t>
            </a:r>
          </a:p>
        </p:txBody>
      </p:sp>
      <p:pic>
        <p:nvPicPr>
          <p:cNvPr id="17" name="그림 16">
            <a:extLst>
              <a:ext uri="{FF2B5EF4-FFF2-40B4-BE49-F238E27FC236}">
                <a16:creationId xmlns:a16="http://schemas.microsoft.com/office/drawing/2014/main" xmlns="" id="{319F4016-C335-4777-B05E-FD0E04BB77F2}"/>
              </a:ext>
            </a:extLst>
          </p:cNvPr>
          <p:cNvPicPr>
            <a:picLocks noChangeAspect="1"/>
          </p:cNvPicPr>
          <p:nvPr/>
        </p:nvPicPr>
        <p:blipFill rotWithShape="1">
          <a:blip r:embed="rId4"/>
          <a:srcRect r="-41"/>
          <a:stretch/>
        </p:blipFill>
        <p:spPr>
          <a:xfrm>
            <a:off x="555305" y="2336972"/>
            <a:ext cx="8824916" cy="1505148"/>
          </a:xfrm>
          <a:prstGeom prst="rect">
            <a:avLst/>
          </a:prstGeom>
        </p:spPr>
      </p:pic>
    </p:spTree>
    <p:extLst>
      <p:ext uri="{BB962C8B-B14F-4D97-AF65-F5344CB8AC3E}">
        <p14:creationId xmlns:p14="http://schemas.microsoft.com/office/powerpoint/2010/main" val="38109186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5170479"/>
            <a:ext cx="8785225" cy="960188"/>
            <a:chOff x="558800" y="5114925"/>
            <a:chExt cx="8785225" cy="960188"/>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5225" cy="96018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456178" cy="292388"/>
              <a:chOff x="732985" y="5573065"/>
              <a:chExt cx="1456178"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122538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2~8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477054"/>
            </a:xfrm>
            <a:prstGeom prst="rect">
              <a:avLst/>
            </a:prstGeom>
            <a:noFill/>
          </p:spPr>
          <p:txBody>
            <a:bodyPr wrap="square" lIns="0" tIns="0" rIns="0" bIns="0">
              <a:spAutoFit/>
            </a:bodyPr>
            <a:lstStyle/>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Add the sorted elements to a new list called R, starting at </a:t>
              </a:r>
              <a:r>
                <a:rPr lang="en-US" altLang="ko-KR" sz="1300" dirty="0" err="1">
                  <a:solidFill>
                    <a:srgbClr val="262626"/>
                  </a:solidFill>
                  <a:latin typeface="SamsungOne 400" panose="020B0503030303020204" pitchFamily="34" charset="0"/>
                  <a:ea typeface="SamsungOne 400" panose="020B0503030303020204" pitchFamily="34" charset="0"/>
                </a:rPr>
                <a:t>i</a:t>
              </a:r>
              <a:r>
                <a:rPr lang="en-US" altLang="ko-KR" sz="1300" dirty="0">
                  <a:solidFill>
                    <a:srgbClr val="262626"/>
                  </a:solidFill>
                  <a:latin typeface="SamsungOne 400" panose="020B0503030303020204" pitchFamily="34" charset="0"/>
                  <a:ea typeface="SamsungOne 400" panose="020B0503030303020204" pitchFamily="34" charset="0"/>
                </a:rPr>
                <a:t> and j at low and mid+1, respectively.</a:t>
              </a:r>
            </a:p>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It should be noted that the elements before mid and after mid + 1 are sorted elements, respectively.</a:t>
              </a:r>
            </a:p>
          </p:txBody>
        </p:sp>
      </p:grpSp>
      <p:sp>
        <p:nvSpPr>
          <p:cNvPr id="22" name="직사각형 2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3" name="직사각형 2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4" name="직사각형 23">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Implementing Merge Sort More Efficiently</a:t>
            </a:r>
          </a:p>
        </p:txBody>
      </p:sp>
      <p:sp>
        <p:nvSpPr>
          <p:cNvPr id="25" name="TextBox 24">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Merging two sorted list for enhanced merge sort </a:t>
            </a:r>
          </a:p>
        </p:txBody>
      </p:sp>
      <p:sp>
        <p:nvSpPr>
          <p:cNvPr id="26" name="직사각형 25">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merge2() function makes elements sorted from left to right into low and high ranges based on mid.</a:t>
            </a:r>
          </a:p>
        </p:txBody>
      </p:sp>
      <p:grpSp>
        <p:nvGrpSpPr>
          <p:cNvPr id="28" name="그룹 27"/>
          <p:cNvGrpSpPr/>
          <p:nvPr/>
        </p:nvGrpSpPr>
        <p:grpSpPr>
          <a:xfrm>
            <a:off x="512261" y="2282564"/>
            <a:ext cx="8879071" cy="2823444"/>
            <a:chOff x="512261" y="2282564"/>
            <a:chExt cx="8879071" cy="2823444"/>
          </a:xfrm>
        </p:grpSpPr>
        <p:pic>
          <p:nvPicPr>
            <p:cNvPr id="29" name="그림 21">
              <a:extLst>
                <a:ext uri="{FF2B5EF4-FFF2-40B4-BE49-F238E27FC236}">
                  <a16:creationId xmlns:a16="http://schemas.microsoft.com/office/drawing/2014/main" xmlns="" id="{30726086-9C2D-264D-A374-CAD1740CA0A2}"/>
                </a:ext>
              </a:extLst>
            </p:cNvPr>
            <p:cNvPicPr>
              <a:picLocks noChangeAspect="1"/>
            </p:cNvPicPr>
            <p:nvPr/>
          </p:nvPicPr>
          <p:blipFill>
            <a:blip r:embed="rId4"/>
            <a:stretch>
              <a:fillRect/>
            </a:stretch>
          </p:blipFill>
          <p:spPr>
            <a:xfrm>
              <a:off x="512261" y="2282564"/>
              <a:ext cx="7767595" cy="2822835"/>
            </a:xfrm>
            <a:prstGeom prst="rect">
              <a:avLst/>
            </a:prstGeom>
          </p:spPr>
        </p:pic>
        <p:pic>
          <p:nvPicPr>
            <p:cNvPr id="30" name="그림 21">
              <a:extLst>
                <a:ext uri="{FF2B5EF4-FFF2-40B4-BE49-F238E27FC236}">
                  <a16:creationId xmlns:a16="http://schemas.microsoft.com/office/drawing/2014/main" xmlns="" id="{30726086-9C2D-264D-A374-CAD1740CA0A2}"/>
                </a:ext>
              </a:extLst>
            </p:cNvPr>
            <p:cNvPicPr>
              <a:picLocks noChangeAspect="1"/>
            </p:cNvPicPr>
            <p:nvPr/>
          </p:nvPicPr>
          <p:blipFill rotWithShape="1">
            <a:blip r:embed="rId4"/>
            <a:srcRect l="83082"/>
            <a:stretch/>
          </p:blipFill>
          <p:spPr>
            <a:xfrm>
              <a:off x="8077200" y="2283173"/>
              <a:ext cx="1314132" cy="2822835"/>
            </a:xfrm>
            <a:prstGeom prst="rect">
              <a:avLst/>
            </a:prstGeom>
          </p:spPr>
        </p:pic>
      </p:grpSp>
    </p:spTree>
    <p:extLst>
      <p:ext uri="{BB962C8B-B14F-4D97-AF65-F5344CB8AC3E}">
        <p14:creationId xmlns:p14="http://schemas.microsoft.com/office/powerpoint/2010/main" val="28673517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Implementing Merge Sort More Efficiently</a:t>
            </a:r>
          </a:p>
        </p:txBody>
      </p:sp>
      <p:sp>
        <p:nvSpPr>
          <p:cNvPr id="26" name="TextBox 25">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Merging two sorted list for enhanced merge sort </a:t>
            </a:r>
          </a:p>
        </p:txBody>
      </p:sp>
      <p:sp>
        <p:nvSpPr>
          <p:cNvPr id="27" name="직사각형 26">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merge2() function makes elements sorted from left to right into low and high ranges based on mid.</a:t>
            </a:r>
          </a:p>
        </p:txBody>
      </p:sp>
      <p:grpSp>
        <p:nvGrpSpPr>
          <p:cNvPr id="33" name="그룹 32"/>
          <p:cNvGrpSpPr/>
          <p:nvPr/>
        </p:nvGrpSpPr>
        <p:grpSpPr>
          <a:xfrm>
            <a:off x="512261" y="2282564"/>
            <a:ext cx="8879071" cy="2823444"/>
            <a:chOff x="512261" y="2282564"/>
            <a:chExt cx="8879071" cy="2823444"/>
          </a:xfrm>
        </p:grpSpPr>
        <p:pic>
          <p:nvPicPr>
            <p:cNvPr id="34" name="그림 21">
              <a:extLst>
                <a:ext uri="{FF2B5EF4-FFF2-40B4-BE49-F238E27FC236}">
                  <a16:creationId xmlns:a16="http://schemas.microsoft.com/office/drawing/2014/main" xmlns="" id="{30726086-9C2D-264D-A374-CAD1740CA0A2}"/>
                </a:ext>
              </a:extLst>
            </p:cNvPr>
            <p:cNvPicPr>
              <a:picLocks noChangeAspect="1"/>
            </p:cNvPicPr>
            <p:nvPr/>
          </p:nvPicPr>
          <p:blipFill>
            <a:blip r:embed="rId4"/>
            <a:stretch>
              <a:fillRect/>
            </a:stretch>
          </p:blipFill>
          <p:spPr>
            <a:xfrm>
              <a:off x="512261" y="2282564"/>
              <a:ext cx="7767595" cy="2822835"/>
            </a:xfrm>
            <a:prstGeom prst="rect">
              <a:avLst/>
            </a:prstGeom>
          </p:spPr>
        </p:pic>
        <p:pic>
          <p:nvPicPr>
            <p:cNvPr id="35" name="그림 21">
              <a:extLst>
                <a:ext uri="{FF2B5EF4-FFF2-40B4-BE49-F238E27FC236}">
                  <a16:creationId xmlns:a16="http://schemas.microsoft.com/office/drawing/2014/main" xmlns="" id="{30726086-9C2D-264D-A374-CAD1740CA0A2}"/>
                </a:ext>
              </a:extLst>
            </p:cNvPr>
            <p:cNvPicPr>
              <a:picLocks noChangeAspect="1"/>
            </p:cNvPicPr>
            <p:nvPr/>
          </p:nvPicPr>
          <p:blipFill rotWithShape="1">
            <a:blip r:embed="rId4"/>
            <a:srcRect l="83082"/>
            <a:stretch/>
          </p:blipFill>
          <p:spPr>
            <a:xfrm>
              <a:off x="8077200" y="2283173"/>
              <a:ext cx="1314132" cy="2822835"/>
            </a:xfrm>
            <a:prstGeom prst="rect">
              <a:avLst/>
            </a:prstGeom>
          </p:spPr>
        </p:pic>
      </p:grpSp>
      <p:grpSp>
        <p:nvGrpSpPr>
          <p:cNvPr id="36" name="그룹 11">
            <a:extLst>
              <a:ext uri="{FF2B5EF4-FFF2-40B4-BE49-F238E27FC236}">
                <a16:creationId xmlns:a16="http://schemas.microsoft.com/office/drawing/2014/main" xmlns="" id="{5FC76434-1D9D-BB4B-8C11-1C5A8C40BB5D}"/>
              </a:ext>
            </a:extLst>
          </p:cNvPr>
          <p:cNvGrpSpPr/>
          <p:nvPr/>
        </p:nvGrpSpPr>
        <p:grpSpPr>
          <a:xfrm>
            <a:off x="560387" y="5167508"/>
            <a:ext cx="8785225" cy="1151980"/>
            <a:chOff x="558800" y="5114924"/>
            <a:chExt cx="8785225" cy="1151980"/>
          </a:xfrm>
        </p:grpSpPr>
        <p:sp>
          <p:nvSpPr>
            <p:cNvPr id="37" name="모서리가 둥근 직사각형 4">
              <a:extLst>
                <a:ext uri="{FF2B5EF4-FFF2-40B4-BE49-F238E27FC236}">
                  <a16:creationId xmlns:a16="http://schemas.microsoft.com/office/drawing/2014/main" xmlns="" id="{661008D1-2105-B243-8107-3022A41B7219}"/>
                </a:ext>
              </a:extLst>
            </p:cNvPr>
            <p:cNvSpPr/>
            <p:nvPr/>
          </p:nvSpPr>
          <p:spPr>
            <a:xfrm>
              <a:off x="558800" y="5114924"/>
              <a:ext cx="8785225" cy="11519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38" name="그룹 14">
              <a:extLst>
                <a:ext uri="{FF2B5EF4-FFF2-40B4-BE49-F238E27FC236}">
                  <a16:creationId xmlns:a16="http://schemas.microsoft.com/office/drawing/2014/main" xmlns="" id="{8E8A4D98-5328-C14C-9B6D-C576EEA33BCD}"/>
                </a:ext>
              </a:extLst>
            </p:cNvPr>
            <p:cNvGrpSpPr/>
            <p:nvPr/>
          </p:nvGrpSpPr>
          <p:grpSpPr>
            <a:xfrm>
              <a:off x="675835" y="5201590"/>
              <a:ext cx="1456178" cy="292388"/>
              <a:chOff x="732985" y="5573065"/>
              <a:chExt cx="1456178" cy="292388"/>
            </a:xfrm>
          </p:grpSpPr>
          <p:pic>
            <p:nvPicPr>
              <p:cNvPr id="40" name="Picture 2" descr="Byte - Free electronics icons">
                <a:extLst>
                  <a:ext uri="{FF2B5EF4-FFF2-40B4-BE49-F238E27FC236}">
                    <a16:creationId xmlns:a16="http://schemas.microsoft.com/office/drawing/2014/main" xmlns="" id="{40E8D6FB-3577-AF49-ABFD-0F1E8296296E}"/>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xmlns="" id="{CE6C2F68-E988-264B-8DC7-972E87D9A9A4}"/>
                  </a:ext>
                </a:extLst>
              </p:cNvPr>
              <p:cNvSpPr txBox="1"/>
              <p:nvPr/>
            </p:nvSpPr>
            <p:spPr>
              <a:xfrm>
                <a:off x="963775" y="5573065"/>
                <a:ext cx="122538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9~11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9" name="TextBox 38">
              <a:extLst>
                <a:ext uri="{FF2B5EF4-FFF2-40B4-BE49-F238E27FC236}">
                  <a16:creationId xmlns:a16="http://schemas.microsoft.com/office/drawing/2014/main" xmlns="" id="{2ABF3622-36D9-344F-9123-47F1AAF7978D}"/>
                </a:ext>
              </a:extLst>
            </p:cNvPr>
            <p:cNvSpPr txBox="1"/>
            <p:nvPr/>
          </p:nvSpPr>
          <p:spPr>
            <a:xfrm>
              <a:off x="1035256" y="5500989"/>
              <a:ext cx="8181770" cy="702756"/>
            </a:xfrm>
            <a:prstGeom prst="rect">
              <a:avLst/>
            </a:prstGeom>
            <a:noFill/>
          </p:spPr>
          <p:txBody>
            <a:bodyPr wrap="square" lIns="0" tIns="0" rIns="0" bIns="0">
              <a:spAutoFit/>
            </a:bodyPr>
            <a:lstStyle/>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When exiting the while-loop of Line 3-8, either </a:t>
              </a:r>
              <a:r>
                <a:rPr lang="en-US" altLang="ko-KR" sz="1300" dirty="0" err="1">
                  <a:solidFill>
                    <a:srgbClr val="262626"/>
                  </a:solidFill>
                  <a:latin typeface="SamsungOne 400" panose="020B0503030303020204" pitchFamily="34" charset="0"/>
                  <a:ea typeface="SamsungOne 400" panose="020B0503030303020204" pitchFamily="34" charset="0"/>
                </a:rPr>
                <a:t>i</a:t>
              </a:r>
              <a:r>
                <a:rPr lang="en-US" altLang="ko-KR" sz="1300" dirty="0">
                  <a:solidFill>
                    <a:srgbClr val="262626"/>
                  </a:solidFill>
                  <a:latin typeface="SamsungOne 400" panose="020B0503030303020204" pitchFamily="34" charset="0"/>
                  <a:ea typeface="SamsungOne 400" panose="020B0503030303020204" pitchFamily="34" charset="0"/>
                </a:rPr>
                <a:t> will be greater than mid or j will be greater than high, depending on the condition of Line 4.</a:t>
              </a:r>
            </a:p>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If </a:t>
              </a:r>
              <a:r>
                <a:rPr lang="en-US" altLang="ko-KR" sz="1300" dirty="0" err="1">
                  <a:solidFill>
                    <a:srgbClr val="262626"/>
                  </a:solidFill>
                  <a:latin typeface="SamsungOne 400" panose="020B0503030303020204" pitchFamily="34" charset="0"/>
                  <a:ea typeface="SamsungOne 400" panose="020B0503030303020204" pitchFamily="34" charset="0"/>
                </a:rPr>
                <a:t>i</a:t>
              </a:r>
              <a:r>
                <a:rPr lang="en-US" altLang="ko-KR" sz="1300" dirty="0">
                  <a:solidFill>
                    <a:srgbClr val="262626"/>
                  </a:solidFill>
                  <a:latin typeface="SamsungOne 400" panose="020B0503030303020204" pitchFamily="34" charset="0"/>
                  <a:ea typeface="SamsungOne 400" panose="020B0503030303020204" pitchFamily="34" charset="0"/>
                </a:rPr>
                <a:t> is greater than mid, the remaining elements must be added to R until the index of j becomes high.</a:t>
              </a:r>
            </a:p>
          </p:txBody>
        </p:sp>
      </p:grpSp>
    </p:spTree>
    <p:extLst>
      <p:ext uri="{BB962C8B-B14F-4D97-AF65-F5344CB8AC3E}">
        <p14:creationId xmlns:p14="http://schemas.microsoft.com/office/powerpoint/2010/main" val="55426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직사각형 46">
            <a:extLst>
              <a:ext uri="{FF2B5EF4-FFF2-40B4-BE49-F238E27FC236}">
                <a16:creationId xmlns:a16="http://schemas.microsoft.com/office/drawing/2014/main" xmlns="" id="{F1C1EE6D-1CF7-48FA-A4AA-23BA96ADE5EC}"/>
              </a:ext>
            </a:extLst>
          </p:cNvPr>
          <p:cNvSpPr/>
          <p:nvPr/>
        </p:nvSpPr>
        <p:spPr>
          <a:xfrm>
            <a:off x="687388" y="2290315"/>
            <a:ext cx="8658225"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sym typeface="Arial"/>
              </a:rPr>
              <a:t>You can pick up two </a:t>
            </a:r>
            <a:r>
              <a:rPr lang="en-US" altLang="ko-KR" sz="1300" dirty="0">
                <a:solidFill>
                  <a:schemeClr val="tx1"/>
                </a:solidFill>
                <a:latin typeface="SamsungOne 400" panose="020B0503030303020204" pitchFamily="34" charset="0"/>
                <a:ea typeface="SamsungOne 400" panose="020B0503030303020204" pitchFamily="34" charset="0"/>
              </a:rPr>
              <a:t>marbles</a:t>
            </a:r>
            <a:r>
              <a:rPr lang="en-US" altLang="ko-KR" sz="1300" dirty="0">
                <a:solidFill>
                  <a:schemeClr val="tx1"/>
                </a:solidFill>
                <a:latin typeface="SamsungOne 400" panose="020B0503030303020204" pitchFamily="34" charset="0"/>
                <a:ea typeface="SamsungOne 400" panose="020B0503030303020204" pitchFamily="34" charset="0"/>
                <a:sym typeface="Arial"/>
              </a:rPr>
              <a:t> that are not adjacent to each other and compare their weights.</a:t>
            </a:r>
          </a:p>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sym typeface="Arial"/>
              </a:rPr>
              <a:t>The two </a:t>
            </a:r>
            <a:r>
              <a:rPr lang="en-US" altLang="ko-KR" sz="1300" dirty="0">
                <a:solidFill>
                  <a:schemeClr val="tx1"/>
                </a:solidFill>
                <a:latin typeface="SamsungOne 400" panose="020B0503030303020204" pitchFamily="34" charset="0"/>
                <a:ea typeface="SamsungOne 400" panose="020B0503030303020204" pitchFamily="34" charset="0"/>
              </a:rPr>
              <a:t>marbles</a:t>
            </a:r>
            <a:r>
              <a:rPr lang="en-US" altLang="ko-KR" sz="1300" dirty="0">
                <a:solidFill>
                  <a:schemeClr val="tx1"/>
                </a:solidFill>
                <a:latin typeface="SamsungOne 400" panose="020B0503030303020204" pitchFamily="34" charset="0"/>
                <a:ea typeface="SamsungOne 400" panose="020B0503030303020204" pitchFamily="34" charset="0"/>
                <a:sym typeface="Arial"/>
              </a:rPr>
              <a:t> can be returned by swapping their positions.</a:t>
            </a:r>
          </a:p>
        </p:txBody>
      </p:sp>
      <p:grpSp>
        <p:nvGrpSpPr>
          <p:cNvPr id="23" name="그룹 22">
            <a:extLst>
              <a:ext uri="{FF2B5EF4-FFF2-40B4-BE49-F238E27FC236}">
                <a16:creationId xmlns:a16="http://schemas.microsoft.com/office/drawing/2014/main" xmlns="" id="{C1E81DCC-C33A-414C-8610-85D8A8431FFC}"/>
              </a:ext>
            </a:extLst>
          </p:cNvPr>
          <p:cNvGrpSpPr/>
          <p:nvPr/>
        </p:nvGrpSpPr>
        <p:grpSpPr>
          <a:xfrm>
            <a:off x="3975901" y="4680553"/>
            <a:ext cx="4457909" cy="488377"/>
            <a:chOff x="3315949" y="3570438"/>
            <a:chExt cx="4457909" cy="488377"/>
          </a:xfrm>
        </p:grpSpPr>
        <p:grpSp>
          <p:nvGrpSpPr>
            <p:cNvPr id="24" name="그룹 23">
              <a:extLst>
                <a:ext uri="{FF2B5EF4-FFF2-40B4-BE49-F238E27FC236}">
                  <a16:creationId xmlns:a16="http://schemas.microsoft.com/office/drawing/2014/main" xmlns="" id="{41B86EE3-B88A-445D-AFC5-DC27044025AD}"/>
                </a:ext>
              </a:extLst>
            </p:cNvPr>
            <p:cNvGrpSpPr/>
            <p:nvPr/>
          </p:nvGrpSpPr>
          <p:grpSpPr>
            <a:xfrm>
              <a:off x="3315949" y="3570442"/>
              <a:ext cx="4448142" cy="488373"/>
              <a:chOff x="1015701" y="3813038"/>
              <a:chExt cx="4448142" cy="488373"/>
            </a:xfrm>
          </p:grpSpPr>
          <p:pic>
            <p:nvPicPr>
              <p:cNvPr id="40" name="그림 39">
                <a:extLst>
                  <a:ext uri="{FF2B5EF4-FFF2-40B4-BE49-F238E27FC236}">
                    <a16:creationId xmlns:a16="http://schemas.microsoft.com/office/drawing/2014/main" xmlns="" id="{4C0F48D4-CC96-49E3-BBA5-A9D3AA687BA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015701" y="3813038"/>
                <a:ext cx="478606" cy="488373"/>
              </a:xfrm>
              <a:prstGeom prst="rect">
                <a:avLst/>
              </a:prstGeom>
              <a:ln>
                <a:noFill/>
              </a:ln>
            </p:spPr>
          </p:pic>
          <p:pic>
            <p:nvPicPr>
              <p:cNvPr id="41" name="그림 40">
                <a:extLst>
                  <a:ext uri="{FF2B5EF4-FFF2-40B4-BE49-F238E27FC236}">
                    <a16:creationId xmlns:a16="http://schemas.microsoft.com/office/drawing/2014/main" xmlns="" id="{8D6589ED-9E65-441C-BDF3-33E02147FE1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2008085" y="3813038"/>
                <a:ext cx="478606" cy="488373"/>
              </a:xfrm>
              <a:prstGeom prst="rect">
                <a:avLst/>
              </a:prstGeom>
              <a:ln>
                <a:noFill/>
              </a:ln>
            </p:spPr>
          </p:pic>
          <p:pic>
            <p:nvPicPr>
              <p:cNvPr id="42" name="그림 41">
                <a:extLst>
                  <a:ext uri="{FF2B5EF4-FFF2-40B4-BE49-F238E27FC236}">
                    <a16:creationId xmlns:a16="http://schemas.microsoft.com/office/drawing/2014/main" xmlns="" id="{80C4298B-BCB5-47BD-A1B8-22095370104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3000469" y="3813038"/>
                <a:ext cx="478606" cy="488373"/>
              </a:xfrm>
              <a:prstGeom prst="rect">
                <a:avLst/>
              </a:prstGeom>
              <a:ln>
                <a:noFill/>
              </a:ln>
            </p:spPr>
          </p:pic>
          <p:pic>
            <p:nvPicPr>
              <p:cNvPr id="43" name="그림 42">
                <a:extLst>
                  <a:ext uri="{FF2B5EF4-FFF2-40B4-BE49-F238E27FC236}">
                    <a16:creationId xmlns:a16="http://schemas.microsoft.com/office/drawing/2014/main" xmlns="" id="{3E6857D7-BA72-4DE1-B427-8239E3F6FE3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3992853" y="3813038"/>
                <a:ext cx="478606" cy="488373"/>
              </a:xfrm>
              <a:prstGeom prst="rect">
                <a:avLst/>
              </a:prstGeom>
              <a:ln>
                <a:noFill/>
              </a:ln>
            </p:spPr>
          </p:pic>
          <p:pic>
            <p:nvPicPr>
              <p:cNvPr id="44" name="그림 43">
                <a:extLst>
                  <a:ext uri="{FF2B5EF4-FFF2-40B4-BE49-F238E27FC236}">
                    <a16:creationId xmlns:a16="http://schemas.microsoft.com/office/drawing/2014/main" xmlns="" id="{A92B34F2-2A65-41DD-B64A-BC08E0E9B54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4985237" y="3813038"/>
                <a:ext cx="478606" cy="488373"/>
              </a:xfrm>
              <a:prstGeom prst="rect">
                <a:avLst/>
              </a:prstGeom>
              <a:ln>
                <a:noFill/>
              </a:ln>
            </p:spPr>
          </p:pic>
        </p:grpSp>
        <p:sp>
          <p:nvSpPr>
            <p:cNvPr id="25" name="타원 24">
              <a:extLst>
                <a:ext uri="{FF2B5EF4-FFF2-40B4-BE49-F238E27FC236}">
                  <a16:creationId xmlns:a16="http://schemas.microsoft.com/office/drawing/2014/main" xmlns="" id="{4069C760-73B4-4D4C-9927-E05E273BF410}"/>
                </a:ext>
              </a:extLst>
            </p:cNvPr>
            <p:cNvSpPr/>
            <p:nvPr/>
          </p:nvSpPr>
          <p:spPr>
            <a:xfrm>
              <a:off x="3315949" y="3570442"/>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sp>
          <p:nvSpPr>
            <p:cNvPr id="30" name="타원 29">
              <a:extLst>
                <a:ext uri="{FF2B5EF4-FFF2-40B4-BE49-F238E27FC236}">
                  <a16:creationId xmlns:a16="http://schemas.microsoft.com/office/drawing/2014/main" xmlns="" id="{5D45E756-851E-437D-9B36-5D5B85E97CD2}"/>
                </a:ext>
              </a:extLst>
            </p:cNvPr>
            <p:cNvSpPr/>
            <p:nvPr/>
          </p:nvSpPr>
          <p:spPr>
            <a:xfrm>
              <a:off x="4308333" y="3570441"/>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sp>
          <p:nvSpPr>
            <p:cNvPr id="35" name="타원 34">
              <a:extLst>
                <a:ext uri="{FF2B5EF4-FFF2-40B4-BE49-F238E27FC236}">
                  <a16:creationId xmlns:a16="http://schemas.microsoft.com/office/drawing/2014/main" xmlns="" id="{B74A0F64-4803-484C-B6C3-1DEDDE48A198}"/>
                </a:ext>
              </a:extLst>
            </p:cNvPr>
            <p:cNvSpPr/>
            <p:nvPr/>
          </p:nvSpPr>
          <p:spPr>
            <a:xfrm>
              <a:off x="5300717" y="3570440"/>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sp>
          <p:nvSpPr>
            <p:cNvPr id="38" name="타원 37">
              <a:extLst>
                <a:ext uri="{FF2B5EF4-FFF2-40B4-BE49-F238E27FC236}">
                  <a16:creationId xmlns:a16="http://schemas.microsoft.com/office/drawing/2014/main" xmlns="" id="{80AF1207-085C-481F-9B42-A552BBC9CDAF}"/>
                </a:ext>
              </a:extLst>
            </p:cNvPr>
            <p:cNvSpPr/>
            <p:nvPr/>
          </p:nvSpPr>
          <p:spPr>
            <a:xfrm>
              <a:off x="6293101" y="3570439"/>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sp>
          <p:nvSpPr>
            <p:cNvPr id="39" name="타원 38">
              <a:extLst>
                <a:ext uri="{FF2B5EF4-FFF2-40B4-BE49-F238E27FC236}">
                  <a16:creationId xmlns:a16="http://schemas.microsoft.com/office/drawing/2014/main" xmlns="" id="{0B9EB138-D205-4854-BBCF-ACA0D8D4E32B}"/>
                </a:ext>
              </a:extLst>
            </p:cNvPr>
            <p:cNvSpPr/>
            <p:nvPr/>
          </p:nvSpPr>
          <p:spPr>
            <a:xfrm>
              <a:off x="7285485" y="3570438"/>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grpSp>
      <p:pic>
        <p:nvPicPr>
          <p:cNvPr id="46" name="그림 45" descr="저울, 장치, 램프이(가) 표시된 사진&#10;&#10;자동 생성된 설명">
            <a:extLst>
              <a:ext uri="{FF2B5EF4-FFF2-40B4-BE49-F238E27FC236}">
                <a16:creationId xmlns:a16="http://schemas.microsoft.com/office/drawing/2014/main" xmlns="" id="{80C5943C-9881-4E52-8D49-4E4E7087571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08" t="9411" r="7629" b="8185"/>
          <a:stretch/>
        </p:blipFill>
        <p:spPr>
          <a:xfrm>
            <a:off x="1271756" y="4034097"/>
            <a:ext cx="1939330" cy="1781284"/>
          </a:xfrm>
          <a:prstGeom prst="rect">
            <a:avLst/>
          </a:prstGeom>
        </p:spPr>
      </p:pic>
      <p:sp>
        <p:nvSpPr>
          <p:cNvPr id="22" name="직사각형 2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6" name="직사각형 25">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28" name="TextBox 27">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2.2. Selection sort: when you can use a balance scale</a:t>
            </a:r>
          </a:p>
        </p:txBody>
      </p:sp>
      <p:sp>
        <p:nvSpPr>
          <p:cNvPr id="29" name="직사각형 28">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Use a balance scale. The balance scale can do the following operations:</a:t>
            </a:r>
          </a:p>
        </p:txBody>
      </p:sp>
      <p:sp>
        <p:nvSpPr>
          <p:cNvPr id="31" name="직사각형 30">
            <a:extLst>
              <a:ext uri="{FF2B5EF4-FFF2-40B4-BE49-F238E27FC236}">
                <a16:creationId xmlns:a16="http://schemas.microsoft.com/office/drawing/2014/main" xmlns="" id="{36742DAA-C41A-4A09-9A40-6812BAAE9961}"/>
              </a:ext>
            </a:extLst>
          </p:cNvPr>
          <p:cNvSpPr/>
          <p:nvPr/>
        </p:nvSpPr>
        <p:spPr>
          <a:xfrm>
            <a:off x="580388" y="2875387"/>
            <a:ext cx="8887612" cy="928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The balance scale also cannot remember the weight of the marble, but it can swap the positions of two marbles that are not adjacent to each other at once. You can choose a strategy to compare the first marble with the least weighted marble so that it can be swapped.</a:t>
            </a:r>
          </a:p>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With this strategy, how many comparisons would it take to place all the marbles in sorted order by weight?</a:t>
            </a:r>
          </a:p>
        </p:txBody>
      </p:sp>
    </p:spTree>
    <p:extLst>
      <p:ext uri="{BB962C8B-B14F-4D97-AF65-F5344CB8AC3E}">
        <p14:creationId xmlns:p14="http://schemas.microsoft.com/office/powerpoint/2010/main" val="22567592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11">
            <a:extLst>
              <a:ext uri="{FF2B5EF4-FFF2-40B4-BE49-F238E27FC236}">
                <a16:creationId xmlns:a16="http://schemas.microsoft.com/office/drawing/2014/main" xmlns="" id="{5FC76434-1D9D-BB4B-8C11-1C5A8C40BB5D}"/>
              </a:ext>
            </a:extLst>
          </p:cNvPr>
          <p:cNvGrpSpPr/>
          <p:nvPr/>
        </p:nvGrpSpPr>
        <p:grpSpPr>
          <a:xfrm>
            <a:off x="560387" y="5167508"/>
            <a:ext cx="8785225" cy="1151980"/>
            <a:chOff x="558800" y="5114924"/>
            <a:chExt cx="8785225" cy="1151980"/>
          </a:xfrm>
        </p:grpSpPr>
        <p:sp>
          <p:nvSpPr>
            <p:cNvPr id="28" name="모서리가 둥근 직사각형 4">
              <a:extLst>
                <a:ext uri="{FF2B5EF4-FFF2-40B4-BE49-F238E27FC236}">
                  <a16:creationId xmlns:a16="http://schemas.microsoft.com/office/drawing/2014/main" xmlns="" id="{661008D1-2105-B243-8107-3022A41B7219}"/>
                </a:ext>
              </a:extLst>
            </p:cNvPr>
            <p:cNvSpPr/>
            <p:nvPr/>
          </p:nvSpPr>
          <p:spPr>
            <a:xfrm>
              <a:off x="558800" y="5114924"/>
              <a:ext cx="8785225" cy="115198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9" name="그룹 14">
              <a:extLst>
                <a:ext uri="{FF2B5EF4-FFF2-40B4-BE49-F238E27FC236}">
                  <a16:creationId xmlns:a16="http://schemas.microsoft.com/office/drawing/2014/main" xmlns="" id="{8E8A4D98-5328-C14C-9B6D-C576EEA33BCD}"/>
                </a:ext>
              </a:extLst>
            </p:cNvPr>
            <p:cNvGrpSpPr/>
            <p:nvPr/>
          </p:nvGrpSpPr>
          <p:grpSpPr>
            <a:xfrm>
              <a:off x="675835" y="5201590"/>
              <a:ext cx="1456178" cy="292388"/>
              <a:chOff x="732985" y="5573065"/>
              <a:chExt cx="1456178" cy="292388"/>
            </a:xfrm>
          </p:grpSpPr>
          <p:pic>
            <p:nvPicPr>
              <p:cNvPr id="31" name="Picture 2" descr="Byte - Free electronics icons">
                <a:extLst>
                  <a:ext uri="{FF2B5EF4-FFF2-40B4-BE49-F238E27FC236}">
                    <a16:creationId xmlns:a16="http://schemas.microsoft.com/office/drawing/2014/main" xmlns="" id="{40E8D6FB-3577-AF49-ABFD-0F1E8296296E}"/>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CE6C2F68-E988-264B-8DC7-972E87D9A9A4}"/>
                  </a:ext>
                </a:extLst>
              </p:cNvPr>
              <p:cNvSpPr txBox="1"/>
              <p:nvPr/>
            </p:nvSpPr>
            <p:spPr>
              <a:xfrm>
                <a:off x="963775" y="5573065"/>
                <a:ext cx="122538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0" name="TextBox 29">
              <a:extLst>
                <a:ext uri="{FF2B5EF4-FFF2-40B4-BE49-F238E27FC236}">
                  <a16:creationId xmlns:a16="http://schemas.microsoft.com/office/drawing/2014/main" xmlns="" id="{2ABF3622-36D9-344F-9123-47F1AAF7978D}"/>
                </a:ext>
              </a:extLst>
            </p:cNvPr>
            <p:cNvSpPr txBox="1"/>
            <p:nvPr/>
          </p:nvSpPr>
          <p:spPr>
            <a:xfrm>
              <a:off x="1035256" y="5500989"/>
              <a:ext cx="8181770" cy="702756"/>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When exiting the while-loop of Line 3-8, either </a:t>
              </a:r>
              <a:r>
                <a:rPr lang="en-US" altLang="ko-KR" sz="1300" dirty="0" err="1">
                  <a:solidFill>
                    <a:srgbClr val="262626"/>
                  </a:solidFill>
                  <a:latin typeface="SamsungOne 400" panose="020B0503030303020204" pitchFamily="34" charset="0"/>
                  <a:ea typeface="SamsungOne 400" panose="020B0503030303020204" pitchFamily="34" charset="0"/>
                </a:rPr>
                <a:t>i</a:t>
              </a:r>
              <a:r>
                <a:rPr lang="en-US" altLang="ko-KR" sz="1300" dirty="0">
                  <a:solidFill>
                    <a:srgbClr val="262626"/>
                  </a:solidFill>
                  <a:latin typeface="SamsungOne 400" panose="020B0503030303020204" pitchFamily="34" charset="0"/>
                  <a:ea typeface="SamsungOne 400" panose="020B0503030303020204" pitchFamily="34" charset="0"/>
                </a:rPr>
                <a:t> will be greater than mid or j will be greater than high, depending on the condition of Line 4.</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If </a:t>
              </a:r>
              <a:r>
                <a:rPr lang="en-US" altLang="ko-KR" sz="1300" dirty="0" err="1">
                  <a:solidFill>
                    <a:srgbClr val="262626"/>
                  </a:solidFill>
                  <a:latin typeface="SamsungOne 400" panose="020B0503030303020204" pitchFamily="34" charset="0"/>
                  <a:ea typeface="SamsungOne 400" panose="020B0503030303020204" pitchFamily="34" charset="0"/>
                </a:rPr>
                <a:t>i</a:t>
              </a:r>
              <a:r>
                <a:rPr lang="en-US" altLang="ko-KR" sz="1300" dirty="0">
                  <a:solidFill>
                    <a:srgbClr val="262626"/>
                  </a:solidFill>
                  <a:latin typeface="SamsungOne 400" panose="020B0503030303020204" pitchFamily="34" charset="0"/>
                  <a:ea typeface="SamsungOne 400" panose="020B0503030303020204" pitchFamily="34" charset="0"/>
                </a:rPr>
                <a:t> is not greater than mid, the remaining elements must be added to R until the index of </a:t>
              </a:r>
              <a:r>
                <a:rPr lang="en-US" altLang="ko-KR" sz="1300" dirty="0" err="1">
                  <a:solidFill>
                    <a:srgbClr val="262626"/>
                  </a:solidFill>
                  <a:latin typeface="SamsungOne 400" panose="020B0503030303020204" pitchFamily="34" charset="0"/>
                  <a:ea typeface="SamsungOne 400" panose="020B0503030303020204" pitchFamily="34" charset="0"/>
                </a:rPr>
                <a:t>i</a:t>
              </a:r>
              <a:r>
                <a:rPr lang="en-US" altLang="ko-KR" sz="1300" dirty="0">
                  <a:solidFill>
                    <a:srgbClr val="262626"/>
                  </a:solidFill>
                  <a:latin typeface="SamsungOne 400" panose="020B0503030303020204" pitchFamily="34" charset="0"/>
                  <a:ea typeface="SamsungOne 400" panose="020B0503030303020204" pitchFamily="34" charset="0"/>
                </a:rPr>
                <a:t> becomes mid.</a:t>
              </a:r>
            </a:p>
          </p:txBody>
        </p:sp>
      </p:grpSp>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Implementing Merge Sort More Efficiently</a:t>
            </a:r>
          </a:p>
        </p:txBody>
      </p:sp>
      <p:sp>
        <p:nvSpPr>
          <p:cNvPr id="22" name="TextBox 21">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Merging two sorted list for enhanced merge sort </a:t>
            </a:r>
          </a:p>
        </p:txBody>
      </p:sp>
      <p:sp>
        <p:nvSpPr>
          <p:cNvPr id="23" name="직사각형 22">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merge2() function makes elements sorted from left to right into low and high ranges based on mid.</a:t>
            </a:r>
          </a:p>
        </p:txBody>
      </p:sp>
      <p:grpSp>
        <p:nvGrpSpPr>
          <p:cNvPr id="2" name="그룹 1"/>
          <p:cNvGrpSpPr/>
          <p:nvPr/>
        </p:nvGrpSpPr>
        <p:grpSpPr>
          <a:xfrm>
            <a:off x="512261" y="2282564"/>
            <a:ext cx="8879071" cy="2823444"/>
            <a:chOff x="512261" y="2282564"/>
            <a:chExt cx="8879071" cy="2823444"/>
          </a:xfrm>
        </p:grpSpPr>
        <p:pic>
          <p:nvPicPr>
            <p:cNvPr id="25" name="그림 21">
              <a:extLst>
                <a:ext uri="{FF2B5EF4-FFF2-40B4-BE49-F238E27FC236}">
                  <a16:creationId xmlns:a16="http://schemas.microsoft.com/office/drawing/2014/main" xmlns="" id="{30726086-9C2D-264D-A374-CAD1740CA0A2}"/>
                </a:ext>
              </a:extLst>
            </p:cNvPr>
            <p:cNvPicPr>
              <a:picLocks noChangeAspect="1"/>
            </p:cNvPicPr>
            <p:nvPr/>
          </p:nvPicPr>
          <p:blipFill>
            <a:blip r:embed="rId4"/>
            <a:stretch>
              <a:fillRect/>
            </a:stretch>
          </p:blipFill>
          <p:spPr>
            <a:xfrm>
              <a:off x="512261" y="2282564"/>
              <a:ext cx="7767595" cy="2822835"/>
            </a:xfrm>
            <a:prstGeom prst="rect">
              <a:avLst/>
            </a:prstGeom>
          </p:spPr>
        </p:pic>
        <p:pic>
          <p:nvPicPr>
            <p:cNvPr id="17" name="그림 21">
              <a:extLst>
                <a:ext uri="{FF2B5EF4-FFF2-40B4-BE49-F238E27FC236}">
                  <a16:creationId xmlns:a16="http://schemas.microsoft.com/office/drawing/2014/main" xmlns="" id="{30726086-9C2D-264D-A374-CAD1740CA0A2}"/>
                </a:ext>
              </a:extLst>
            </p:cNvPr>
            <p:cNvPicPr>
              <a:picLocks noChangeAspect="1"/>
            </p:cNvPicPr>
            <p:nvPr/>
          </p:nvPicPr>
          <p:blipFill rotWithShape="1">
            <a:blip r:embed="rId4"/>
            <a:srcRect l="83082"/>
            <a:stretch/>
          </p:blipFill>
          <p:spPr>
            <a:xfrm>
              <a:off x="8077200" y="2283173"/>
              <a:ext cx="1314132" cy="2822835"/>
            </a:xfrm>
            <a:prstGeom prst="rect">
              <a:avLst/>
            </a:prstGeom>
          </p:spPr>
        </p:pic>
      </p:grpSp>
    </p:spTree>
    <p:extLst>
      <p:ext uri="{BB962C8B-B14F-4D97-AF65-F5344CB8AC3E}">
        <p14:creationId xmlns:p14="http://schemas.microsoft.com/office/powerpoint/2010/main" val="17501574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11">
            <a:extLst>
              <a:ext uri="{FF2B5EF4-FFF2-40B4-BE49-F238E27FC236}">
                <a16:creationId xmlns:a16="http://schemas.microsoft.com/office/drawing/2014/main" xmlns="" id="{71F06EDA-7BD3-7245-AE03-AAD82F3A9019}"/>
              </a:ext>
            </a:extLst>
          </p:cNvPr>
          <p:cNvGrpSpPr/>
          <p:nvPr/>
        </p:nvGrpSpPr>
        <p:grpSpPr>
          <a:xfrm>
            <a:off x="560387" y="5170479"/>
            <a:ext cx="8785225" cy="981496"/>
            <a:chOff x="558800" y="5114924"/>
            <a:chExt cx="8785225" cy="981496"/>
          </a:xfrm>
        </p:grpSpPr>
        <p:sp>
          <p:nvSpPr>
            <p:cNvPr id="28" name="모서리가 둥근 직사각형 4">
              <a:extLst>
                <a:ext uri="{FF2B5EF4-FFF2-40B4-BE49-F238E27FC236}">
                  <a16:creationId xmlns:a16="http://schemas.microsoft.com/office/drawing/2014/main" xmlns="" id="{3C57BEDA-4A38-8247-9C6C-A409C3B1A7FB}"/>
                </a:ext>
              </a:extLst>
            </p:cNvPr>
            <p:cNvSpPr/>
            <p:nvPr/>
          </p:nvSpPr>
          <p:spPr>
            <a:xfrm>
              <a:off x="558800" y="5114924"/>
              <a:ext cx="8785225" cy="9814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9" name="그룹 14">
              <a:extLst>
                <a:ext uri="{FF2B5EF4-FFF2-40B4-BE49-F238E27FC236}">
                  <a16:creationId xmlns:a16="http://schemas.microsoft.com/office/drawing/2014/main" xmlns="" id="{A532C784-EAF1-564E-A710-BB60A14ED204}"/>
                </a:ext>
              </a:extLst>
            </p:cNvPr>
            <p:cNvGrpSpPr/>
            <p:nvPr/>
          </p:nvGrpSpPr>
          <p:grpSpPr>
            <a:xfrm>
              <a:off x="675835" y="5201590"/>
              <a:ext cx="1456178" cy="292388"/>
              <a:chOff x="732985" y="5573065"/>
              <a:chExt cx="1456178" cy="292388"/>
            </a:xfrm>
          </p:grpSpPr>
          <p:pic>
            <p:nvPicPr>
              <p:cNvPr id="31" name="Picture 2" descr="Byte - Free electronics icons">
                <a:extLst>
                  <a:ext uri="{FF2B5EF4-FFF2-40B4-BE49-F238E27FC236}">
                    <a16:creationId xmlns:a16="http://schemas.microsoft.com/office/drawing/2014/main" xmlns="" id="{7824E129-E6AE-0841-AD06-A3CEE0C2AD71}"/>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C9A4917E-4738-0B49-882A-0E87CD41D16C}"/>
                  </a:ext>
                </a:extLst>
              </p:cNvPr>
              <p:cNvSpPr txBox="1"/>
              <p:nvPr/>
            </p:nvSpPr>
            <p:spPr>
              <a:xfrm>
                <a:off x="963775" y="5573065"/>
                <a:ext cx="122538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15~16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30" name="TextBox 29">
              <a:extLst>
                <a:ext uri="{FF2B5EF4-FFF2-40B4-BE49-F238E27FC236}">
                  <a16:creationId xmlns:a16="http://schemas.microsoft.com/office/drawing/2014/main" xmlns="" id="{2C43DD2D-70DB-2E44-96C4-FF4584082E40}"/>
                </a:ext>
              </a:extLst>
            </p:cNvPr>
            <p:cNvSpPr txBox="1"/>
            <p:nvPr/>
          </p:nvSpPr>
          <p:spPr>
            <a:xfrm>
              <a:off x="1035256" y="5500989"/>
              <a:ext cx="8181770" cy="477054"/>
            </a:xfrm>
            <a:prstGeom prst="rect">
              <a:avLst/>
            </a:prstGeom>
            <a:noFill/>
          </p:spPr>
          <p:txBody>
            <a:bodyPr wrap="square" lIns="0" tIns="0" rIns="0" bIns="0">
              <a:spAutoFit/>
            </a:bodyPr>
            <a:lstStyle/>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In line 15, a single sorted list from low to high is stored in the R list.</a:t>
              </a:r>
            </a:p>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All elements from low to high of S are copied to the elements of R list.</a:t>
              </a:r>
            </a:p>
          </p:txBody>
        </p:sp>
      </p:grpSp>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Implementing Merge Sort More Efficiently</a:t>
            </a:r>
          </a:p>
        </p:txBody>
      </p:sp>
      <p:sp>
        <p:nvSpPr>
          <p:cNvPr id="22" name="TextBox 21">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Merging two sorted list for enhanced merge sort </a:t>
            </a:r>
          </a:p>
        </p:txBody>
      </p:sp>
      <p:sp>
        <p:nvSpPr>
          <p:cNvPr id="23" name="직사각형 22">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merge2() function makes elements sorted from left to right into low and high ranges based on mid.</a:t>
            </a:r>
          </a:p>
        </p:txBody>
      </p:sp>
      <p:grpSp>
        <p:nvGrpSpPr>
          <p:cNvPr id="17" name="그룹 16"/>
          <p:cNvGrpSpPr/>
          <p:nvPr/>
        </p:nvGrpSpPr>
        <p:grpSpPr>
          <a:xfrm>
            <a:off x="512261" y="2282564"/>
            <a:ext cx="8879071" cy="2823444"/>
            <a:chOff x="512261" y="2282564"/>
            <a:chExt cx="8879071" cy="2823444"/>
          </a:xfrm>
        </p:grpSpPr>
        <p:pic>
          <p:nvPicPr>
            <p:cNvPr id="33" name="그림 21">
              <a:extLst>
                <a:ext uri="{FF2B5EF4-FFF2-40B4-BE49-F238E27FC236}">
                  <a16:creationId xmlns:a16="http://schemas.microsoft.com/office/drawing/2014/main" xmlns="" id="{30726086-9C2D-264D-A374-CAD1740CA0A2}"/>
                </a:ext>
              </a:extLst>
            </p:cNvPr>
            <p:cNvPicPr>
              <a:picLocks noChangeAspect="1"/>
            </p:cNvPicPr>
            <p:nvPr/>
          </p:nvPicPr>
          <p:blipFill>
            <a:blip r:embed="rId4"/>
            <a:stretch>
              <a:fillRect/>
            </a:stretch>
          </p:blipFill>
          <p:spPr>
            <a:xfrm>
              <a:off x="512261" y="2282564"/>
              <a:ext cx="7767595" cy="2822835"/>
            </a:xfrm>
            <a:prstGeom prst="rect">
              <a:avLst/>
            </a:prstGeom>
          </p:spPr>
        </p:pic>
        <p:pic>
          <p:nvPicPr>
            <p:cNvPr id="34" name="그림 21">
              <a:extLst>
                <a:ext uri="{FF2B5EF4-FFF2-40B4-BE49-F238E27FC236}">
                  <a16:creationId xmlns:a16="http://schemas.microsoft.com/office/drawing/2014/main" xmlns="" id="{30726086-9C2D-264D-A374-CAD1740CA0A2}"/>
                </a:ext>
              </a:extLst>
            </p:cNvPr>
            <p:cNvPicPr>
              <a:picLocks noChangeAspect="1"/>
            </p:cNvPicPr>
            <p:nvPr/>
          </p:nvPicPr>
          <p:blipFill rotWithShape="1">
            <a:blip r:embed="rId4"/>
            <a:srcRect l="83082"/>
            <a:stretch/>
          </p:blipFill>
          <p:spPr>
            <a:xfrm>
              <a:off x="8077200" y="2283173"/>
              <a:ext cx="1314132" cy="2822835"/>
            </a:xfrm>
            <a:prstGeom prst="rect">
              <a:avLst/>
            </a:prstGeom>
          </p:spPr>
        </p:pic>
      </p:grpSp>
    </p:spTree>
    <p:extLst>
      <p:ext uri="{BB962C8B-B14F-4D97-AF65-F5344CB8AC3E}">
        <p14:creationId xmlns:p14="http://schemas.microsoft.com/office/powerpoint/2010/main" val="196324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4820444"/>
            <a:ext cx="8785225" cy="1237456"/>
            <a:chOff x="558800" y="5114923"/>
            <a:chExt cx="8785225" cy="1237456"/>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3"/>
              <a:ext cx="8785225" cy="123745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456178" cy="292388"/>
              <a:chOff x="732985" y="5573065"/>
              <a:chExt cx="1456178"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122538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754053"/>
            </a:xfrm>
            <a:prstGeom prst="rect">
              <a:avLst/>
            </a:prstGeom>
            <a:noFill/>
          </p:spPr>
          <p:txBody>
            <a:bodyPr wrap="square" lIns="0" tIns="0" rIns="0" bIns="0">
              <a:spAutoFit/>
            </a:bodyPr>
            <a:lstStyle/>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The S given by print(S) is printed on the 3rd line of the mergesort2() function.</a:t>
              </a:r>
            </a:p>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The S output from Line 3 is the sorted result after the mergesort2() function is executed.</a:t>
              </a:r>
            </a:p>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It should be noted that the size of S does not change, unlike the output of the mergesort1() function.</a:t>
              </a:r>
            </a:p>
          </p:txBody>
        </p:sp>
      </p:grpSp>
      <p:pic>
        <p:nvPicPr>
          <p:cNvPr id="34" name="그림 33">
            <a:extLst>
              <a:ext uri="{FF2B5EF4-FFF2-40B4-BE49-F238E27FC236}">
                <a16:creationId xmlns:a16="http://schemas.microsoft.com/office/drawing/2014/main" xmlns="" id="{A53BE3E2-72DE-4030-8535-76583F13A438}"/>
              </a:ext>
            </a:extLst>
          </p:cNvPr>
          <p:cNvPicPr>
            <a:picLocks noChangeAspect="1"/>
          </p:cNvPicPr>
          <p:nvPr/>
        </p:nvPicPr>
        <p:blipFill rotWithShape="1">
          <a:blip r:embed="rId3"/>
          <a:srcRect r="124" b="3082"/>
          <a:stretch/>
        </p:blipFill>
        <p:spPr>
          <a:xfrm>
            <a:off x="580388" y="2331547"/>
            <a:ext cx="8830312" cy="2311714"/>
          </a:xfrm>
          <a:prstGeom prst="rect">
            <a:avLst/>
          </a:prstGeom>
        </p:spPr>
      </p:pic>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Implementing Merge Sort More Efficiently</a:t>
            </a:r>
          </a:p>
        </p:txBody>
      </p:sp>
      <p:sp>
        <p:nvSpPr>
          <p:cNvPr id="23" name="TextBox 22">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2.3. Running enhanced merge sort </a:t>
            </a:r>
          </a:p>
        </p:txBody>
      </p:sp>
      <p:sp>
        <p:nvSpPr>
          <p:cNvPr id="24" name="직사각형 23">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Once the example used earlier is applied to the mergesort2() function, the output is as follows.</a:t>
            </a:r>
          </a:p>
        </p:txBody>
      </p:sp>
    </p:spTree>
    <p:extLst>
      <p:ext uri="{BB962C8B-B14F-4D97-AF65-F5344CB8AC3E}">
        <p14:creationId xmlns:p14="http://schemas.microsoft.com/office/powerpoint/2010/main" val="40714582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lvl="0" defTabSz="457187" fontAlgn="auto" latinLnBrk="0">
              <a:spcBef>
                <a:spcPts val="0"/>
              </a:spcBef>
              <a:spcAft>
                <a:spcPts val="0"/>
              </a:spcAft>
              <a:defRPr/>
            </a:pPr>
            <a:r>
              <a:rPr kumimoji="0" lang="en-US" altLang="ko-KR" sz="4500" dirty="0">
                <a:solidFill>
                  <a:prstClr val="white"/>
                </a:solidFill>
                <a:latin typeface="Samsung Sharp Sans" pitchFamily="2" charset="0"/>
                <a:ea typeface="Samsung Sharp Sans" pitchFamily="2" charset="0"/>
                <a:cs typeface="Samsung Sharp Sans" pitchFamily="2" charset="0"/>
              </a:rPr>
              <a:t>Pop quiz</a:t>
            </a: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16" name="그룹 15">
            <a:extLst>
              <a:ext uri="{FF2B5EF4-FFF2-40B4-BE49-F238E27FC236}">
                <a16:creationId xmlns:a16="http://schemas.microsoft.com/office/drawing/2014/main" xmlns="" id="{5CCAF01D-30E4-4D0C-AA78-81EB9D07EB2C}"/>
              </a:ext>
            </a:extLst>
          </p:cNvPr>
          <p:cNvGrpSpPr/>
          <p:nvPr/>
        </p:nvGrpSpPr>
        <p:grpSpPr>
          <a:xfrm>
            <a:off x="451456" y="435607"/>
            <a:ext cx="4725849" cy="277000"/>
            <a:chOff x="558800" y="1148582"/>
            <a:chExt cx="4725849" cy="277000"/>
          </a:xfrm>
        </p:grpSpPr>
        <p:sp>
          <p:nvSpPr>
            <p:cNvPr id="17"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28.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8" name="직사각형 17">
              <a:extLst>
                <a:ext uri="{FF2B5EF4-FFF2-40B4-BE49-F238E27FC236}">
                  <a16:creationId xmlns:a16="http://schemas.microsoft.com/office/drawing/2014/main" xmlns="" id="{B640FC7E-A899-44A0-93CD-28A2FA14072E}"/>
                </a:ext>
              </a:extLst>
            </p:cNvPr>
            <p:cNvSpPr/>
            <p:nvPr/>
          </p:nvSpPr>
          <p:spPr>
            <a:xfrm>
              <a:off x="148259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Merge Sort</a:t>
              </a:r>
            </a:p>
          </p:txBody>
        </p:sp>
      </p:grpSp>
    </p:spTree>
    <p:extLst>
      <p:ext uri="{BB962C8B-B14F-4D97-AF65-F5344CB8AC3E}">
        <p14:creationId xmlns:p14="http://schemas.microsoft.com/office/powerpoint/2010/main" val="5632046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xmlns="" id="{9F696305-6820-48F1-BDDE-99074AB95DFF}"/>
              </a:ext>
            </a:extLst>
          </p:cNvPr>
          <p:cNvSpPr/>
          <p:nvPr/>
        </p:nvSpPr>
        <p:spPr>
          <a:xfrm>
            <a:off x="645525" y="1446677"/>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nvGrpSpPr>
          <p:cNvPr id="4" name="그룹 3"/>
          <p:cNvGrpSpPr/>
          <p:nvPr/>
        </p:nvGrpSpPr>
        <p:grpSpPr>
          <a:xfrm>
            <a:off x="606108" y="2253026"/>
            <a:ext cx="7044372" cy="1881822"/>
            <a:chOff x="560388" y="2176825"/>
            <a:chExt cx="8785226" cy="2346871"/>
          </a:xfrm>
        </p:grpSpPr>
        <p:grpSp>
          <p:nvGrpSpPr>
            <p:cNvPr id="2" name="그룹 1"/>
            <p:cNvGrpSpPr/>
            <p:nvPr/>
          </p:nvGrpSpPr>
          <p:grpSpPr>
            <a:xfrm>
              <a:off x="560388" y="2176825"/>
              <a:ext cx="8785226" cy="1094696"/>
              <a:chOff x="560388" y="2176825"/>
              <a:chExt cx="8785226" cy="1094696"/>
            </a:xfrm>
          </p:grpSpPr>
          <p:sp>
            <p:nvSpPr>
              <p:cNvPr id="26" name="모서리가 둥근 직사각형 4">
                <a:extLst>
                  <a:ext uri="{FF2B5EF4-FFF2-40B4-BE49-F238E27FC236}">
                    <a16:creationId xmlns:a16="http://schemas.microsoft.com/office/drawing/2014/main" xmlns="" id="{A6C38DAC-9121-4662-96A2-FC5757D59C40}"/>
                  </a:ext>
                </a:extLst>
              </p:cNvPr>
              <p:cNvSpPr/>
              <p:nvPr/>
            </p:nvSpPr>
            <p:spPr>
              <a:xfrm>
                <a:off x="560388" y="2176825"/>
                <a:ext cx="8785226" cy="10946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3" name="그림 12">
                <a:extLst>
                  <a:ext uri="{FF2B5EF4-FFF2-40B4-BE49-F238E27FC236}">
                    <a16:creationId xmlns:a16="http://schemas.microsoft.com/office/drawing/2014/main" xmlns="" id="{2A969847-3A7C-4962-B6CE-2CF50A8AE9B0}"/>
                  </a:ext>
                </a:extLst>
              </p:cNvPr>
              <p:cNvPicPr>
                <a:picLocks noChangeAspect="1"/>
              </p:cNvPicPr>
              <p:nvPr/>
            </p:nvPicPr>
            <p:blipFill rotWithShape="1">
              <a:blip r:embed="rId3"/>
              <a:srcRect r="17052"/>
              <a:stretch/>
            </p:blipFill>
            <p:spPr>
              <a:xfrm>
                <a:off x="649394" y="2261143"/>
                <a:ext cx="8696219" cy="929729"/>
              </a:xfrm>
              <a:prstGeom prst="rect">
                <a:avLst/>
              </a:prstGeom>
            </p:spPr>
          </p:pic>
        </p:grpSp>
        <p:grpSp>
          <p:nvGrpSpPr>
            <p:cNvPr id="3" name="그룹 2"/>
            <p:cNvGrpSpPr/>
            <p:nvPr/>
          </p:nvGrpSpPr>
          <p:grpSpPr>
            <a:xfrm>
              <a:off x="560388" y="3429000"/>
              <a:ext cx="8785226" cy="1094696"/>
              <a:chOff x="560388" y="3429000"/>
              <a:chExt cx="8785226" cy="1094696"/>
            </a:xfrm>
          </p:grpSpPr>
          <p:sp>
            <p:nvSpPr>
              <p:cNvPr id="12" name="모서리가 둥근 직사각형 4">
                <a:extLst>
                  <a:ext uri="{FF2B5EF4-FFF2-40B4-BE49-F238E27FC236}">
                    <a16:creationId xmlns:a16="http://schemas.microsoft.com/office/drawing/2014/main" xmlns="" id="{E340C181-FD44-4FD8-A1C6-CBC80BA47609}"/>
                  </a:ext>
                </a:extLst>
              </p:cNvPr>
              <p:cNvSpPr/>
              <p:nvPr/>
            </p:nvSpPr>
            <p:spPr>
              <a:xfrm>
                <a:off x="560388" y="3429000"/>
                <a:ext cx="8785226" cy="1094696"/>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4" name="그림 13">
                <a:extLst>
                  <a:ext uri="{FF2B5EF4-FFF2-40B4-BE49-F238E27FC236}">
                    <a16:creationId xmlns:a16="http://schemas.microsoft.com/office/drawing/2014/main" xmlns="" id="{C523165C-9957-4975-8DDD-307763182C35}"/>
                  </a:ext>
                </a:extLst>
              </p:cNvPr>
              <p:cNvPicPr>
                <a:picLocks noChangeAspect="1"/>
              </p:cNvPicPr>
              <p:nvPr/>
            </p:nvPicPr>
            <p:blipFill rotWithShape="1">
              <a:blip r:embed="rId4"/>
              <a:srcRect r="17113"/>
              <a:stretch/>
            </p:blipFill>
            <p:spPr>
              <a:xfrm>
                <a:off x="649395" y="3511483"/>
                <a:ext cx="8696217" cy="929729"/>
              </a:xfrm>
              <a:prstGeom prst="rect">
                <a:avLst/>
              </a:prstGeom>
            </p:spPr>
          </p:pic>
        </p:grpSp>
      </p:grpSp>
      <p:grpSp>
        <p:nvGrpSpPr>
          <p:cNvPr id="32" name="그룹 31">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33" name="직사각형 32">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smtClean="0">
                  <a:solidFill>
                    <a:schemeClr val="bg1"/>
                  </a:solidFill>
                  <a:latin typeface="Samsung Sharp Sans Bold" pitchFamily="2" charset="0"/>
                  <a:ea typeface="Samsung Sharp Sans Bold" pitchFamily="2" charset="0"/>
                  <a:cs typeface="Samsung Sharp Sans Bold" pitchFamily="2" charset="0"/>
                </a:rPr>
                <a:t>Pop quiz</a:t>
              </a:r>
              <a:endParaRPr lang="en-US" altLang="ko-KR" dirty="0">
                <a:solidFill>
                  <a:schemeClr val="bg1"/>
                </a:solidFill>
                <a:latin typeface="Samsung Sharp Sans Bold" pitchFamily="2" charset="0"/>
                <a:ea typeface="Samsung Sharp Sans Bold" pitchFamily="2" charset="0"/>
                <a:cs typeface="Samsung Sharp Sans Bold" pitchFamily="2" charset="0"/>
              </a:endParaRPr>
            </a:p>
          </p:txBody>
        </p:sp>
        <p:sp>
          <p:nvSpPr>
            <p:cNvPr id="34" name="직사각형 33">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
        <p:nvSpPr>
          <p:cNvPr id="35" name="직사각형 34">
            <a:extLst>
              <a:ext uri="{FF2B5EF4-FFF2-40B4-BE49-F238E27FC236}">
                <a16:creationId xmlns:a16="http://schemas.microsoft.com/office/drawing/2014/main" xmlns="" id="{B8F21518-F59F-474A-B26A-1C69887221A2}"/>
              </a:ext>
            </a:extLst>
          </p:cNvPr>
          <p:cNvSpPr/>
          <p:nvPr/>
        </p:nvSpPr>
        <p:spPr>
          <a:xfrm>
            <a:off x="1328327" y="1581749"/>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How many times was the merge2() function executed in the merge sort process below?</a:t>
            </a:r>
          </a:p>
        </p:txBody>
      </p:sp>
    </p:spTree>
    <p:extLst>
      <p:ext uri="{BB962C8B-B14F-4D97-AF65-F5344CB8AC3E}">
        <p14:creationId xmlns:p14="http://schemas.microsoft.com/office/powerpoint/2010/main" val="8037814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798170"/>
            <a:ext cx="7981951" cy="692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sz="4500" dirty="0">
                <a:solidFill>
                  <a:srgbClr val="FFFFFF"/>
                </a:solidFill>
                <a:latin typeface="Samsung Sharp Sans" pitchFamily="2" charset="0"/>
                <a:ea typeface="Samsung Sharp Sans" pitchFamily="2" charset="0"/>
                <a:cs typeface="Samsung Sharp Sans" pitchFamily="2" charset="0"/>
              </a:rPr>
              <a:t>Pair programming</a:t>
            </a: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7973603" cy="276999"/>
            <a:chOff x="558800" y="1148583"/>
            <a:chExt cx="7973603"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dirty="0">
                  <a:solidFill>
                    <a:srgbClr val="808080"/>
                  </a:solidFill>
                  <a:latin typeface="Samsung Sharp Sans" pitchFamily="2" charset="0"/>
                  <a:ea typeface="Samsung Sharp Sans" pitchFamily="2" charset="0"/>
                  <a:cs typeface="Samsung Sharp Sans" pitchFamily="2" charset="0"/>
                </a:rPr>
                <a:t>Unit 28.</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485977" y="1148583"/>
              <a:ext cx="70464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23790275" latinLnBrk="0">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Merge Sort</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8636797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6" name="직사각형 5">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Pair programming</a:t>
              </a:r>
            </a:p>
          </p:txBody>
        </p:sp>
        <p:sp>
          <p:nvSpPr>
            <p:cNvPr id="7" name="직사각형 6">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2330066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xmlns="" id="{3888C6C0-CA74-4927-B9A0-C0471D30B07A}"/>
              </a:ext>
            </a:extLst>
          </p:cNvPr>
          <p:cNvGrpSpPr/>
          <p:nvPr/>
        </p:nvGrpSpPr>
        <p:grpSpPr>
          <a:xfrm>
            <a:off x="449999" y="450000"/>
            <a:ext cx="9018001" cy="276999"/>
            <a:chOff x="449999" y="450000"/>
            <a:chExt cx="9018001" cy="276999"/>
          </a:xfrm>
        </p:grpSpPr>
        <p:sp>
          <p:nvSpPr>
            <p:cNvPr id="25" name="직사각형 24">
              <a:extLst>
                <a:ext uri="{FF2B5EF4-FFF2-40B4-BE49-F238E27FC236}">
                  <a16:creationId xmlns:a16="http://schemas.microsoft.com/office/drawing/2014/main" xmlns="" id="{4F9239F1-5BD2-40F4-8310-890F3C454AE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800" b="0" i="0" u="none" strike="noStrike" kern="1200" cap="none" spc="0" normalizeH="0" baseline="0" noProof="0">
                  <a:ln>
                    <a:noFill/>
                  </a:ln>
                  <a:solidFill>
                    <a:prstClr val="white"/>
                  </a:solidFill>
                  <a:effectLst/>
                  <a:uLnTx/>
                  <a:uFillTx/>
                  <a:latin typeface="Samsung Sharp Sans Bold" pitchFamily="2" charset="0"/>
                  <a:ea typeface="Samsung Sharp Sans Bold" pitchFamily="2" charset="0"/>
                  <a:cs typeface="Samsung Sharp Sans Bold" pitchFamily="2" charset="0"/>
                </a:rPr>
                <a:t>Pair programming</a:t>
              </a:r>
            </a:p>
          </p:txBody>
        </p:sp>
        <p:sp>
          <p:nvSpPr>
            <p:cNvPr id="26" name="직사각형 25">
              <a:extLst>
                <a:ext uri="{FF2B5EF4-FFF2-40B4-BE49-F238E27FC236}">
                  <a16:creationId xmlns:a16="http://schemas.microsoft.com/office/drawing/2014/main" xmlns="" id="{C5D6BD7A-FF9F-4114-89BE-AFB462DED1CE}"/>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28</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27057608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7542A997-2C7A-4AC1-BD8F-67D53CF6B113}"/>
              </a:ext>
            </a:extLst>
          </p:cNvPr>
          <p:cNvGrpSpPr/>
          <p:nvPr/>
        </p:nvGrpSpPr>
        <p:grpSpPr>
          <a:xfrm>
            <a:off x="449999" y="450000"/>
            <a:ext cx="9018001" cy="276999"/>
            <a:chOff x="449999" y="450000"/>
            <a:chExt cx="9018001" cy="276999"/>
          </a:xfrm>
        </p:grpSpPr>
        <p:sp>
          <p:nvSpPr>
            <p:cNvPr id="9" name="직사각형 8">
              <a:extLst>
                <a:ext uri="{FF2B5EF4-FFF2-40B4-BE49-F238E27FC236}">
                  <a16:creationId xmlns:a16="http://schemas.microsoft.com/office/drawing/2014/main" xmlns="" id="{3901F440-7A12-4428-8A4F-1D9DF459BC3D}"/>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0" name="직사각형 9">
              <a:extLst>
                <a:ext uri="{FF2B5EF4-FFF2-40B4-BE49-F238E27FC236}">
                  <a16:creationId xmlns:a16="http://schemas.microsoft.com/office/drawing/2014/main" xmlns="" id="{88955468-9D2C-44AB-9952-5D30BE9719C3}"/>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28</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grpSp>
        <p:nvGrpSpPr>
          <p:cNvPr id="2" name="그룹 1"/>
          <p:cNvGrpSpPr/>
          <p:nvPr/>
        </p:nvGrpSpPr>
        <p:grpSpPr>
          <a:xfrm>
            <a:off x="557880" y="2184106"/>
            <a:ext cx="8785226" cy="3348000"/>
            <a:chOff x="542640" y="2222206"/>
            <a:chExt cx="8785226" cy="3348000"/>
          </a:xfrm>
        </p:grpSpPr>
        <p:sp>
          <p:nvSpPr>
            <p:cNvPr id="41" name="모서리가 둥근 직사각형 4">
              <a:extLst>
                <a:ext uri="{FF2B5EF4-FFF2-40B4-BE49-F238E27FC236}">
                  <a16:creationId xmlns:a16="http://schemas.microsoft.com/office/drawing/2014/main" xmlns="" id="{E2E3A6AF-4ED9-491E-B818-9F39DE46041D}"/>
                </a:ext>
              </a:extLst>
            </p:cNvPr>
            <p:cNvSpPr/>
            <p:nvPr/>
          </p:nvSpPr>
          <p:spPr>
            <a:xfrm>
              <a:off x="542640" y="2222206"/>
              <a:ext cx="8785226" cy="334800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42" name="그림 41">
              <a:extLst>
                <a:ext uri="{FF2B5EF4-FFF2-40B4-BE49-F238E27FC236}">
                  <a16:creationId xmlns:a16="http://schemas.microsoft.com/office/drawing/2014/main" xmlns="" id="{7592092C-1A54-405F-96D9-2D5761765A13}"/>
                </a:ext>
              </a:extLst>
            </p:cNvPr>
            <p:cNvPicPr>
              <a:picLocks noChangeAspect="1"/>
            </p:cNvPicPr>
            <p:nvPr/>
          </p:nvPicPr>
          <p:blipFill>
            <a:blip r:embed="rId2"/>
            <a:stretch>
              <a:fillRect/>
            </a:stretch>
          </p:blipFill>
          <p:spPr>
            <a:xfrm>
              <a:off x="608109" y="2326580"/>
              <a:ext cx="8654286" cy="3200476"/>
            </a:xfrm>
            <a:prstGeom prst="rect">
              <a:avLst/>
            </a:prstGeom>
          </p:spPr>
        </p:pic>
      </p:grpSp>
      <p:sp>
        <p:nvSpPr>
          <p:cNvPr id="11" name="직사각형 10">
            <a:extLst>
              <a:ext uri="{FF2B5EF4-FFF2-40B4-BE49-F238E27FC236}">
                <a16:creationId xmlns:a16="http://schemas.microsoft.com/office/drawing/2014/main" xmlns="" id="{B8F21518-F59F-474A-B26A-1C69887221A2}"/>
              </a:ext>
            </a:extLst>
          </p:cNvPr>
          <p:cNvSpPr/>
          <p:nvPr/>
        </p:nvSpPr>
        <p:spPr>
          <a:xfrm>
            <a:off x="1328327" y="1562825"/>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Given N sorted lists as input, write a program that merges them into a sorted list.</a:t>
            </a:r>
          </a:p>
        </p:txBody>
      </p:sp>
      <p:sp>
        <p:nvSpPr>
          <p:cNvPr id="14" name="직사각형 13">
            <a:extLst>
              <a:ext uri="{FF2B5EF4-FFF2-40B4-BE49-F238E27FC236}">
                <a16:creationId xmlns:a16="http://schemas.microsoft.com/office/drawing/2014/main" xmlns="" id="{9F696305-6820-48F1-BDDE-99074AB95DFF}"/>
              </a:ext>
            </a:extLst>
          </p:cNvPr>
          <p:cNvSpPr/>
          <p:nvPr/>
        </p:nvSpPr>
        <p:spPr>
          <a:xfrm>
            <a:off x="645525" y="140857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extLst>
      <p:ext uri="{BB962C8B-B14F-4D97-AF65-F5344CB8AC3E}">
        <p14:creationId xmlns:p14="http://schemas.microsoft.com/office/powerpoint/2010/main" val="9660253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972793" y="2950039"/>
            <a:ext cx="8267731" cy="927572"/>
            <a:chOff x="980167" y="2522336"/>
            <a:chExt cx="8267731" cy="927572"/>
          </a:xfrm>
        </p:grpSpPr>
        <p:sp>
          <p:nvSpPr>
            <p:cNvPr id="7" name="직사각형 133">
              <a:extLst>
                <a:ext uri="{FF2B5EF4-FFF2-40B4-BE49-F238E27FC236}">
                  <a16:creationId xmlns:a16="http://schemas.microsoft.com/office/drawing/2014/main" xmlns="" id="{551F01E8-8777-4A7B-AD71-63E7C805C68C}"/>
                </a:ext>
              </a:extLst>
            </p:cNvPr>
            <p:cNvSpPr/>
            <p:nvPr/>
          </p:nvSpPr>
          <p:spPr>
            <a:xfrm>
              <a:off x="980167" y="2895910"/>
              <a:ext cx="826773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3600" dirty="0">
                  <a:solidFill>
                    <a:schemeClr val="tx1"/>
                  </a:solidFill>
                  <a:latin typeface="Samsung Sharp Sans" pitchFamily="2" charset="0"/>
                  <a:ea typeface="Samsung Sharp Sans" pitchFamily="2" charset="0"/>
                  <a:cs typeface="Samsung Sharp Sans" pitchFamily="2" charset="0"/>
                </a:rPr>
                <a:t>Quick Sort</a:t>
              </a:r>
            </a:p>
          </p:txBody>
        </p:sp>
        <p:sp>
          <p:nvSpPr>
            <p:cNvPr id="8" name="직사각형 133">
              <a:extLst>
                <a:ext uri="{FF2B5EF4-FFF2-40B4-BE49-F238E27FC236}">
                  <a16:creationId xmlns:a16="http://schemas.microsoft.com/office/drawing/2014/main" xmln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lvl="0" defTabSz="457200">
                <a:defRPr/>
              </a:pPr>
              <a:r>
                <a:rPr lang="en-US" altLang="ko-KR" sz="2000" dirty="0">
                  <a:solidFill>
                    <a:prstClr val="white">
                      <a:lumMod val="50000"/>
                    </a:prstClr>
                  </a:solidFill>
                  <a:latin typeface="Samsung Sharp Sans" pitchFamily="2" charset="0"/>
                  <a:ea typeface="Samsung Sharp Sans" pitchFamily="2" charset="0"/>
                  <a:cs typeface="Samsung Sharp Sans" pitchFamily="2" charset="0"/>
                </a:rPr>
                <a:t>Unit 29. </a:t>
              </a:r>
              <a:endParaRPr lang="en-US" altLang="ko-KR" sz="5400" dirty="0">
                <a:solidFill>
                  <a:prstClr val="white">
                    <a:lumMod val="50000"/>
                  </a:prstClr>
                </a:solidFill>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2023427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F6250095-D527-400B-9EF5-1A45AEBC612A}"/>
              </a:ext>
            </a:extLst>
          </p:cNvPr>
          <p:cNvGrpSpPr/>
          <p:nvPr/>
        </p:nvGrpSpPr>
        <p:grpSpPr>
          <a:xfrm>
            <a:off x="1041251" y="4726642"/>
            <a:ext cx="2073212" cy="902450"/>
            <a:chOff x="1041251" y="4726642"/>
            <a:chExt cx="2073212" cy="902450"/>
          </a:xfrm>
        </p:grpSpPr>
        <p:grpSp>
          <p:nvGrpSpPr>
            <p:cNvPr id="24" name="그룹 23">
              <a:extLst>
                <a:ext uri="{FF2B5EF4-FFF2-40B4-BE49-F238E27FC236}">
                  <a16:creationId xmlns:a16="http://schemas.microsoft.com/office/drawing/2014/main" xmlns="" id="{27D2FF6F-BDF9-42F1-ACC3-2108574DE9C9}"/>
                </a:ext>
              </a:extLst>
            </p:cNvPr>
            <p:cNvGrpSpPr/>
            <p:nvPr/>
          </p:nvGrpSpPr>
          <p:grpSpPr>
            <a:xfrm>
              <a:off x="1041251" y="4726642"/>
              <a:ext cx="2073212" cy="488374"/>
              <a:chOff x="3315949" y="3570441"/>
              <a:chExt cx="2073212" cy="488374"/>
            </a:xfrm>
          </p:grpSpPr>
          <p:grpSp>
            <p:nvGrpSpPr>
              <p:cNvPr id="26" name="그룹 25">
                <a:extLst>
                  <a:ext uri="{FF2B5EF4-FFF2-40B4-BE49-F238E27FC236}">
                    <a16:creationId xmlns:a16="http://schemas.microsoft.com/office/drawing/2014/main" xmlns="" id="{142DC21F-B895-4933-A576-494B2E196639}"/>
                  </a:ext>
                </a:extLst>
              </p:cNvPr>
              <p:cNvGrpSpPr/>
              <p:nvPr/>
            </p:nvGrpSpPr>
            <p:grpSpPr>
              <a:xfrm>
                <a:off x="3315949" y="3570442"/>
                <a:ext cx="2073212" cy="488373"/>
                <a:chOff x="1015701" y="3813038"/>
                <a:chExt cx="2073212" cy="488373"/>
              </a:xfrm>
            </p:grpSpPr>
            <p:pic>
              <p:nvPicPr>
                <p:cNvPr id="29" name="그림 28">
                  <a:extLst>
                    <a:ext uri="{FF2B5EF4-FFF2-40B4-BE49-F238E27FC236}">
                      <a16:creationId xmlns:a16="http://schemas.microsoft.com/office/drawing/2014/main" xmlns="" id="{501086CC-CC88-475A-B152-EA6A0D30682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015701" y="3813038"/>
                  <a:ext cx="478606" cy="488373"/>
                </a:xfrm>
                <a:prstGeom prst="rect">
                  <a:avLst/>
                </a:prstGeom>
                <a:ln>
                  <a:noFill/>
                </a:ln>
              </p:spPr>
            </p:pic>
            <p:pic>
              <p:nvPicPr>
                <p:cNvPr id="30" name="그림 29">
                  <a:extLst>
                    <a:ext uri="{FF2B5EF4-FFF2-40B4-BE49-F238E27FC236}">
                      <a16:creationId xmlns:a16="http://schemas.microsoft.com/office/drawing/2014/main" xmlns="" id="{B6685B5D-55F4-4C39-802D-4B791AD2701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813004" y="3813038"/>
                  <a:ext cx="478606" cy="488373"/>
                </a:xfrm>
                <a:prstGeom prst="rect">
                  <a:avLst/>
                </a:prstGeom>
                <a:ln>
                  <a:noFill/>
                </a:ln>
              </p:spPr>
            </p:pic>
            <p:pic>
              <p:nvPicPr>
                <p:cNvPr id="31" name="그림 30">
                  <a:extLst>
                    <a:ext uri="{FF2B5EF4-FFF2-40B4-BE49-F238E27FC236}">
                      <a16:creationId xmlns:a16="http://schemas.microsoft.com/office/drawing/2014/main" xmlns="" id="{7105B09F-C88B-4C19-832A-1135FA3B115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2610307" y="3813038"/>
                  <a:ext cx="478606" cy="488373"/>
                </a:xfrm>
                <a:prstGeom prst="rect">
                  <a:avLst/>
                </a:prstGeom>
                <a:ln>
                  <a:noFill/>
                </a:ln>
              </p:spPr>
            </p:pic>
          </p:grpSp>
          <p:sp>
            <p:nvSpPr>
              <p:cNvPr id="27" name="타원 26">
                <a:extLst>
                  <a:ext uri="{FF2B5EF4-FFF2-40B4-BE49-F238E27FC236}">
                    <a16:creationId xmlns:a16="http://schemas.microsoft.com/office/drawing/2014/main" xmlns="" id="{C8D6ECF5-B6F5-4A8B-95BD-2BE590B7DA89}"/>
                  </a:ext>
                </a:extLst>
              </p:cNvPr>
              <p:cNvSpPr/>
              <p:nvPr/>
            </p:nvSpPr>
            <p:spPr>
              <a:xfrm>
                <a:off x="3315949" y="3570442"/>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sp>
            <p:nvSpPr>
              <p:cNvPr id="28" name="타원 27">
                <a:extLst>
                  <a:ext uri="{FF2B5EF4-FFF2-40B4-BE49-F238E27FC236}">
                    <a16:creationId xmlns:a16="http://schemas.microsoft.com/office/drawing/2014/main" xmlns="" id="{78A37309-BDD9-4B33-A26D-875B3B779678}"/>
                  </a:ext>
                </a:extLst>
              </p:cNvPr>
              <p:cNvSpPr/>
              <p:nvPr/>
            </p:nvSpPr>
            <p:spPr>
              <a:xfrm>
                <a:off x="4308333" y="3570441"/>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chemeClr val="bg1"/>
                  </a:solidFill>
                  <a:latin typeface="SamsungOne 400" panose="020B0503030303020204" pitchFamily="34" charset="0"/>
                </a:endParaRPr>
              </a:p>
            </p:txBody>
          </p:sp>
        </p:grpSp>
        <p:sp>
          <p:nvSpPr>
            <p:cNvPr id="25" name="직사각형 24">
              <a:extLst>
                <a:ext uri="{FF2B5EF4-FFF2-40B4-BE49-F238E27FC236}">
                  <a16:creationId xmlns:a16="http://schemas.microsoft.com/office/drawing/2014/main" xmlns="" id="{9569C60C-A28C-4958-BFB2-5C5C2817B6B1}"/>
                </a:ext>
              </a:extLst>
            </p:cNvPr>
            <p:cNvSpPr/>
            <p:nvPr/>
          </p:nvSpPr>
          <p:spPr>
            <a:xfrm>
              <a:off x="1429282" y="5336704"/>
              <a:ext cx="1297150"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ko-KR" sz="1300" dirty="0">
                  <a:solidFill>
                    <a:srgbClr val="0D0D0D"/>
                  </a:solidFill>
                  <a:latin typeface="SamsungOne 700" panose="020B0803030303020204" pitchFamily="34" charset="0"/>
                </a:rPr>
                <a:t>Already Sorted</a:t>
              </a:r>
              <a:endParaRPr lang="ko-KR" altLang="en-US" sz="1300" dirty="0">
                <a:solidFill>
                  <a:srgbClr val="0D0D0D"/>
                </a:solidFill>
                <a:latin typeface="SamsungOne 700" panose="020B0803030303020204" pitchFamily="34" charset="0"/>
              </a:endParaRPr>
            </a:p>
          </p:txBody>
        </p:sp>
      </p:grpSp>
      <p:grpSp>
        <p:nvGrpSpPr>
          <p:cNvPr id="32" name="그룹 31">
            <a:extLst>
              <a:ext uri="{FF2B5EF4-FFF2-40B4-BE49-F238E27FC236}">
                <a16:creationId xmlns:a16="http://schemas.microsoft.com/office/drawing/2014/main" xmlns="" id="{22D4F411-99A1-4B6B-8C3A-5A10CBCD942C}"/>
              </a:ext>
            </a:extLst>
          </p:cNvPr>
          <p:cNvGrpSpPr/>
          <p:nvPr/>
        </p:nvGrpSpPr>
        <p:grpSpPr>
          <a:xfrm>
            <a:off x="6978411" y="4110477"/>
            <a:ext cx="1422860" cy="1720699"/>
            <a:chOff x="6978411" y="4320561"/>
            <a:chExt cx="1422860" cy="1720699"/>
          </a:xfrm>
        </p:grpSpPr>
        <p:pic>
          <p:nvPicPr>
            <p:cNvPr id="33" name="그림 32">
              <a:extLst>
                <a:ext uri="{FF2B5EF4-FFF2-40B4-BE49-F238E27FC236}">
                  <a16:creationId xmlns:a16="http://schemas.microsoft.com/office/drawing/2014/main" xmlns="" id="{1A23F3B5-FD14-4AE3-8D22-3F11E19CF8E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6978411" y="4320561"/>
              <a:ext cx="478606" cy="488373"/>
            </a:xfrm>
            <a:prstGeom prst="rect">
              <a:avLst/>
            </a:prstGeom>
            <a:ln>
              <a:noFill/>
            </a:ln>
          </p:spPr>
        </p:pic>
        <p:sp>
          <p:nvSpPr>
            <p:cNvPr id="34" name="원통형 33">
              <a:extLst>
                <a:ext uri="{FF2B5EF4-FFF2-40B4-BE49-F238E27FC236}">
                  <a16:creationId xmlns:a16="http://schemas.microsoft.com/office/drawing/2014/main" xmlns="" id="{EEBD2BA8-25B2-465A-AD42-B236F3C84A8F}"/>
                </a:ext>
              </a:extLst>
            </p:cNvPr>
            <p:cNvSpPr/>
            <p:nvPr/>
          </p:nvSpPr>
          <p:spPr>
            <a:xfrm>
              <a:off x="7733621" y="4924535"/>
              <a:ext cx="667650" cy="1116725"/>
            </a:xfrm>
            <a:prstGeom prst="can">
              <a:avLst/>
            </a:prstGeom>
            <a:solidFill>
              <a:schemeClr val="bg1">
                <a:lumMod val="85000"/>
              </a:schemeClr>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연결선: 구부러짐 34">
              <a:extLst>
                <a:ext uri="{FF2B5EF4-FFF2-40B4-BE49-F238E27FC236}">
                  <a16:creationId xmlns:a16="http://schemas.microsoft.com/office/drawing/2014/main" xmlns="" id="{C8AF5D8C-BA30-4FFC-9CA0-A29983AD35ED}"/>
                </a:ext>
              </a:extLst>
            </p:cNvPr>
            <p:cNvCxnSpPr>
              <a:cxnSpLocks/>
              <a:stCxn id="34" idx="0"/>
              <a:endCxn id="33" idx="3"/>
            </p:cNvCxnSpPr>
            <p:nvPr/>
          </p:nvCxnSpPr>
          <p:spPr>
            <a:xfrm rot="16200000" flipV="1">
              <a:off x="7498882" y="4522883"/>
              <a:ext cx="526700" cy="610429"/>
            </a:xfrm>
            <a:prstGeom prst="curvedConnector2">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pic>
        <p:nvPicPr>
          <p:cNvPr id="36" name="그림 35" descr="저울, 장치, 램프이(가) 표시된 사진&#10;&#10;자동 생성된 설명">
            <a:extLst>
              <a:ext uri="{FF2B5EF4-FFF2-40B4-BE49-F238E27FC236}">
                <a16:creationId xmlns:a16="http://schemas.microsoft.com/office/drawing/2014/main" xmlns="" id="{E076590B-9F41-4B5F-AB4D-4EA6325E3BC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208" t="9411" r="7629" b="8185"/>
          <a:stretch/>
        </p:blipFill>
        <p:spPr>
          <a:xfrm>
            <a:off x="3983758" y="4049892"/>
            <a:ext cx="1939330" cy="1781284"/>
          </a:xfrm>
          <a:prstGeom prst="rect">
            <a:avLst/>
          </a:prstGeom>
        </p:spPr>
      </p:pic>
      <p:sp>
        <p:nvSpPr>
          <p:cNvPr id="37" name="직사각형 36">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38" name="직사각형 37">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9" name="직사각형 38">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40" name="TextBox 39">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2.3. Insertion sort: when you can get only a ball at a time</a:t>
            </a:r>
          </a:p>
        </p:txBody>
      </p:sp>
      <p:sp>
        <p:nvSpPr>
          <p:cNvPr id="41" name="직사각형 40">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Use the balance scale. This time there are limitations:</a:t>
            </a:r>
          </a:p>
        </p:txBody>
      </p:sp>
      <p:sp>
        <p:nvSpPr>
          <p:cNvPr id="42" name="직사각형 41">
            <a:extLst>
              <a:ext uri="{FF2B5EF4-FFF2-40B4-BE49-F238E27FC236}">
                <a16:creationId xmlns:a16="http://schemas.microsoft.com/office/drawing/2014/main" xmlns="" id="{F1C1EE6D-1CF7-48FA-A4AA-23BA96ADE5EC}"/>
              </a:ext>
            </a:extLst>
          </p:cNvPr>
          <p:cNvSpPr/>
          <p:nvPr/>
        </p:nvSpPr>
        <p:spPr>
          <a:xfrm>
            <a:off x="687388" y="2290315"/>
            <a:ext cx="8658225"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sym typeface="Arial"/>
              </a:rPr>
              <a:t>The iron marbles are in the barrel, and they can only be taken out one at a time.</a:t>
            </a:r>
          </a:p>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sym typeface="Arial"/>
              </a:rPr>
              <a:t>Whenever a marble is taken out, it should always be placed in a sorted position.</a:t>
            </a:r>
          </a:p>
        </p:txBody>
      </p:sp>
      <p:sp>
        <p:nvSpPr>
          <p:cNvPr id="43" name="직사각형 42">
            <a:extLst>
              <a:ext uri="{FF2B5EF4-FFF2-40B4-BE49-F238E27FC236}">
                <a16:creationId xmlns:a16="http://schemas.microsoft.com/office/drawing/2014/main" xmlns="" id="{36742DAA-C41A-4A09-9A40-6812BAAE9961}"/>
              </a:ext>
            </a:extLst>
          </p:cNvPr>
          <p:cNvSpPr/>
          <p:nvPr/>
        </p:nvSpPr>
        <p:spPr>
          <a:xfrm>
            <a:off x="580388" y="2864973"/>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In this case, it is not possible to compare all the marbles at once, but since there are already sorted marbles each time they are taken out, the new marble can be searched for in sequence.</a:t>
            </a:r>
          </a:p>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With this strategy, how many comparisons would it take to place all the marbles in sorted order by weight?</a:t>
            </a:r>
          </a:p>
        </p:txBody>
      </p:sp>
    </p:spTree>
    <p:extLst>
      <p:ext uri="{BB962C8B-B14F-4D97-AF65-F5344CB8AC3E}">
        <p14:creationId xmlns:p14="http://schemas.microsoft.com/office/powerpoint/2010/main" val="36520925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objective (1/3)</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3" name="그룹 12"/>
          <p:cNvGrpSpPr/>
          <p:nvPr/>
        </p:nvGrpSpPr>
        <p:grpSpPr>
          <a:xfrm>
            <a:off x="441747" y="1504783"/>
            <a:ext cx="8902281" cy="233767"/>
            <a:chOff x="441747" y="1504783"/>
            <a:chExt cx="8902281" cy="233767"/>
          </a:xfrm>
        </p:grpSpPr>
        <p:sp>
          <p:nvSpPr>
            <p:cNvPr id="18" name="직사각형 17">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9"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3" name="그룹 2"/>
          <p:cNvGrpSpPr/>
          <p:nvPr/>
        </p:nvGrpSpPr>
        <p:grpSpPr>
          <a:xfrm>
            <a:off x="711198" y="1853143"/>
            <a:ext cx="8632827" cy="1679157"/>
            <a:chOff x="711198" y="1891243"/>
            <a:chExt cx="8632827" cy="1679157"/>
          </a:xfrm>
        </p:grpSpPr>
        <p:sp>
          <p:nvSpPr>
            <p:cNvPr id="20" name="직사각형 19">
              <a:extLst>
                <a:ext uri="{FF2B5EF4-FFF2-40B4-BE49-F238E27FC236}">
                  <a16:creationId xmlns:a16="http://schemas.microsoft.com/office/drawing/2014/main" xmlns=""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the quick sort algorithm and be able to solve sorting problems using quick sort.</a:t>
              </a:r>
            </a:p>
          </p:txBody>
        </p:sp>
        <p:grpSp>
          <p:nvGrpSpPr>
            <p:cNvPr id="2" name="그룹 1"/>
            <p:cNvGrpSpPr/>
            <p:nvPr/>
          </p:nvGrpSpPr>
          <p:grpSpPr>
            <a:xfrm>
              <a:off x="711200" y="2485388"/>
              <a:ext cx="8632825" cy="1085012"/>
              <a:chOff x="711200" y="2485388"/>
              <a:chExt cx="8632825" cy="1085012"/>
            </a:xfrm>
          </p:grpSpPr>
          <p:sp>
            <p:nvSpPr>
              <p:cNvPr id="21" name="직사각형 20">
                <a:extLst>
                  <a:ext uri="{FF2B5EF4-FFF2-40B4-BE49-F238E27FC236}">
                    <a16:creationId xmlns:a16="http://schemas.microsoft.com/office/drawing/2014/main" xmlns="" id="{378E69BB-5596-4063-89A0-98BD99082961}"/>
                  </a:ext>
                </a:extLst>
              </p:cNvPr>
              <p:cNvSpPr/>
              <p:nvPr/>
            </p:nvSpPr>
            <p:spPr>
              <a:xfrm>
                <a:off x="711200" y="2485388"/>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and be able to explain the difference between quick sort and merge sort.</a:t>
                </a:r>
              </a:p>
            </p:txBody>
          </p:sp>
          <p:sp>
            <p:nvSpPr>
              <p:cNvPr id="22" name="직사각형 21">
                <a:extLst>
                  <a:ext uri="{FF2B5EF4-FFF2-40B4-BE49-F238E27FC236}">
                    <a16:creationId xmlns:a16="http://schemas.microsoft.com/office/drawing/2014/main" xmlns="" id="{378E69BB-5596-4063-89A0-98BD99082961}"/>
                  </a:ext>
                </a:extLst>
              </p:cNvPr>
              <p:cNvSpPr/>
              <p:nvPr/>
            </p:nvSpPr>
            <p:spPr>
              <a:xfrm>
                <a:off x="711200" y="3079533"/>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and be able to explain the time complexity of quicksort.</a:t>
                </a:r>
              </a:p>
            </p:txBody>
          </p:sp>
        </p:grpSp>
      </p:grpSp>
    </p:spTree>
    <p:extLst>
      <p:ext uri="{BB962C8B-B14F-4D97-AF65-F5344CB8AC3E}">
        <p14:creationId xmlns:p14="http://schemas.microsoft.com/office/powerpoint/2010/main" val="22701076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(2/3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19" name="직사각형 18">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0" name="그룹 19"/>
          <p:cNvGrpSpPr/>
          <p:nvPr/>
        </p:nvGrpSpPr>
        <p:grpSpPr>
          <a:xfrm>
            <a:off x="441747" y="1504783"/>
            <a:ext cx="8902281" cy="233767"/>
            <a:chOff x="441747" y="1504783"/>
            <a:chExt cx="8902281" cy="233767"/>
          </a:xfrm>
        </p:grpSpPr>
        <p:sp>
          <p:nvSpPr>
            <p:cNvPr id="21" name="직사각형 20">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22"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23" name="직사각형 22">
            <a:extLst>
              <a:ext uri="{FF2B5EF4-FFF2-40B4-BE49-F238E27FC236}">
                <a16:creationId xmlns:a16="http://schemas.microsoft.com/office/drawing/2014/main" xmlns="" id="{984F8C8F-7043-44DF-886E-249096684907}"/>
              </a:ext>
            </a:extLst>
          </p:cNvPr>
          <p:cNvSpPr/>
          <p:nvPr/>
        </p:nvSpPr>
        <p:spPr>
          <a:xfrm>
            <a:off x="711198" y="1853143"/>
            <a:ext cx="8632824" cy="130915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Implement a quick sort that divides a given unsorted list based on the pivot and sorts them individually.</a:t>
            </a:r>
          </a:p>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Implement a partition function that divides an unsorted list based on the pivot for quick sorting.</a:t>
            </a:r>
          </a:p>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Understand that quick sort is also a divide-and-conquer method using a recursive function like the merge sort algorithm.</a:t>
            </a:r>
          </a:p>
        </p:txBody>
      </p:sp>
      <p:grpSp>
        <p:nvGrpSpPr>
          <p:cNvPr id="24" name="그룹 23">
            <a:extLst>
              <a:ext uri="{FF2B5EF4-FFF2-40B4-BE49-F238E27FC236}">
                <a16:creationId xmlns:a16="http://schemas.microsoft.com/office/drawing/2014/main" xmlns="" id="{4CAE89D9-A6ED-4F9D-97BD-46277BFC4E9C}"/>
              </a:ext>
            </a:extLst>
          </p:cNvPr>
          <p:cNvGrpSpPr/>
          <p:nvPr/>
        </p:nvGrpSpPr>
        <p:grpSpPr>
          <a:xfrm>
            <a:off x="450000" y="3442060"/>
            <a:ext cx="6441669" cy="233767"/>
            <a:chOff x="566345" y="3696667"/>
            <a:chExt cx="6441669" cy="233767"/>
          </a:xfrm>
        </p:grpSpPr>
        <p:sp>
          <p:nvSpPr>
            <p:cNvPr id="27" name="직사각형 16">
              <a:extLst>
                <a:ext uri="{FF2B5EF4-FFF2-40B4-BE49-F238E27FC236}">
                  <a16:creationId xmlns:a16="http://schemas.microsoft.com/office/drawing/2014/main" xmlns="" id="{B277F73B-F3BE-4FBB-9570-B55D7EB14AE2}"/>
                </a:ext>
              </a:extLst>
            </p:cNvPr>
            <p:cNvSpPr/>
            <p:nvPr/>
          </p:nvSpPr>
          <p:spPr>
            <a:xfrm>
              <a:off x="834144" y="3706499"/>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ea typeface="Samsung Sharp Sans" pitchFamily="2" charset="0"/>
                  <a:cs typeface="Samsung Sharp Sans" pitchFamily="2" charset="0"/>
                </a:rPr>
                <a:t>Concepts you will need to know from previous units</a:t>
              </a:r>
            </a:p>
          </p:txBody>
        </p:sp>
        <p:sp>
          <p:nvSpPr>
            <p:cNvPr id="30" name="AutoShape 2">
              <a:extLst>
                <a:ext uri="{FF2B5EF4-FFF2-40B4-BE49-F238E27FC236}">
                  <a16:creationId xmlns:a16="http://schemas.microsoft.com/office/drawing/2014/main" xmlns="" id="{D823C7A5-826A-44A8-95D9-C0F252B3EE3B}"/>
                </a:ext>
              </a:extLst>
            </p:cNvPr>
            <p:cNvSpPr>
              <a:spLocks noChangeAspect="1"/>
            </p:cNvSpPr>
            <p:nvPr/>
          </p:nvSpPr>
          <p:spPr bwMode="auto">
            <a:xfrm>
              <a:off x="566345" y="369666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31" name="그룹 30">
            <a:extLst>
              <a:ext uri="{FF2B5EF4-FFF2-40B4-BE49-F238E27FC236}">
                <a16:creationId xmlns:a16="http://schemas.microsoft.com/office/drawing/2014/main" xmlns="" id="{754005E1-A5A7-4470-9EEC-6F7E14349411}"/>
              </a:ext>
            </a:extLst>
          </p:cNvPr>
          <p:cNvGrpSpPr/>
          <p:nvPr/>
        </p:nvGrpSpPr>
        <p:grpSpPr>
          <a:xfrm>
            <a:off x="711199" y="3824827"/>
            <a:ext cx="8632824" cy="1656657"/>
            <a:chOff x="566346" y="4056450"/>
            <a:chExt cx="8632824" cy="1656657"/>
          </a:xfrm>
        </p:grpSpPr>
        <p:sp>
          <p:nvSpPr>
            <p:cNvPr id="32" name="직사각형 15">
              <a:extLst>
                <a:ext uri="{FF2B5EF4-FFF2-40B4-BE49-F238E27FC236}">
                  <a16:creationId xmlns:a16="http://schemas.microsoft.com/office/drawing/2014/main" xmlns="" id="{004B4F40-927A-45B5-951C-F206A80ECF03}"/>
                </a:ext>
              </a:extLst>
            </p:cNvPr>
            <p:cNvSpPr/>
            <p:nvPr/>
          </p:nvSpPr>
          <p:spPr>
            <a:xfrm>
              <a:off x="566346" y="405645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Using comparison operators to compare two numbers.</a:t>
              </a:r>
            </a:p>
          </p:txBody>
        </p:sp>
        <p:sp>
          <p:nvSpPr>
            <p:cNvPr id="33" name="직사각형 18">
              <a:extLst>
                <a:ext uri="{FF2B5EF4-FFF2-40B4-BE49-F238E27FC236}">
                  <a16:creationId xmlns:a16="http://schemas.microsoft.com/office/drawing/2014/main" xmlns="" id="{D0D90ACD-2EC3-4FC4-BB46-5429EB71F81F}"/>
                </a:ext>
              </a:extLst>
            </p:cNvPr>
            <p:cNvSpPr/>
            <p:nvPr/>
          </p:nvSpPr>
          <p:spPr>
            <a:xfrm>
              <a:off x="566346" y="4639345"/>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Dividing the given problem and call the recursive function recursively.</a:t>
              </a:r>
            </a:p>
          </p:txBody>
        </p:sp>
        <p:sp>
          <p:nvSpPr>
            <p:cNvPr id="34" name="직사각형 18">
              <a:extLst>
                <a:ext uri="{FF2B5EF4-FFF2-40B4-BE49-F238E27FC236}">
                  <a16:creationId xmlns:a16="http://schemas.microsoft.com/office/drawing/2014/main" xmlns="" id="{3C107CED-6D83-4E4C-BEE8-7DE66F4B34F5}"/>
                </a:ext>
              </a:extLst>
            </p:cNvPr>
            <p:cNvSpPr/>
            <p:nvPr/>
          </p:nvSpPr>
          <p:spPr>
            <a:xfrm>
              <a:off x="566346" y="522224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Applying Big O notation to analyze the time complexity of an algorithm.</a:t>
              </a:r>
            </a:p>
          </p:txBody>
        </p:sp>
      </p:grpSp>
    </p:spTree>
    <p:extLst>
      <p:ext uri="{BB962C8B-B14F-4D97-AF65-F5344CB8AC3E}">
        <p14:creationId xmlns:p14="http://schemas.microsoft.com/office/powerpoint/2010/main" val="35092796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(3/3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19" name="직사각형 18">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 name="그룹 1"/>
          <p:cNvGrpSpPr/>
          <p:nvPr/>
        </p:nvGrpSpPr>
        <p:grpSpPr>
          <a:xfrm>
            <a:off x="554435" y="2240545"/>
            <a:ext cx="8797130" cy="2210212"/>
            <a:chOff x="593054" y="2202445"/>
            <a:chExt cx="8797130" cy="2210212"/>
          </a:xfrm>
        </p:grpSpPr>
        <p:grpSp>
          <p:nvGrpSpPr>
            <p:cNvPr id="26" name="Google Shape;621;p70"/>
            <p:cNvGrpSpPr/>
            <p:nvPr/>
          </p:nvGrpSpPr>
          <p:grpSpPr>
            <a:xfrm>
              <a:off x="593054" y="3305990"/>
              <a:ext cx="8791103" cy="1106667"/>
              <a:chOff x="558800" y="2595840"/>
              <a:chExt cx="8791103" cy="1106667"/>
            </a:xfrm>
          </p:grpSpPr>
          <p:grpSp>
            <p:nvGrpSpPr>
              <p:cNvPr id="50" name="Google Shape;630;p70"/>
              <p:cNvGrpSpPr/>
              <p:nvPr/>
            </p:nvGrpSpPr>
            <p:grpSpPr>
              <a:xfrm>
                <a:off x="558800" y="2598858"/>
                <a:ext cx="2671776" cy="1103649"/>
                <a:chOff x="558800" y="2384290"/>
                <a:chExt cx="2671776" cy="1145711"/>
              </a:xfrm>
            </p:grpSpPr>
            <p:sp>
              <p:nvSpPr>
                <p:cNvPr id="60" name="Google Shape;631;p70"/>
                <p:cNvSpPr/>
                <p:nvPr/>
              </p:nvSpPr>
              <p:spPr>
                <a:xfrm>
                  <a:off x="558800" y="2384290"/>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sp>
              <p:nvSpPr>
                <p:cNvPr id="61" name="Google Shape;632;p70"/>
                <p:cNvSpPr/>
                <p:nvPr/>
              </p:nvSpPr>
              <p:spPr>
                <a:xfrm>
                  <a:off x="647825" y="2467060"/>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SamsungOne 700" panose="020B0803030303020204" pitchFamily="34" charset="0"/>
                    <a:ea typeface="SamsungOne 700" panose="020B0803030303020204" pitchFamily="34" charset="0"/>
                    <a:cs typeface="Gulim"/>
                    <a:sym typeface="Gulim"/>
                  </a:endParaRPr>
                </a:p>
              </p:txBody>
            </p:sp>
          </p:grpSp>
          <p:grpSp>
            <p:nvGrpSpPr>
              <p:cNvPr id="51" name="Google Shape;633;p70"/>
              <p:cNvGrpSpPr/>
              <p:nvPr/>
            </p:nvGrpSpPr>
            <p:grpSpPr>
              <a:xfrm>
                <a:off x="3621638" y="2597349"/>
                <a:ext cx="2671776" cy="1103649"/>
                <a:chOff x="3621638" y="2382781"/>
                <a:chExt cx="2671776" cy="1145711"/>
              </a:xfrm>
            </p:grpSpPr>
            <p:sp>
              <p:nvSpPr>
                <p:cNvPr id="58" name="Google Shape;634;p70"/>
                <p:cNvSpPr/>
                <p:nvPr/>
              </p:nvSpPr>
              <p:spPr>
                <a:xfrm>
                  <a:off x="3621638" y="2382781"/>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sp>
              <p:nvSpPr>
                <p:cNvPr id="59" name="Google Shape;635;p70"/>
                <p:cNvSpPr/>
                <p:nvPr/>
              </p:nvSpPr>
              <p:spPr>
                <a:xfrm>
                  <a:off x="3710663" y="2465551"/>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grpSp>
          <p:grpSp>
            <p:nvGrpSpPr>
              <p:cNvPr id="52" name="Google Shape;636;p70"/>
              <p:cNvGrpSpPr/>
              <p:nvPr/>
            </p:nvGrpSpPr>
            <p:grpSpPr>
              <a:xfrm>
                <a:off x="6678127" y="2595840"/>
                <a:ext cx="2671776" cy="1103649"/>
                <a:chOff x="6678127" y="2381272"/>
                <a:chExt cx="2671776" cy="1145711"/>
              </a:xfrm>
            </p:grpSpPr>
            <p:sp>
              <p:nvSpPr>
                <p:cNvPr id="56" name="Google Shape;637;p70"/>
                <p:cNvSpPr/>
                <p:nvPr/>
              </p:nvSpPr>
              <p:spPr>
                <a:xfrm>
                  <a:off x="6678127" y="2381272"/>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sp>
              <p:nvSpPr>
                <p:cNvPr id="57" name="Google Shape;638;p70"/>
                <p:cNvSpPr/>
                <p:nvPr/>
              </p:nvSpPr>
              <p:spPr>
                <a:xfrm>
                  <a:off x="6767152" y="2464042"/>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grpSp>
          <p:sp>
            <p:nvSpPr>
              <p:cNvPr id="53" name="Google Shape;639;p70"/>
              <p:cNvSpPr/>
              <p:nvPr/>
            </p:nvSpPr>
            <p:spPr>
              <a:xfrm>
                <a:off x="3964436" y="2904567"/>
                <a:ext cx="2075204" cy="568945"/>
              </a:xfrm>
              <a:prstGeom prst="rect">
                <a:avLst/>
              </a:prstGeom>
              <a:noFill/>
              <a:ln>
                <a:noFill/>
              </a:ln>
            </p:spPr>
            <p:txBody>
              <a:bodyPr spcFirstLastPara="1" wrap="square" lIns="91425" tIns="45700" rIns="91425" bIns="45700" anchor="ctr" anchorCtr="0">
                <a:noAutofit/>
              </a:bodyPr>
              <a:lstStyle/>
              <a:p>
                <a:pPr marL="0" marR="0" lvl="0" indent="0" algn="ctr" defTabSz="457200" latinLnBrk="0">
                  <a:buNone/>
                </a:pPr>
                <a:r>
                  <a:rPr 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sym typeface="Calibri"/>
                  </a:rPr>
                  <a:t>Quick Sort</a:t>
                </a:r>
              </a:p>
            </p:txBody>
          </p:sp>
          <p:sp>
            <p:nvSpPr>
              <p:cNvPr id="54" name="Google Shape;640;p70"/>
              <p:cNvSpPr/>
              <p:nvPr/>
            </p:nvSpPr>
            <p:spPr>
              <a:xfrm>
                <a:off x="736849" y="2906076"/>
                <a:ext cx="2404702" cy="568945"/>
              </a:xfrm>
              <a:prstGeom prst="rect">
                <a:avLst/>
              </a:prstGeom>
              <a:noFill/>
              <a:ln>
                <a:noFill/>
              </a:ln>
            </p:spPr>
            <p:txBody>
              <a:bodyPr spcFirstLastPara="1" wrap="square" lIns="91425" tIns="45700" rIns="91425" bIns="45700" anchor="ctr" anchorCtr="0">
                <a:noAutofit/>
              </a:bodyPr>
              <a:lstStyle/>
              <a:p>
                <a:pPr marL="0" marR="0" lvl="0" indent="0" algn="ctr" defTabSz="457200" latinLnBrk="0">
                  <a:buNone/>
                </a:pPr>
                <a:r>
                  <a:rPr 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sym typeface="Calibri"/>
                  </a:rPr>
                  <a:t>Sorting Problem</a:t>
                </a:r>
              </a:p>
            </p:txBody>
          </p:sp>
          <p:sp>
            <p:nvSpPr>
              <p:cNvPr id="55" name="Google Shape;641;p70"/>
              <p:cNvSpPr/>
              <p:nvPr/>
            </p:nvSpPr>
            <p:spPr>
              <a:xfrm>
                <a:off x="6769297" y="2903058"/>
                <a:ext cx="2578461" cy="568945"/>
              </a:xfrm>
              <a:prstGeom prst="rect">
                <a:avLst/>
              </a:prstGeom>
              <a:noFill/>
              <a:ln>
                <a:noFill/>
              </a:ln>
            </p:spPr>
            <p:txBody>
              <a:bodyPr spcFirstLastPara="1" wrap="square" lIns="91425" tIns="45700" rIns="91425" bIns="45700" anchor="ctr" anchorCtr="0">
                <a:noAutofit/>
              </a:bodyPr>
              <a:lstStyle/>
              <a:p>
                <a:pPr marL="0" marR="0" lvl="0" indent="0" algn="ctr" defTabSz="457200" latinLnBrk="0">
                  <a:buNone/>
                </a:pPr>
                <a:r>
                  <a:rPr 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sym typeface="Calibri"/>
                  </a:rPr>
                  <a:t>Pivot and Partitioning</a:t>
                </a:r>
              </a:p>
            </p:txBody>
          </p:sp>
        </p:grpSp>
        <p:sp>
          <p:nvSpPr>
            <p:cNvPr id="20" name="직사각형 19">
              <a:extLst>
                <a:ext uri="{FF2B5EF4-FFF2-40B4-BE49-F238E27FC236}">
                  <a16:creationId xmlns:a16="http://schemas.microsoft.com/office/drawing/2014/main" xmlns="" id="{4B906A48-6E01-497A-BFFC-56175B66AEB4}"/>
                </a:ext>
              </a:extLst>
            </p:cNvPr>
            <p:cNvSpPr/>
            <p:nvPr/>
          </p:nvSpPr>
          <p:spPr>
            <a:xfrm>
              <a:off x="593054" y="2202445"/>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spTree>
    <p:extLst>
      <p:ext uri="{BB962C8B-B14F-4D97-AF65-F5344CB8AC3E}">
        <p14:creationId xmlns:p14="http://schemas.microsoft.com/office/powerpoint/2010/main" val="12933272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798170"/>
            <a:ext cx="7981951" cy="692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sz="4500" dirty="0">
                <a:solidFill>
                  <a:srgbClr val="FFFFFF"/>
                </a:solidFill>
                <a:latin typeface="Samsung Sharp Sans" pitchFamily="2" charset="0"/>
                <a:ea typeface="Samsung Sharp Sans" pitchFamily="2" charset="0"/>
                <a:cs typeface="Samsung Sharp Sans" pitchFamily="2" charset="0"/>
              </a:rPr>
              <a:t>Mission</a:t>
            </a: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7962970" cy="276999"/>
            <a:chOff x="558800" y="1148583"/>
            <a:chExt cx="7962970"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dirty="0">
                  <a:solidFill>
                    <a:srgbClr val="808080"/>
                  </a:solidFill>
                  <a:latin typeface="Samsung Sharp Sans" pitchFamily="2" charset="0"/>
                  <a:ea typeface="Samsung Sharp Sans" pitchFamily="2" charset="0"/>
                  <a:cs typeface="Samsung Sharp Sans" pitchFamily="2" charset="0"/>
                </a:rPr>
                <a:t>Unit 29.</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475344" y="1148583"/>
              <a:ext cx="70464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23790275" latinLnBrk="0">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Quick Sort</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21008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a:extLst>
              <a:ext uri="{FF2B5EF4-FFF2-40B4-BE49-F238E27FC236}">
                <a16:creationId xmlns:a16="http://schemas.microsoft.com/office/drawing/2014/main" xmlns="" id="{0F88C5A5-9268-4FA9-AE23-5099D1833431}"/>
              </a:ext>
            </a:extLst>
          </p:cNvPr>
          <p:cNvGrpSpPr/>
          <p:nvPr/>
        </p:nvGrpSpPr>
        <p:grpSpPr>
          <a:xfrm>
            <a:off x="572927" y="2667953"/>
            <a:ext cx="8785224" cy="692497"/>
            <a:chOff x="804285" y="2642508"/>
            <a:chExt cx="8785224" cy="692497"/>
          </a:xfrm>
        </p:grpSpPr>
        <p:sp>
          <p:nvSpPr>
            <p:cNvPr id="45" name="TextBox 44">
              <a:extLst>
                <a:ext uri="{FF2B5EF4-FFF2-40B4-BE49-F238E27FC236}">
                  <a16:creationId xmlns:a16="http://schemas.microsoft.com/office/drawing/2014/main" xmlns="" id="{026585DD-BDD9-4877-B331-AA902E41BC09}"/>
                </a:ext>
              </a:extLst>
            </p:cNvPr>
            <p:cNvSpPr txBox="1"/>
            <p:nvPr/>
          </p:nvSpPr>
          <p:spPr>
            <a:xfrm>
              <a:off x="1065102" y="2642508"/>
              <a:ext cx="8524407" cy="692497"/>
            </a:xfrm>
            <a:prstGeom prst="rect">
              <a:avLst/>
            </a:prstGeom>
            <a:noFill/>
          </p:spPr>
          <p:txBody>
            <a:bodyPr wrap="square">
              <a:spAutoFit/>
            </a:bodyPr>
            <a:lstStyle/>
            <a:p>
              <a:pPr lvl="0" latinLnBrk="0">
                <a:spcBef>
                  <a:spcPts val="0"/>
                </a:spcBef>
                <a:spcAft>
                  <a:spcPts val="800"/>
                </a:spcAft>
                <a:buClr>
                  <a:schemeClr val="dk1"/>
                </a:buClr>
                <a:buSzPts val="1100"/>
              </a:pPr>
              <a:r>
                <a:rPr lang="en-US" altLang="ko-KR" sz="1300" dirty="0">
                  <a:latin typeface="SamsungOne 400" panose="020B0503030303020204" pitchFamily="34" charset="0"/>
                  <a:ea typeface="SamsungOne 400" panose="020B0503030303020204" pitchFamily="34" charset="0"/>
                  <a:cs typeface="+mn-cs"/>
                </a:rPr>
                <a:t>Suppose you are given 7 iron marbles as shown below. These iron marbles are the same shape and size but have different weights. By just swapping these iron marbles, can things lighter than red marbles be sent to the left and things heavier than red marbles to the right?</a:t>
              </a:r>
            </a:p>
          </p:txBody>
        </p:sp>
        <p:sp>
          <p:nvSpPr>
            <p:cNvPr id="46" name="사각형: 둥근 모서리 25">
              <a:extLst>
                <a:ext uri="{FF2B5EF4-FFF2-40B4-BE49-F238E27FC236}">
                  <a16:creationId xmlns:a16="http://schemas.microsoft.com/office/drawing/2014/main" xmlns="" id="{4B9B769B-BC4F-425B-979D-DDC48A08E3E5}"/>
                </a:ext>
              </a:extLst>
            </p:cNvPr>
            <p:cNvSpPr/>
            <p:nvPr/>
          </p:nvSpPr>
          <p:spPr>
            <a:xfrm>
              <a:off x="804285" y="2692810"/>
              <a:ext cx="284150"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rPr>
                <a:t>Ex</a:t>
              </a:r>
              <a:endParaRPr lang="ko-KR" altLang="en-US" sz="1200" b="1" dirty="0">
                <a:solidFill>
                  <a:schemeClr val="bg1"/>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34BB1FE1-4779-40F5-BF11-C226676B9CAC}"/>
              </a:ext>
            </a:extLst>
          </p:cNvPr>
          <p:cNvGrpSpPr/>
          <p:nvPr/>
        </p:nvGrpSpPr>
        <p:grpSpPr>
          <a:xfrm>
            <a:off x="1734267" y="3626711"/>
            <a:ext cx="6374110" cy="2099678"/>
            <a:chOff x="1734267" y="3626711"/>
            <a:chExt cx="6374110" cy="2099678"/>
          </a:xfrm>
        </p:grpSpPr>
        <p:pic>
          <p:nvPicPr>
            <p:cNvPr id="89" name="그림 88">
              <a:extLst>
                <a:ext uri="{FF2B5EF4-FFF2-40B4-BE49-F238E27FC236}">
                  <a16:creationId xmlns:a16="http://schemas.microsoft.com/office/drawing/2014/main" xmlns="" id="{7B4A3A18-FF58-4F30-AA21-F553CE39EC1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2737774" y="3636563"/>
              <a:ext cx="478606" cy="488373"/>
            </a:xfrm>
            <a:prstGeom prst="rect">
              <a:avLst/>
            </a:prstGeom>
            <a:ln>
              <a:noFill/>
            </a:ln>
          </p:spPr>
        </p:pic>
        <p:pic>
          <p:nvPicPr>
            <p:cNvPr id="90" name="그림 89">
              <a:extLst>
                <a:ext uri="{FF2B5EF4-FFF2-40B4-BE49-F238E27FC236}">
                  <a16:creationId xmlns:a16="http://schemas.microsoft.com/office/drawing/2014/main" xmlns="" id="{27950BBE-DFCB-4D0E-AE4B-F403E392A0F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4722542" y="3636563"/>
              <a:ext cx="478606" cy="488373"/>
            </a:xfrm>
            <a:prstGeom prst="rect">
              <a:avLst/>
            </a:prstGeom>
            <a:ln>
              <a:noFill/>
            </a:ln>
          </p:spPr>
        </p:pic>
        <p:sp>
          <p:nvSpPr>
            <p:cNvPr id="91" name="타원 90">
              <a:extLst>
                <a:ext uri="{FF2B5EF4-FFF2-40B4-BE49-F238E27FC236}">
                  <a16:creationId xmlns:a16="http://schemas.microsoft.com/office/drawing/2014/main" xmlns="" id="{3BC357E1-A0C7-43BE-B187-DAC9F80B675D}"/>
                </a:ext>
              </a:extLst>
            </p:cNvPr>
            <p:cNvSpPr/>
            <p:nvPr/>
          </p:nvSpPr>
          <p:spPr>
            <a:xfrm>
              <a:off x="2737774" y="3636563"/>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sp>
          <p:nvSpPr>
            <p:cNvPr id="92" name="타원 91">
              <a:extLst>
                <a:ext uri="{FF2B5EF4-FFF2-40B4-BE49-F238E27FC236}">
                  <a16:creationId xmlns:a16="http://schemas.microsoft.com/office/drawing/2014/main" xmlns="" id="{BCF133D9-0EE4-4B12-B091-922329852F47}"/>
                </a:ext>
              </a:extLst>
            </p:cNvPr>
            <p:cNvSpPr/>
            <p:nvPr/>
          </p:nvSpPr>
          <p:spPr>
            <a:xfrm>
              <a:off x="4722542" y="3636563"/>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70</a:t>
              </a:r>
              <a:endParaRPr lang="ko-KR" altLang="en-US" sz="1300" dirty="0">
                <a:solidFill>
                  <a:schemeClr val="bg1"/>
                </a:solidFill>
                <a:latin typeface="SamsungOne 400" panose="020B0503030303020204" pitchFamily="34" charset="0"/>
              </a:endParaRPr>
            </a:p>
          </p:txBody>
        </p:sp>
        <p:pic>
          <p:nvPicPr>
            <p:cNvPr id="93" name="그림 92">
              <a:extLst>
                <a:ext uri="{FF2B5EF4-FFF2-40B4-BE49-F238E27FC236}">
                  <a16:creationId xmlns:a16="http://schemas.microsoft.com/office/drawing/2014/main" xmlns="" id="{BD0AE35A-F467-4784-81AF-CE9B045B319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6627620" y="3636563"/>
              <a:ext cx="488373" cy="498225"/>
            </a:xfrm>
            <a:prstGeom prst="rect">
              <a:avLst/>
            </a:prstGeom>
          </p:spPr>
        </p:pic>
        <p:pic>
          <p:nvPicPr>
            <p:cNvPr id="94" name="그림 93">
              <a:extLst>
                <a:ext uri="{FF2B5EF4-FFF2-40B4-BE49-F238E27FC236}">
                  <a16:creationId xmlns:a16="http://schemas.microsoft.com/office/drawing/2014/main" xmlns="" id="{50656897-A6CE-4873-90D3-6970E73683F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7618930" y="3636563"/>
              <a:ext cx="488373" cy="498225"/>
            </a:xfrm>
            <a:prstGeom prst="rect">
              <a:avLst/>
            </a:prstGeom>
          </p:spPr>
        </p:pic>
        <p:pic>
          <p:nvPicPr>
            <p:cNvPr id="95" name="그림 94">
              <a:extLst>
                <a:ext uri="{FF2B5EF4-FFF2-40B4-BE49-F238E27FC236}">
                  <a16:creationId xmlns:a16="http://schemas.microsoft.com/office/drawing/2014/main" xmlns="" id="{684D8816-6954-4DAC-98A9-B57FDC57D7D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3731232" y="3626711"/>
              <a:ext cx="488373" cy="498225"/>
            </a:xfrm>
            <a:prstGeom prst="rect">
              <a:avLst/>
            </a:prstGeom>
          </p:spPr>
        </p:pic>
        <p:sp>
          <p:nvSpPr>
            <p:cNvPr id="96" name="타원 95">
              <a:extLst>
                <a:ext uri="{FF2B5EF4-FFF2-40B4-BE49-F238E27FC236}">
                  <a16:creationId xmlns:a16="http://schemas.microsoft.com/office/drawing/2014/main" xmlns="" id="{67152526-7F00-43E5-BD1F-9F9D70A1A64E}"/>
                </a:ext>
              </a:extLst>
            </p:cNvPr>
            <p:cNvSpPr/>
            <p:nvPr/>
          </p:nvSpPr>
          <p:spPr>
            <a:xfrm>
              <a:off x="3730158" y="3626711"/>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97" name="타원 96">
              <a:extLst>
                <a:ext uri="{FF2B5EF4-FFF2-40B4-BE49-F238E27FC236}">
                  <a16:creationId xmlns:a16="http://schemas.microsoft.com/office/drawing/2014/main" xmlns="" id="{74797E84-8613-4506-A126-4BF31141A6C6}"/>
                </a:ext>
              </a:extLst>
            </p:cNvPr>
            <p:cNvSpPr/>
            <p:nvPr/>
          </p:nvSpPr>
          <p:spPr>
            <a:xfrm>
              <a:off x="6627620" y="3636563"/>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98" name="타원 97">
              <a:extLst>
                <a:ext uri="{FF2B5EF4-FFF2-40B4-BE49-F238E27FC236}">
                  <a16:creationId xmlns:a16="http://schemas.microsoft.com/office/drawing/2014/main" xmlns="" id="{0EB48D90-AA36-47EC-93A5-6FCA645AF9EA}"/>
                </a:ext>
              </a:extLst>
            </p:cNvPr>
            <p:cNvSpPr/>
            <p:nvPr/>
          </p:nvSpPr>
          <p:spPr>
            <a:xfrm>
              <a:off x="7620004" y="3636563"/>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pic>
          <p:nvPicPr>
            <p:cNvPr id="99" name="그림 98">
              <a:extLst>
                <a:ext uri="{FF2B5EF4-FFF2-40B4-BE49-F238E27FC236}">
                  <a16:creationId xmlns:a16="http://schemas.microsoft.com/office/drawing/2014/main" xmlns="" id="{982316A0-CE21-4FA4-BDCE-B40C007A7A2E}"/>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1754715" y="3636563"/>
              <a:ext cx="479048" cy="529823"/>
            </a:xfrm>
            <a:prstGeom prst="rect">
              <a:avLst/>
            </a:prstGeom>
          </p:spPr>
        </p:pic>
        <p:sp>
          <p:nvSpPr>
            <p:cNvPr id="100" name="타원 99">
              <a:extLst>
                <a:ext uri="{FF2B5EF4-FFF2-40B4-BE49-F238E27FC236}">
                  <a16:creationId xmlns:a16="http://schemas.microsoft.com/office/drawing/2014/main" xmlns="" id="{70C22682-4970-4508-9D0B-BD8EDBD03096}"/>
                </a:ext>
              </a:extLst>
            </p:cNvPr>
            <p:cNvSpPr/>
            <p:nvPr/>
          </p:nvSpPr>
          <p:spPr>
            <a:xfrm>
              <a:off x="1734267" y="3636563"/>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pic>
          <p:nvPicPr>
            <p:cNvPr id="101" name="그림 100">
              <a:extLst>
                <a:ext uri="{FF2B5EF4-FFF2-40B4-BE49-F238E27FC236}">
                  <a16:creationId xmlns:a16="http://schemas.microsoft.com/office/drawing/2014/main" xmlns="" id="{ADCAB231-E654-4534-BA01-FD2788162C9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5704646" y="3626711"/>
              <a:ext cx="478606" cy="488373"/>
            </a:xfrm>
            <a:prstGeom prst="rect">
              <a:avLst/>
            </a:prstGeom>
            <a:ln>
              <a:noFill/>
            </a:ln>
          </p:spPr>
        </p:pic>
        <p:sp>
          <p:nvSpPr>
            <p:cNvPr id="102" name="타원 101">
              <a:extLst>
                <a:ext uri="{FF2B5EF4-FFF2-40B4-BE49-F238E27FC236}">
                  <a16:creationId xmlns:a16="http://schemas.microsoft.com/office/drawing/2014/main" xmlns="" id="{7ADC239D-DBF4-48A3-8C42-EEE4642F222A}"/>
                </a:ext>
              </a:extLst>
            </p:cNvPr>
            <p:cNvSpPr/>
            <p:nvPr/>
          </p:nvSpPr>
          <p:spPr>
            <a:xfrm>
              <a:off x="5704646" y="3626711"/>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60</a:t>
              </a:r>
              <a:endParaRPr lang="ko-KR" altLang="en-US" sz="1300" dirty="0">
                <a:solidFill>
                  <a:schemeClr val="bg1"/>
                </a:solidFill>
                <a:latin typeface="SamsungOne 400" panose="020B0503030303020204" pitchFamily="34" charset="0"/>
              </a:endParaRPr>
            </a:p>
          </p:txBody>
        </p:sp>
        <p:pic>
          <p:nvPicPr>
            <p:cNvPr id="103" name="그림 102">
              <a:extLst>
                <a:ext uri="{FF2B5EF4-FFF2-40B4-BE49-F238E27FC236}">
                  <a16:creationId xmlns:a16="http://schemas.microsoft.com/office/drawing/2014/main" xmlns="" id="{2C67EFA7-AFE6-4D0E-9D6F-89DFCC3C95A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5680490" y="5186714"/>
              <a:ext cx="478606" cy="488373"/>
            </a:xfrm>
            <a:prstGeom prst="rect">
              <a:avLst/>
            </a:prstGeom>
            <a:ln>
              <a:noFill/>
            </a:ln>
          </p:spPr>
        </p:pic>
        <p:pic>
          <p:nvPicPr>
            <p:cNvPr id="104" name="그림 103">
              <a:extLst>
                <a:ext uri="{FF2B5EF4-FFF2-40B4-BE49-F238E27FC236}">
                  <a16:creationId xmlns:a16="http://schemas.microsoft.com/office/drawing/2014/main" xmlns="" id="{A9C43113-7119-4085-80EB-0ECE9CA9C2A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6637387" y="5186714"/>
              <a:ext cx="478606" cy="488373"/>
            </a:xfrm>
            <a:prstGeom prst="rect">
              <a:avLst/>
            </a:prstGeom>
            <a:ln>
              <a:noFill/>
            </a:ln>
          </p:spPr>
        </p:pic>
        <p:sp>
          <p:nvSpPr>
            <p:cNvPr id="105" name="타원 104">
              <a:extLst>
                <a:ext uri="{FF2B5EF4-FFF2-40B4-BE49-F238E27FC236}">
                  <a16:creationId xmlns:a16="http://schemas.microsoft.com/office/drawing/2014/main" xmlns="" id="{4BF1BBEA-EF76-4FD3-8474-FC8FB661DF56}"/>
                </a:ext>
              </a:extLst>
            </p:cNvPr>
            <p:cNvSpPr/>
            <p:nvPr/>
          </p:nvSpPr>
          <p:spPr>
            <a:xfrm>
              <a:off x="5680490" y="5186714"/>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sp>
          <p:nvSpPr>
            <p:cNvPr id="106" name="타원 105">
              <a:extLst>
                <a:ext uri="{FF2B5EF4-FFF2-40B4-BE49-F238E27FC236}">
                  <a16:creationId xmlns:a16="http://schemas.microsoft.com/office/drawing/2014/main" xmlns="" id="{8ABD4517-8466-424A-B491-3A6E5E44C76B}"/>
                </a:ext>
              </a:extLst>
            </p:cNvPr>
            <p:cNvSpPr/>
            <p:nvPr/>
          </p:nvSpPr>
          <p:spPr>
            <a:xfrm>
              <a:off x="6637387" y="5186714"/>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70</a:t>
              </a:r>
              <a:endParaRPr lang="ko-KR" altLang="en-US" sz="1300" dirty="0">
                <a:solidFill>
                  <a:schemeClr val="bg1"/>
                </a:solidFill>
                <a:latin typeface="SamsungOne 400" panose="020B0503030303020204" pitchFamily="34" charset="0"/>
              </a:endParaRPr>
            </a:p>
          </p:txBody>
        </p:sp>
        <p:pic>
          <p:nvPicPr>
            <p:cNvPr id="107" name="그림 106">
              <a:extLst>
                <a:ext uri="{FF2B5EF4-FFF2-40B4-BE49-F238E27FC236}">
                  <a16:creationId xmlns:a16="http://schemas.microsoft.com/office/drawing/2014/main" xmlns="" id="{C3AA0668-F6B8-45DF-86CD-C5DF507CEE78}"/>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3755040" y="5218312"/>
              <a:ext cx="488373" cy="498225"/>
            </a:xfrm>
            <a:prstGeom prst="rect">
              <a:avLst/>
            </a:prstGeom>
          </p:spPr>
        </p:pic>
        <p:pic>
          <p:nvPicPr>
            <p:cNvPr id="108" name="그림 107">
              <a:extLst>
                <a:ext uri="{FF2B5EF4-FFF2-40B4-BE49-F238E27FC236}">
                  <a16:creationId xmlns:a16="http://schemas.microsoft.com/office/drawing/2014/main" xmlns="" id="{479B04F4-2D77-4A87-8BF4-BD6D9BB95E6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1743779" y="5228164"/>
              <a:ext cx="488373" cy="498225"/>
            </a:xfrm>
            <a:prstGeom prst="rect">
              <a:avLst/>
            </a:prstGeom>
          </p:spPr>
        </p:pic>
        <p:pic>
          <p:nvPicPr>
            <p:cNvPr id="109" name="그림 108">
              <a:extLst>
                <a:ext uri="{FF2B5EF4-FFF2-40B4-BE49-F238E27FC236}">
                  <a16:creationId xmlns:a16="http://schemas.microsoft.com/office/drawing/2014/main" xmlns="" id="{01C68990-E7FA-4D4D-B37F-99050C6B224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2737774" y="5218312"/>
              <a:ext cx="488373" cy="498225"/>
            </a:xfrm>
            <a:prstGeom prst="rect">
              <a:avLst/>
            </a:prstGeom>
          </p:spPr>
        </p:pic>
        <p:sp>
          <p:nvSpPr>
            <p:cNvPr id="110" name="타원 109">
              <a:extLst>
                <a:ext uri="{FF2B5EF4-FFF2-40B4-BE49-F238E27FC236}">
                  <a16:creationId xmlns:a16="http://schemas.microsoft.com/office/drawing/2014/main" xmlns="" id="{BFC62DF8-4F3C-4692-B73F-E01E65D90638}"/>
                </a:ext>
              </a:extLst>
            </p:cNvPr>
            <p:cNvSpPr/>
            <p:nvPr/>
          </p:nvSpPr>
          <p:spPr>
            <a:xfrm>
              <a:off x="2736700" y="5218312"/>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111" name="타원 110">
              <a:extLst>
                <a:ext uri="{FF2B5EF4-FFF2-40B4-BE49-F238E27FC236}">
                  <a16:creationId xmlns:a16="http://schemas.microsoft.com/office/drawing/2014/main" xmlns="" id="{FFE37C98-7414-456D-BD67-5BA46A4F65FF}"/>
                </a:ext>
              </a:extLst>
            </p:cNvPr>
            <p:cNvSpPr/>
            <p:nvPr/>
          </p:nvSpPr>
          <p:spPr>
            <a:xfrm>
              <a:off x="3755040" y="5218312"/>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112" name="타원 111">
              <a:extLst>
                <a:ext uri="{FF2B5EF4-FFF2-40B4-BE49-F238E27FC236}">
                  <a16:creationId xmlns:a16="http://schemas.microsoft.com/office/drawing/2014/main" xmlns="" id="{46EEE955-342D-4061-88D5-CFEA856803BE}"/>
                </a:ext>
              </a:extLst>
            </p:cNvPr>
            <p:cNvSpPr/>
            <p:nvPr/>
          </p:nvSpPr>
          <p:spPr>
            <a:xfrm>
              <a:off x="1744853" y="5228164"/>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pic>
          <p:nvPicPr>
            <p:cNvPr id="113" name="그림 112">
              <a:extLst>
                <a:ext uri="{FF2B5EF4-FFF2-40B4-BE49-F238E27FC236}">
                  <a16:creationId xmlns:a16="http://schemas.microsoft.com/office/drawing/2014/main" xmlns="" id="{A2D22D7B-C1E0-4EE8-BF43-F42D186DA026}"/>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4697431" y="5186714"/>
              <a:ext cx="479048" cy="529823"/>
            </a:xfrm>
            <a:prstGeom prst="rect">
              <a:avLst/>
            </a:prstGeom>
          </p:spPr>
        </p:pic>
        <p:sp>
          <p:nvSpPr>
            <p:cNvPr id="114" name="타원 113">
              <a:extLst>
                <a:ext uri="{FF2B5EF4-FFF2-40B4-BE49-F238E27FC236}">
                  <a16:creationId xmlns:a16="http://schemas.microsoft.com/office/drawing/2014/main" xmlns="" id="{D1DDFD27-2B43-4BCA-8969-C2EA69529F0D}"/>
                </a:ext>
              </a:extLst>
            </p:cNvPr>
            <p:cNvSpPr/>
            <p:nvPr/>
          </p:nvSpPr>
          <p:spPr>
            <a:xfrm>
              <a:off x="4676983" y="5186714"/>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pic>
          <p:nvPicPr>
            <p:cNvPr id="115" name="그림 114">
              <a:extLst>
                <a:ext uri="{FF2B5EF4-FFF2-40B4-BE49-F238E27FC236}">
                  <a16:creationId xmlns:a16="http://schemas.microsoft.com/office/drawing/2014/main" xmlns="" id="{D3E39CFF-B478-47F3-B2BE-829DCBE485D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7618930" y="5186714"/>
              <a:ext cx="478606" cy="488373"/>
            </a:xfrm>
            <a:prstGeom prst="rect">
              <a:avLst/>
            </a:prstGeom>
            <a:ln>
              <a:noFill/>
            </a:ln>
          </p:spPr>
        </p:pic>
        <p:sp>
          <p:nvSpPr>
            <p:cNvPr id="116" name="타원 115">
              <a:extLst>
                <a:ext uri="{FF2B5EF4-FFF2-40B4-BE49-F238E27FC236}">
                  <a16:creationId xmlns:a16="http://schemas.microsoft.com/office/drawing/2014/main" xmlns="" id="{78626BCD-5231-49FE-98CC-662BF990F2D2}"/>
                </a:ext>
              </a:extLst>
            </p:cNvPr>
            <p:cNvSpPr/>
            <p:nvPr/>
          </p:nvSpPr>
          <p:spPr>
            <a:xfrm>
              <a:off x="7618930" y="5186714"/>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60</a:t>
              </a:r>
              <a:endParaRPr lang="ko-KR" altLang="en-US" sz="1300" dirty="0">
                <a:solidFill>
                  <a:schemeClr val="bg1"/>
                </a:solidFill>
                <a:latin typeface="SamsungOne 400" panose="020B0503030303020204" pitchFamily="34" charset="0"/>
              </a:endParaRPr>
            </a:p>
          </p:txBody>
        </p:sp>
        <p:sp>
          <p:nvSpPr>
            <p:cNvPr id="117" name="화살표: 아래쪽 116">
              <a:extLst>
                <a:ext uri="{FF2B5EF4-FFF2-40B4-BE49-F238E27FC236}">
                  <a16:creationId xmlns:a16="http://schemas.microsoft.com/office/drawing/2014/main" xmlns="" id="{70B23E9A-6475-4F31-91B5-094D9EE36108}"/>
                </a:ext>
              </a:extLst>
            </p:cNvPr>
            <p:cNvSpPr/>
            <p:nvPr/>
          </p:nvSpPr>
          <p:spPr>
            <a:xfrm>
              <a:off x="4740016" y="4473878"/>
              <a:ext cx="436463" cy="363894"/>
            </a:xfrm>
            <a:prstGeom prst="downArrow">
              <a:avLst/>
            </a:prstGeom>
            <a:solidFill>
              <a:schemeClr val="bg1">
                <a:lumMod val="75000"/>
              </a:schemeClr>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sp>
        <p:nvSpPr>
          <p:cNvPr id="42" name="직사각형 4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3" name="직사각형 4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7" name="직사각형 46">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48" name="TextBox 47">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In-Place sorting</a:t>
            </a:r>
          </a:p>
        </p:txBody>
      </p:sp>
      <p:sp>
        <p:nvSpPr>
          <p:cNvPr id="49" name="직사각형 48">
            <a:extLst>
              <a:ext uri="{FF2B5EF4-FFF2-40B4-BE49-F238E27FC236}">
                <a16:creationId xmlns:a16="http://schemas.microsoft.com/office/drawing/2014/main" xmlns="" id="{36742DAA-C41A-4A09-9A40-6812BAAE9961}"/>
              </a:ext>
            </a:extLst>
          </p:cNvPr>
          <p:cNvSpPr/>
          <p:nvPr/>
        </p:nvSpPr>
        <p:spPr>
          <a:xfrm>
            <a:off x="580388" y="2010291"/>
            <a:ext cx="888761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9"/>
              </a:buBlip>
              <a:defRPr/>
            </a:pPr>
            <a:r>
              <a:rPr lang="en-US" altLang="ko-KR" sz="1300" dirty="0">
                <a:solidFill>
                  <a:schemeClr val="tx1"/>
                </a:solidFill>
                <a:latin typeface="SamsungOne 400" panose="020B0503030303020204" pitchFamily="34" charset="0"/>
                <a:ea typeface="SamsungOne 400" panose="020B0503030303020204" pitchFamily="34" charset="0"/>
              </a:rPr>
              <a:t>In the previous unit, we studied the merge sort algorithm. However, in order to use merge sort, we had to use separate memory space of the same size as the given list. Can we </a:t>
            </a:r>
            <a:r>
              <a:rPr lang="en-US" altLang="ko-KR" sz="1300" dirty="0" smtClean="0">
                <a:solidFill>
                  <a:schemeClr val="tx1"/>
                </a:solidFill>
                <a:latin typeface="SamsungOne 400" panose="020B0503030303020204" pitchFamily="34" charset="0"/>
                <a:ea typeface="SamsungOne 400" panose="020B0503030303020204" pitchFamily="34" charset="0"/>
              </a:rPr>
              <a:t>design </a:t>
            </a:r>
            <a:r>
              <a:rPr lang="en-US" altLang="ko-KR" sz="1300" dirty="0">
                <a:solidFill>
                  <a:schemeClr val="tx1"/>
                </a:solidFill>
                <a:latin typeface="SamsungOne 400" panose="020B0503030303020204" pitchFamily="34" charset="0"/>
                <a:ea typeface="SamsungOne 400" panose="020B0503030303020204" pitchFamily="34" charset="0"/>
              </a:rPr>
              <a:t>an efficient sorting algorithm without extra memory space?</a:t>
            </a:r>
          </a:p>
        </p:txBody>
      </p:sp>
    </p:spTree>
    <p:extLst>
      <p:ext uri="{BB962C8B-B14F-4D97-AF65-F5344CB8AC3E}">
        <p14:creationId xmlns:p14="http://schemas.microsoft.com/office/powerpoint/2010/main" val="35839490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14" name="직사각형 1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16" name="TextBox 15">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Partitioning with pivot</a:t>
            </a:r>
          </a:p>
        </p:txBody>
      </p:sp>
      <p:sp>
        <p:nvSpPr>
          <p:cNvPr id="19" name="직사각형 18">
            <a:extLst>
              <a:ext uri="{FF2B5EF4-FFF2-40B4-BE49-F238E27FC236}">
                <a16:creationId xmlns:a16="http://schemas.microsoft.com/office/drawing/2014/main" xmlns="" id="{F1C1EE6D-1CF7-48FA-A4AA-23BA96ADE5EC}"/>
              </a:ext>
            </a:extLst>
          </p:cNvPr>
          <p:cNvSpPr/>
          <p:nvPr/>
        </p:nvSpPr>
        <p:spPr>
          <a:xfrm>
            <a:off x="687388" y="2290315"/>
            <a:ext cx="8658225"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You can compare the weights by taking out two marbles from a barrel of iron marbles.</a:t>
            </a:r>
          </a:p>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The positions of the two iron marbles can be swapped.</a:t>
            </a:r>
          </a:p>
        </p:txBody>
      </p:sp>
      <p:sp>
        <p:nvSpPr>
          <p:cNvPr id="20" name="직사각형 19">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Use the balance scale. The balance scale can do the following operations:</a:t>
            </a:r>
          </a:p>
        </p:txBody>
      </p:sp>
      <p:sp>
        <p:nvSpPr>
          <p:cNvPr id="21" name="직사각형 20">
            <a:extLst>
              <a:ext uri="{FF2B5EF4-FFF2-40B4-BE49-F238E27FC236}">
                <a16:creationId xmlns:a16="http://schemas.microsoft.com/office/drawing/2014/main" xmlns="" id="{36742DAA-C41A-4A09-9A40-6812BAAE9961}"/>
              </a:ext>
            </a:extLst>
          </p:cNvPr>
          <p:cNvSpPr/>
          <p:nvPr/>
        </p:nvSpPr>
        <p:spPr>
          <a:xfrm>
            <a:off x="580388" y="2875387"/>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We have a reference red marble, so we can find a marble lighter and one heavier than the red marble and swap them.</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With this strategy, how many comparisons do all the marbles need to be placed in sorted order by weight?</a:t>
            </a:r>
          </a:p>
        </p:txBody>
      </p:sp>
    </p:spTree>
    <p:extLst>
      <p:ext uri="{BB962C8B-B14F-4D97-AF65-F5344CB8AC3E}">
        <p14:creationId xmlns:p14="http://schemas.microsoft.com/office/powerpoint/2010/main" val="24980679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12E55545-437F-4AC4-BF4C-BD6B0F1CDF23}"/>
              </a:ext>
            </a:extLst>
          </p:cNvPr>
          <p:cNvGrpSpPr/>
          <p:nvPr/>
        </p:nvGrpSpPr>
        <p:grpSpPr>
          <a:xfrm>
            <a:off x="1548325" y="1169802"/>
            <a:ext cx="6558978" cy="5177568"/>
            <a:chOff x="1548325" y="1169802"/>
            <a:chExt cx="6558978" cy="5177568"/>
          </a:xfrm>
        </p:grpSpPr>
        <p:pic>
          <p:nvPicPr>
            <p:cNvPr id="15" name="그림 14">
              <a:extLst>
                <a:ext uri="{FF2B5EF4-FFF2-40B4-BE49-F238E27FC236}">
                  <a16:creationId xmlns:a16="http://schemas.microsoft.com/office/drawing/2014/main" xmlns="" id="{D50FE287-4383-4538-B51F-E31A47F0CAA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2729197" y="1816572"/>
              <a:ext cx="478606" cy="488373"/>
            </a:xfrm>
            <a:prstGeom prst="rect">
              <a:avLst/>
            </a:prstGeom>
            <a:ln>
              <a:noFill/>
            </a:ln>
          </p:spPr>
        </p:pic>
        <p:pic>
          <p:nvPicPr>
            <p:cNvPr id="16" name="그림 15">
              <a:extLst>
                <a:ext uri="{FF2B5EF4-FFF2-40B4-BE49-F238E27FC236}">
                  <a16:creationId xmlns:a16="http://schemas.microsoft.com/office/drawing/2014/main" xmlns="" id="{E006DD10-D413-480C-852B-45C2884B768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4687044" y="1816572"/>
              <a:ext cx="478606" cy="488373"/>
            </a:xfrm>
            <a:prstGeom prst="rect">
              <a:avLst/>
            </a:prstGeom>
            <a:ln>
              <a:noFill/>
            </a:ln>
          </p:spPr>
        </p:pic>
        <p:pic>
          <p:nvPicPr>
            <p:cNvPr id="18" name="그림 17">
              <a:extLst>
                <a:ext uri="{FF2B5EF4-FFF2-40B4-BE49-F238E27FC236}">
                  <a16:creationId xmlns:a16="http://schemas.microsoft.com/office/drawing/2014/main" xmlns="" id="{260ED936-6D68-45BD-B525-7033FB5DDDD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6635124" y="1816572"/>
              <a:ext cx="488373" cy="498225"/>
            </a:xfrm>
            <a:prstGeom prst="rect">
              <a:avLst/>
            </a:prstGeom>
          </p:spPr>
        </p:pic>
        <p:pic>
          <p:nvPicPr>
            <p:cNvPr id="19" name="그림 18">
              <a:extLst>
                <a:ext uri="{FF2B5EF4-FFF2-40B4-BE49-F238E27FC236}">
                  <a16:creationId xmlns:a16="http://schemas.microsoft.com/office/drawing/2014/main" xmlns="" id="{6B211E43-0695-4CE2-9784-B5B6811D57D4}"/>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618930" y="1816572"/>
              <a:ext cx="488373" cy="498225"/>
            </a:xfrm>
            <a:prstGeom prst="rect">
              <a:avLst/>
            </a:prstGeom>
          </p:spPr>
        </p:pic>
        <p:pic>
          <p:nvPicPr>
            <p:cNvPr id="20" name="그림 19">
              <a:extLst>
                <a:ext uri="{FF2B5EF4-FFF2-40B4-BE49-F238E27FC236}">
                  <a16:creationId xmlns:a16="http://schemas.microsoft.com/office/drawing/2014/main" xmlns="" id="{56EFD772-3A39-46A8-9DEF-A42799FD0D82}"/>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3703237" y="1816572"/>
              <a:ext cx="488373" cy="498225"/>
            </a:xfrm>
            <a:prstGeom prst="rect">
              <a:avLst/>
            </a:prstGeom>
          </p:spPr>
        </p:pic>
        <p:pic>
          <p:nvPicPr>
            <p:cNvPr id="21" name="그림 20">
              <a:extLst>
                <a:ext uri="{FF2B5EF4-FFF2-40B4-BE49-F238E27FC236}">
                  <a16:creationId xmlns:a16="http://schemas.microsoft.com/office/drawing/2014/main" xmlns="" id="{69E49335-4CB6-4D22-AFAD-908B0F01F63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1754715" y="1816572"/>
              <a:ext cx="479048" cy="529823"/>
            </a:xfrm>
            <a:prstGeom prst="rect">
              <a:avLst/>
            </a:prstGeom>
          </p:spPr>
        </p:pic>
        <p:pic>
          <p:nvPicPr>
            <p:cNvPr id="22" name="그림 21">
              <a:extLst>
                <a:ext uri="{FF2B5EF4-FFF2-40B4-BE49-F238E27FC236}">
                  <a16:creationId xmlns:a16="http://schemas.microsoft.com/office/drawing/2014/main" xmlns="" id="{9FE2A160-5064-4C80-99B2-CCFDE822561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5661084" y="1816572"/>
              <a:ext cx="478606" cy="488373"/>
            </a:xfrm>
            <a:prstGeom prst="rect">
              <a:avLst/>
            </a:prstGeom>
            <a:ln>
              <a:noFill/>
            </a:ln>
          </p:spPr>
        </p:pic>
        <p:pic>
          <p:nvPicPr>
            <p:cNvPr id="27" name="그림 26">
              <a:extLst>
                <a:ext uri="{FF2B5EF4-FFF2-40B4-BE49-F238E27FC236}">
                  <a16:creationId xmlns:a16="http://schemas.microsoft.com/office/drawing/2014/main" xmlns="" id="{A29BC795-6AAC-4B24-8F86-E54323D6D2B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5670462" y="5169469"/>
              <a:ext cx="478606" cy="488373"/>
            </a:xfrm>
            <a:prstGeom prst="rect">
              <a:avLst/>
            </a:prstGeom>
            <a:ln>
              <a:noFill/>
            </a:ln>
          </p:spPr>
        </p:pic>
        <p:pic>
          <p:nvPicPr>
            <p:cNvPr id="28" name="그림 27">
              <a:extLst>
                <a:ext uri="{FF2B5EF4-FFF2-40B4-BE49-F238E27FC236}">
                  <a16:creationId xmlns:a16="http://schemas.microsoft.com/office/drawing/2014/main" xmlns="" id="{64205603-84DB-4DAC-85A7-6C2A9CBA32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6644697" y="5169469"/>
              <a:ext cx="478606" cy="488373"/>
            </a:xfrm>
            <a:prstGeom prst="rect">
              <a:avLst/>
            </a:prstGeom>
            <a:ln>
              <a:noFill/>
            </a:ln>
          </p:spPr>
        </p:pic>
        <p:pic>
          <p:nvPicPr>
            <p:cNvPr id="29" name="그림 28">
              <a:extLst>
                <a:ext uri="{FF2B5EF4-FFF2-40B4-BE49-F238E27FC236}">
                  <a16:creationId xmlns:a16="http://schemas.microsoft.com/office/drawing/2014/main" xmlns="" id="{2CCB3AE2-1C53-4122-BBA3-8D9953C0C91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3711783" y="5169469"/>
              <a:ext cx="488373" cy="498225"/>
            </a:xfrm>
            <a:prstGeom prst="rect">
              <a:avLst/>
            </a:prstGeom>
          </p:spPr>
        </p:pic>
        <p:pic>
          <p:nvPicPr>
            <p:cNvPr id="30" name="그림 29">
              <a:extLst>
                <a:ext uri="{FF2B5EF4-FFF2-40B4-BE49-F238E27FC236}">
                  <a16:creationId xmlns:a16="http://schemas.microsoft.com/office/drawing/2014/main" xmlns="" id="{C5C7B691-E3FE-4116-BBD3-C3993ED7A3D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1743779" y="5169469"/>
              <a:ext cx="488373" cy="498225"/>
            </a:xfrm>
            <a:prstGeom prst="rect">
              <a:avLst/>
            </a:prstGeom>
          </p:spPr>
        </p:pic>
        <p:pic>
          <p:nvPicPr>
            <p:cNvPr id="31" name="그림 30">
              <a:extLst>
                <a:ext uri="{FF2B5EF4-FFF2-40B4-BE49-F238E27FC236}">
                  <a16:creationId xmlns:a16="http://schemas.microsoft.com/office/drawing/2014/main" xmlns="" id="{7E1336E0-BD33-4048-8D41-00D98C1606A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2727781" y="5169469"/>
              <a:ext cx="488373" cy="498225"/>
            </a:xfrm>
            <a:prstGeom prst="rect">
              <a:avLst/>
            </a:prstGeom>
          </p:spPr>
        </p:pic>
        <p:pic>
          <p:nvPicPr>
            <p:cNvPr id="32" name="그림 31">
              <a:extLst>
                <a:ext uri="{FF2B5EF4-FFF2-40B4-BE49-F238E27FC236}">
                  <a16:creationId xmlns:a16="http://schemas.microsoft.com/office/drawing/2014/main" xmlns="" id="{E2E915F9-2539-4606-B011-D2B64ED3585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4695785" y="5169469"/>
              <a:ext cx="479048" cy="529823"/>
            </a:xfrm>
            <a:prstGeom prst="rect">
              <a:avLst/>
            </a:prstGeom>
          </p:spPr>
        </p:pic>
        <p:pic>
          <p:nvPicPr>
            <p:cNvPr id="33" name="그림 32">
              <a:extLst>
                <a:ext uri="{FF2B5EF4-FFF2-40B4-BE49-F238E27FC236}">
                  <a16:creationId xmlns:a16="http://schemas.microsoft.com/office/drawing/2014/main" xmlns="" id="{2C01183E-2547-4A82-A9D9-E3815172E72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618930" y="5169469"/>
              <a:ext cx="478606" cy="488373"/>
            </a:xfrm>
            <a:prstGeom prst="rect">
              <a:avLst/>
            </a:prstGeom>
            <a:ln>
              <a:noFill/>
            </a:ln>
          </p:spPr>
        </p:pic>
        <p:sp>
          <p:nvSpPr>
            <p:cNvPr id="34" name="직사각형 33">
              <a:extLst>
                <a:ext uri="{FF2B5EF4-FFF2-40B4-BE49-F238E27FC236}">
                  <a16:creationId xmlns:a16="http://schemas.microsoft.com/office/drawing/2014/main" xmlns="" id="{45C3587E-C9A4-42B9-A169-BC093E531685}"/>
                </a:ext>
              </a:extLst>
            </p:cNvPr>
            <p:cNvSpPr/>
            <p:nvPr/>
          </p:nvSpPr>
          <p:spPr>
            <a:xfrm>
              <a:off x="1548325" y="1169802"/>
              <a:ext cx="87927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D0D0D"/>
                  </a:solidFill>
                  <a:latin typeface="SamsungOne 400" panose="020B0503030303020204" pitchFamily="34" charset="0"/>
                  <a:ea typeface="SamsungOne 400" panose="020B0503030303020204" pitchFamily="34" charset="0"/>
                </a:rPr>
                <a:t>pivot</a:t>
              </a:r>
              <a:endParaRPr lang="ko-KR" altLang="en-US" sz="1300" dirty="0">
                <a:solidFill>
                  <a:srgbClr val="0D0D0D"/>
                </a:solidFill>
                <a:latin typeface="SamsungOne 400" panose="020B0503030303020204" pitchFamily="34" charset="0"/>
              </a:endParaRPr>
            </a:p>
          </p:txBody>
        </p:sp>
        <p:cxnSp>
          <p:nvCxnSpPr>
            <p:cNvPr id="35" name="직선 화살표 연결선 34">
              <a:extLst>
                <a:ext uri="{FF2B5EF4-FFF2-40B4-BE49-F238E27FC236}">
                  <a16:creationId xmlns:a16="http://schemas.microsoft.com/office/drawing/2014/main" xmlns="" id="{C1FD218C-7660-48C2-8AD4-254396E437EE}"/>
                </a:ext>
              </a:extLst>
            </p:cNvPr>
            <p:cNvCxnSpPr>
              <a:cxnSpLocks/>
              <a:stCxn id="34" idx="2"/>
              <a:endCxn id="21" idx="0"/>
            </p:cNvCxnSpPr>
            <p:nvPr/>
          </p:nvCxnSpPr>
          <p:spPr>
            <a:xfrm>
              <a:off x="1987965" y="1446801"/>
              <a:ext cx="6274" cy="369771"/>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xmlns="" id="{C5246981-EF09-4C4E-B048-0A90DAC0BF22}"/>
                </a:ext>
              </a:extLst>
            </p:cNvPr>
            <p:cNvSpPr/>
            <p:nvPr/>
          </p:nvSpPr>
          <p:spPr>
            <a:xfrm>
              <a:off x="4495669" y="6070371"/>
              <a:ext cx="87927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D0D0D"/>
                  </a:solidFill>
                  <a:latin typeface="SamsungOne 400" panose="020B0503030303020204" pitchFamily="34" charset="0"/>
                  <a:ea typeface="SamsungOne 400" panose="020B0503030303020204" pitchFamily="34" charset="0"/>
                </a:rPr>
                <a:t>pivot</a:t>
              </a:r>
              <a:endParaRPr lang="ko-KR" altLang="en-US" sz="1300" dirty="0">
                <a:solidFill>
                  <a:srgbClr val="0D0D0D"/>
                </a:solidFill>
                <a:latin typeface="SamsungOne 400" panose="020B0503030303020204" pitchFamily="34" charset="0"/>
              </a:endParaRPr>
            </a:p>
          </p:txBody>
        </p:sp>
        <p:cxnSp>
          <p:nvCxnSpPr>
            <p:cNvPr id="37" name="직선 화살표 연결선 36">
              <a:extLst>
                <a:ext uri="{FF2B5EF4-FFF2-40B4-BE49-F238E27FC236}">
                  <a16:creationId xmlns:a16="http://schemas.microsoft.com/office/drawing/2014/main" xmlns="" id="{B50453BE-D1D0-44AF-BE58-9C32E5C591BC}"/>
                </a:ext>
              </a:extLst>
            </p:cNvPr>
            <p:cNvCxnSpPr>
              <a:cxnSpLocks/>
              <a:stCxn id="36" idx="0"/>
              <a:endCxn id="32" idx="2"/>
            </p:cNvCxnSpPr>
            <p:nvPr/>
          </p:nvCxnSpPr>
          <p:spPr>
            <a:xfrm flipV="1">
              <a:off x="4935309" y="5699292"/>
              <a:ext cx="0" cy="371079"/>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8" name="오른쪽 중괄호 37">
              <a:extLst>
                <a:ext uri="{FF2B5EF4-FFF2-40B4-BE49-F238E27FC236}">
                  <a16:creationId xmlns:a16="http://schemas.microsoft.com/office/drawing/2014/main" xmlns="" id="{2A43E28D-5DC8-4E01-9A9B-A73EFBCA5746}"/>
                </a:ext>
              </a:extLst>
            </p:cNvPr>
            <p:cNvSpPr/>
            <p:nvPr/>
          </p:nvSpPr>
          <p:spPr>
            <a:xfrm rot="5400000">
              <a:off x="2863061" y="4569882"/>
              <a:ext cx="261070" cy="2499635"/>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xmlns="" id="{D701CCBE-6C29-4678-B593-82A5A3C2CC06}"/>
                </a:ext>
              </a:extLst>
            </p:cNvPr>
            <p:cNvSpPr/>
            <p:nvPr/>
          </p:nvSpPr>
          <p:spPr>
            <a:xfrm>
              <a:off x="1743777" y="6070371"/>
              <a:ext cx="249963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lighter than pivot</a:t>
              </a:r>
              <a:endParaRPr lang="ko-KR" altLang="en-US" sz="1300" dirty="0">
                <a:solidFill>
                  <a:srgbClr val="193EB0"/>
                </a:solidFill>
                <a:latin typeface="SamsungOne 400" panose="020B0503030303020204" pitchFamily="34" charset="0"/>
              </a:endParaRPr>
            </a:p>
          </p:txBody>
        </p:sp>
        <p:sp>
          <p:nvSpPr>
            <p:cNvPr id="42" name="오른쪽 중괄호 41">
              <a:extLst>
                <a:ext uri="{FF2B5EF4-FFF2-40B4-BE49-F238E27FC236}">
                  <a16:creationId xmlns:a16="http://schemas.microsoft.com/office/drawing/2014/main" xmlns="" id="{9A1234FB-40CD-4A38-B814-6476D23FE0DC}"/>
                </a:ext>
              </a:extLst>
            </p:cNvPr>
            <p:cNvSpPr/>
            <p:nvPr/>
          </p:nvSpPr>
          <p:spPr>
            <a:xfrm rot="5400000">
              <a:off x="6758479" y="4621304"/>
              <a:ext cx="261070" cy="2417046"/>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xmlns="" id="{765AC69C-B979-4D2B-A8D9-390D412C9749}"/>
                </a:ext>
              </a:extLst>
            </p:cNvPr>
            <p:cNvSpPr/>
            <p:nvPr/>
          </p:nvSpPr>
          <p:spPr>
            <a:xfrm>
              <a:off x="5680490" y="6070371"/>
              <a:ext cx="2417046"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93EB0"/>
                  </a:solidFill>
                  <a:latin typeface="SamsungOne 400" panose="020B0503030303020204" pitchFamily="34" charset="0"/>
                </a:rPr>
                <a:t>heavier than pivot</a:t>
              </a:r>
              <a:endParaRPr lang="ko-KR" altLang="en-US" sz="1300" dirty="0">
                <a:solidFill>
                  <a:srgbClr val="193EB0"/>
                </a:solidFill>
                <a:latin typeface="SamsungOne 400" panose="020B0503030303020204" pitchFamily="34" charset="0"/>
              </a:endParaRPr>
            </a:p>
          </p:txBody>
        </p:sp>
        <p:pic>
          <p:nvPicPr>
            <p:cNvPr id="44" name="그림 43" descr="저울, 장치, 램프이(가) 표시된 사진&#10;&#10;자동 생성된 설명">
              <a:extLst>
                <a:ext uri="{FF2B5EF4-FFF2-40B4-BE49-F238E27FC236}">
                  <a16:creationId xmlns:a16="http://schemas.microsoft.com/office/drawing/2014/main" xmlns="" id="{B2B289B0-D6B9-40DA-96F4-5065F0D588D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8" t="9411" r="7629" b="8185"/>
            <a:stretch/>
          </p:blipFill>
          <p:spPr>
            <a:xfrm>
              <a:off x="2144722" y="3037877"/>
              <a:ext cx="1939330" cy="1781284"/>
            </a:xfrm>
            <a:prstGeom prst="rect">
              <a:avLst/>
            </a:prstGeom>
          </p:spPr>
        </p:pic>
        <p:pic>
          <p:nvPicPr>
            <p:cNvPr id="14" name="그림 13">
              <a:extLst>
                <a:ext uri="{FF2B5EF4-FFF2-40B4-BE49-F238E27FC236}">
                  <a16:creationId xmlns:a16="http://schemas.microsoft.com/office/drawing/2014/main" xmlns="" id="{13B0F3F2-C8C4-4F74-8CC6-87443C51E163}"/>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3448875" y="3684333"/>
              <a:ext cx="488373" cy="498225"/>
            </a:xfrm>
            <a:prstGeom prst="rect">
              <a:avLst/>
            </a:prstGeom>
          </p:spPr>
        </p:pic>
        <p:pic>
          <p:nvPicPr>
            <p:cNvPr id="23" name="그림 22">
              <a:extLst>
                <a:ext uri="{FF2B5EF4-FFF2-40B4-BE49-F238E27FC236}">
                  <a16:creationId xmlns:a16="http://schemas.microsoft.com/office/drawing/2014/main" xmlns="" id="{6B94D3BD-75F2-48DE-A167-D9992EF9D00E}"/>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2291151" y="3684333"/>
              <a:ext cx="479048" cy="529823"/>
            </a:xfrm>
            <a:prstGeom prst="rect">
              <a:avLst/>
            </a:prstGeom>
          </p:spPr>
        </p:pic>
        <p:pic>
          <p:nvPicPr>
            <p:cNvPr id="45" name="그림 44" descr="저울, 장치, 램프이(가) 표시된 사진&#10;&#10;자동 생성된 설명">
              <a:extLst>
                <a:ext uri="{FF2B5EF4-FFF2-40B4-BE49-F238E27FC236}">
                  <a16:creationId xmlns:a16="http://schemas.microsoft.com/office/drawing/2014/main" xmlns="" id="{168CAA7D-0EB8-4EB5-B85A-B1BA14028B4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8" t="9411" r="7629" b="8185"/>
            <a:stretch/>
          </p:blipFill>
          <p:spPr>
            <a:xfrm>
              <a:off x="5790381" y="3037877"/>
              <a:ext cx="1939330" cy="1781284"/>
            </a:xfrm>
            <a:prstGeom prst="rect">
              <a:avLst/>
            </a:prstGeom>
          </p:spPr>
        </p:pic>
        <p:pic>
          <p:nvPicPr>
            <p:cNvPr id="25" name="그림 24">
              <a:extLst>
                <a:ext uri="{FF2B5EF4-FFF2-40B4-BE49-F238E27FC236}">
                  <a16:creationId xmlns:a16="http://schemas.microsoft.com/office/drawing/2014/main" xmlns="" id="{B60C9A61-692A-4AC1-80A7-B0E5D3848F0E}"/>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5942530" y="3684333"/>
              <a:ext cx="479048" cy="529823"/>
            </a:xfrm>
            <a:prstGeom prst="rect">
              <a:avLst/>
            </a:prstGeom>
          </p:spPr>
        </p:pic>
        <p:pic>
          <p:nvPicPr>
            <p:cNvPr id="26" name="그림 25">
              <a:extLst>
                <a:ext uri="{FF2B5EF4-FFF2-40B4-BE49-F238E27FC236}">
                  <a16:creationId xmlns:a16="http://schemas.microsoft.com/office/drawing/2014/main" xmlns="" id="{159C37EF-50B8-4518-957A-C2146E1FD93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099248" y="3684333"/>
              <a:ext cx="478606" cy="488373"/>
            </a:xfrm>
            <a:prstGeom prst="rect">
              <a:avLst/>
            </a:prstGeom>
            <a:ln>
              <a:noFill/>
            </a:ln>
          </p:spPr>
        </p:pic>
      </p:grpSp>
      <p:sp>
        <p:nvSpPr>
          <p:cNvPr id="40" name="직사각형 39">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1" name="직사각형 40">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Tree>
    <p:extLst>
      <p:ext uri="{BB962C8B-B14F-4D97-AF65-F5344CB8AC3E}">
        <p14:creationId xmlns:p14="http://schemas.microsoft.com/office/powerpoint/2010/main" val="21686300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798170"/>
            <a:ext cx="7981951" cy="692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sz="4500" dirty="0">
                <a:solidFill>
                  <a:srgbClr val="FFFFFF"/>
                </a:solidFill>
                <a:latin typeface="Samsung Sharp Sans" pitchFamily="2" charset="0"/>
                <a:ea typeface="Samsung Sharp Sans" pitchFamily="2" charset="0"/>
                <a:cs typeface="Samsung Sharp Sans" pitchFamily="2" charset="0"/>
              </a:rPr>
              <a:t>Key concept</a:t>
            </a: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7962970" cy="276999"/>
            <a:chOff x="558800" y="1148583"/>
            <a:chExt cx="7962970"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dirty="0">
                  <a:solidFill>
                    <a:srgbClr val="808080"/>
                  </a:solidFill>
                  <a:latin typeface="Samsung Sharp Sans" pitchFamily="2" charset="0"/>
                  <a:ea typeface="Samsung Sharp Sans" pitchFamily="2" charset="0"/>
                  <a:cs typeface="Samsung Sharp Sans" pitchFamily="2" charset="0"/>
                </a:rPr>
                <a:t>Unit 29.</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475344" y="1148583"/>
              <a:ext cx="70464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23790275" latinLnBrk="0">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Quick Sort</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7834457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E2BCA925-2A70-4764-B9D4-4801E19E1D86}"/>
              </a:ext>
            </a:extLst>
          </p:cNvPr>
          <p:cNvGrpSpPr/>
          <p:nvPr/>
        </p:nvGrpSpPr>
        <p:grpSpPr>
          <a:xfrm>
            <a:off x="560388" y="2466081"/>
            <a:ext cx="8785224" cy="292388"/>
            <a:chOff x="804285" y="2642508"/>
            <a:chExt cx="8785224" cy="292388"/>
          </a:xfrm>
        </p:grpSpPr>
        <p:sp>
          <p:nvSpPr>
            <p:cNvPr id="15" name="TextBox 14">
              <a:extLst>
                <a:ext uri="{FF2B5EF4-FFF2-40B4-BE49-F238E27FC236}">
                  <a16:creationId xmlns:a16="http://schemas.microsoft.com/office/drawing/2014/main" xmlns="" id="{4DD85EF0-0C6F-403D-9AD1-512DCE44F2E4}"/>
                </a:ext>
              </a:extLst>
            </p:cNvPr>
            <p:cNvSpPr txBox="1"/>
            <p:nvPr/>
          </p:nvSpPr>
          <p:spPr>
            <a:xfrm>
              <a:off x="1065102" y="2642508"/>
              <a:ext cx="8524407" cy="292388"/>
            </a:xfrm>
            <a:prstGeom prst="rect">
              <a:avLst/>
            </a:prstGeom>
            <a:noFill/>
          </p:spPr>
          <p:txBody>
            <a:bodyPr wrap="square">
              <a:spAutoFit/>
            </a:bodyPr>
            <a:lstStyle/>
            <a:p>
              <a:pPr lvl="0" latinLnBrk="0">
                <a:spcBef>
                  <a:spcPts val="0"/>
                </a:spcBef>
                <a:spcAft>
                  <a:spcPts val="800"/>
                </a:spcAft>
                <a:buClr>
                  <a:schemeClr val="dk1"/>
                </a:buClr>
                <a:buSzPts val="1100"/>
              </a:pPr>
              <a:r>
                <a:rPr lang="en-US" altLang="ko-KR" sz="1300" dirty="0">
                  <a:latin typeface="SamsungOne 400" panose="020B0503030303020204" pitchFamily="34" charset="0"/>
                  <a:ea typeface="SamsungOne 400" panose="020B0503030303020204" pitchFamily="34" charset="0"/>
                  <a:cs typeface="+mn-cs"/>
                </a:rPr>
                <a:t>Suppose we want to sort a list arranged in the order [15, 10, 12, 20, 25, 13, 22] as follows.</a:t>
              </a:r>
            </a:p>
          </p:txBody>
        </p:sp>
        <p:sp>
          <p:nvSpPr>
            <p:cNvPr id="16" name="사각형: 둥근 모서리 25">
              <a:extLst>
                <a:ext uri="{FF2B5EF4-FFF2-40B4-BE49-F238E27FC236}">
                  <a16:creationId xmlns:a16="http://schemas.microsoft.com/office/drawing/2014/main" xmlns="" id="{F897523F-2105-4113-88F3-190D864FEFF7}"/>
                </a:ext>
              </a:extLst>
            </p:cNvPr>
            <p:cNvSpPr/>
            <p:nvPr/>
          </p:nvSpPr>
          <p:spPr>
            <a:xfrm>
              <a:off x="804285" y="2671544"/>
              <a:ext cx="284150"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rPr>
                <a:t>Ex</a:t>
              </a:r>
              <a:endParaRPr lang="ko-KR" altLang="en-US" sz="1200" b="1" dirty="0">
                <a:solidFill>
                  <a:schemeClr val="bg1"/>
                </a:solidFill>
                <a:latin typeface="SamsungOne 400" panose="020B0503030303020204" pitchFamily="34" charset="0"/>
              </a:endParaRPr>
            </a:p>
          </p:txBody>
        </p:sp>
      </p:grpSp>
      <p:grpSp>
        <p:nvGrpSpPr>
          <p:cNvPr id="21" name="그룹 20">
            <a:extLst>
              <a:ext uri="{FF2B5EF4-FFF2-40B4-BE49-F238E27FC236}">
                <a16:creationId xmlns:a16="http://schemas.microsoft.com/office/drawing/2014/main" xmlns="" id="{631C6DEF-5BB7-4290-B434-50329E0BE611}"/>
              </a:ext>
            </a:extLst>
          </p:cNvPr>
          <p:cNvGrpSpPr/>
          <p:nvPr/>
        </p:nvGrpSpPr>
        <p:grpSpPr>
          <a:xfrm>
            <a:off x="2724845" y="3442597"/>
            <a:ext cx="4456310" cy="400982"/>
            <a:chOff x="1635943" y="3988331"/>
            <a:chExt cx="4456310" cy="400982"/>
          </a:xfrm>
        </p:grpSpPr>
        <p:sp>
          <p:nvSpPr>
            <p:cNvPr id="22" name="타원 21">
              <a:extLst>
                <a:ext uri="{FF2B5EF4-FFF2-40B4-BE49-F238E27FC236}">
                  <a16:creationId xmlns:a16="http://schemas.microsoft.com/office/drawing/2014/main" xmlns="" id="{EC940E52-DAA1-4DD5-9CCA-B5183F369FC5}"/>
                </a:ext>
              </a:extLst>
            </p:cNvPr>
            <p:cNvSpPr/>
            <p:nvPr/>
          </p:nvSpPr>
          <p:spPr>
            <a:xfrm>
              <a:off x="1635943"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28" name="타원 27">
              <a:extLst>
                <a:ext uri="{FF2B5EF4-FFF2-40B4-BE49-F238E27FC236}">
                  <a16:creationId xmlns:a16="http://schemas.microsoft.com/office/drawing/2014/main" xmlns="" id="{E5F84668-FEF9-4704-83D2-6A63C515DAAD}"/>
                </a:ext>
              </a:extLst>
            </p:cNvPr>
            <p:cNvSpPr/>
            <p:nvPr/>
          </p:nvSpPr>
          <p:spPr>
            <a:xfrm>
              <a:off x="231183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9" name="타원 28">
              <a:extLst>
                <a:ext uri="{FF2B5EF4-FFF2-40B4-BE49-F238E27FC236}">
                  <a16:creationId xmlns:a16="http://schemas.microsoft.com/office/drawing/2014/main" xmlns="" id="{A14A3A28-ECEA-4094-9DD0-CDD0E53FF1ED}"/>
                </a:ext>
              </a:extLst>
            </p:cNvPr>
            <p:cNvSpPr/>
            <p:nvPr/>
          </p:nvSpPr>
          <p:spPr>
            <a:xfrm>
              <a:off x="2987719"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30" name="타원 29">
              <a:extLst>
                <a:ext uri="{FF2B5EF4-FFF2-40B4-BE49-F238E27FC236}">
                  <a16:creationId xmlns:a16="http://schemas.microsoft.com/office/drawing/2014/main" xmlns="" id="{BA0E8A39-714A-42FA-902F-EE7F1B25A580}"/>
                </a:ext>
              </a:extLst>
            </p:cNvPr>
            <p:cNvSpPr/>
            <p:nvPr/>
          </p:nvSpPr>
          <p:spPr>
            <a:xfrm>
              <a:off x="3663607"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31" name="타원 30">
              <a:extLst>
                <a:ext uri="{FF2B5EF4-FFF2-40B4-BE49-F238E27FC236}">
                  <a16:creationId xmlns:a16="http://schemas.microsoft.com/office/drawing/2014/main" xmlns="" id="{0C2979B6-6490-4A51-AE76-69274F4B07B2}"/>
                </a:ext>
              </a:extLst>
            </p:cNvPr>
            <p:cNvSpPr/>
            <p:nvPr/>
          </p:nvSpPr>
          <p:spPr>
            <a:xfrm>
              <a:off x="4339495"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32" name="타원 31">
              <a:extLst>
                <a:ext uri="{FF2B5EF4-FFF2-40B4-BE49-F238E27FC236}">
                  <a16:creationId xmlns:a16="http://schemas.microsoft.com/office/drawing/2014/main" xmlns="" id="{5794BF8E-69B0-4A7A-937B-BD76390011CA}"/>
                </a:ext>
              </a:extLst>
            </p:cNvPr>
            <p:cNvSpPr/>
            <p:nvPr/>
          </p:nvSpPr>
          <p:spPr>
            <a:xfrm>
              <a:off x="5015383"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33" name="타원 32">
              <a:extLst>
                <a:ext uri="{FF2B5EF4-FFF2-40B4-BE49-F238E27FC236}">
                  <a16:creationId xmlns:a16="http://schemas.microsoft.com/office/drawing/2014/main" xmlns="" id="{60925698-D31F-4F41-A9BD-251F087F8F00}"/>
                </a:ext>
              </a:extLst>
            </p:cNvPr>
            <p:cNvSpPr/>
            <p:nvPr/>
          </p:nvSpPr>
          <p:spPr>
            <a:xfrm>
              <a:off x="569127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sp>
        <p:nvSpPr>
          <p:cNvPr id="18" name="직사각형 1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9" name="직사각형 1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23" name="TextBox 22">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example of quick sort</a:t>
            </a:r>
          </a:p>
        </p:txBody>
      </p:sp>
      <p:sp>
        <p:nvSpPr>
          <p:cNvPr id="24" name="직사각형 23">
            <a:extLst>
              <a:ext uri="{FF2B5EF4-FFF2-40B4-BE49-F238E27FC236}">
                <a16:creationId xmlns:a16="http://schemas.microsoft.com/office/drawing/2014/main" xmlns="" id="{36742DAA-C41A-4A09-9A40-6812BAAE9961}"/>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Quick sort is a sorting algorithm that recursively sorts an unsorted list by dividing it into two </a:t>
            </a:r>
            <a:r>
              <a:rPr lang="en-US" altLang="ko-KR" sz="1300" dirty="0" err="1">
                <a:solidFill>
                  <a:schemeClr val="tx1"/>
                </a:solidFill>
                <a:latin typeface="SamsungOne 400" panose="020B0503030303020204" pitchFamily="34" charset="0"/>
                <a:ea typeface="SamsungOne 400" panose="020B0503030303020204" pitchFamily="34" charset="0"/>
              </a:rPr>
              <a:t>sublists</a:t>
            </a:r>
            <a:r>
              <a:rPr lang="en-US" altLang="ko-KR" sz="1300" dirty="0">
                <a:solidFill>
                  <a:schemeClr val="tx1"/>
                </a:solidFill>
                <a:latin typeface="SamsungOne 400" panose="020B0503030303020204" pitchFamily="34" charset="0"/>
                <a:ea typeface="SamsungOne 400" panose="020B0503030303020204" pitchFamily="34" charset="0"/>
              </a:rPr>
              <a:t>, according to the value of pivot.</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8387581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EBEBA639-C6D1-4340-8E90-498AB330867C}"/>
              </a:ext>
            </a:extLst>
          </p:cNvPr>
          <p:cNvGrpSpPr/>
          <p:nvPr/>
        </p:nvGrpSpPr>
        <p:grpSpPr>
          <a:xfrm>
            <a:off x="2285205" y="2820565"/>
            <a:ext cx="5082870" cy="3128488"/>
            <a:chOff x="2285205" y="2820565"/>
            <a:chExt cx="5082870" cy="3128488"/>
          </a:xfrm>
        </p:grpSpPr>
        <p:sp>
          <p:nvSpPr>
            <p:cNvPr id="50" name="직사각형 49">
              <a:extLst>
                <a:ext uri="{FF2B5EF4-FFF2-40B4-BE49-F238E27FC236}">
                  <a16:creationId xmlns:a16="http://schemas.microsoft.com/office/drawing/2014/main" xmlns="" id="{28887D7D-EEC5-4905-852F-27346ED3CEC3}"/>
                </a:ext>
              </a:extLst>
            </p:cNvPr>
            <p:cNvSpPr/>
            <p:nvPr/>
          </p:nvSpPr>
          <p:spPr>
            <a:xfrm>
              <a:off x="2537927" y="3305765"/>
              <a:ext cx="483014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D44969EB-E1E9-403B-AE9F-F1EDD292D817}"/>
                </a:ext>
              </a:extLst>
            </p:cNvPr>
            <p:cNvSpPr/>
            <p:nvPr/>
          </p:nvSpPr>
          <p:spPr>
            <a:xfrm>
              <a:off x="5259357" y="5309905"/>
              <a:ext cx="2108718"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10E77D1A-BD77-49DF-985B-BC3A1F4C23D8}"/>
                </a:ext>
              </a:extLst>
            </p:cNvPr>
            <p:cNvSpPr/>
            <p:nvPr/>
          </p:nvSpPr>
          <p:spPr>
            <a:xfrm>
              <a:off x="2537927" y="5309906"/>
              <a:ext cx="2108718"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53" name="그룹 52">
              <a:extLst>
                <a:ext uri="{FF2B5EF4-FFF2-40B4-BE49-F238E27FC236}">
                  <a16:creationId xmlns:a16="http://schemas.microsoft.com/office/drawing/2014/main" xmlns="" id="{12BA4BA7-E02C-412D-9B05-42531769B609}"/>
                </a:ext>
              </a:extLst>
            </p:cNvPr>
            <p:cNvGrpSpPr/>
            <p:nvPr/>
          </p:nvGrpSpPr>
          <p:grpSpPr>
            <a:xfrm>
              <a:off x="2724845" y="3418840"/>
              <a:ext cx="4456310" cy="400982"/>
              <a:chOff x="1635943" y="3988331"/>
              <a:chExt cx="4456310" cy="400982"/>
            </a:xfrm>
          </p:grpSpPr>
          <p:sp>
            <p:nvSpPr>
              <p:cNvPr id="54" name="타원 53">
                <a:extLst>
                  <a:ext uri="{FF2B5EF4-FFF2-40B4-BE49-F238E27FC236}">
                    <a16:creationId xmlns:a16="http://schemas.microsoft.com/office/drawing/2014/main" xmlns="" id="{A82FE4C7-EEE5-4D46-9A2B-E3490224CE92}"/>
                  </a:ext>
                </a:extLst>
              </p:cNvPr>
              <p:cNvSpPr/>
              <p:nvPr/>
            </p:nvSpPr>
            <p:spPr>
              <a:xfrm>
                <a:off x="163594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B3122816-73E4-4540-87C4-90ED1013486C}"/>
                  </a:ext>
                </a:extLst>
              </p:cNvPr>
              <p:cNvSpPr/>
              <p:nvPr/>
            </p:nvSpPr>
            <p:spPr>
              <a:xfrm>
                <a:off x="231183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097AA53-5F2B-44AD-868C-1B02106A87C0}"/>
                  </a:ext>
                </a:extLst>
              </p:cNvPr>
              <p:cNvSpPr/>
              <p:nvPr/>
            </p:nvSpPr>
            <p:spPr>
              <a:xfrm>
                <a:off x="2987719"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57" name="타원 56">
                <a:extLst>
                  <a:ext uri="{FF2B5EF4-FFF2-40B4-BE49-F238E27FC236}">
                    <a16:creationId xmlns:a16="http://schemas.microsoft.com/office/drawing/2014/main" xmlns="" id="{84920087-BEE6-4E58-BDB3-1A6E635D69D6}"/>
                  </a:ext>
                </a:extLst>
              </p:cNvPr>
              <p:cNvSpPr/>
              <p:nvPr/>
            </p:nvSpPr>
            <p:spPr>
              <a:xfrm>
                <a:off x="3663607"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E1171067-28DD-42BA-96EA-529F68E93750}"/>
                  </a:ext>
                </a:extLst>
              </p:cNvPr>
              <p:cNvSpPr/>
              <p:nvPr/>
            </p:nvSpPr>
            <p:spPr>
              <a:xfrm>
                <a:off x="4339495"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7A932CC7-C639-41A5-89D0-117289EF11EF}"/>
                  </a:ext>
                </a:extLst>
              </p:cNvPr>
              <p:cNvSpPr/>
              <p:nvPr/>
            </p:nvSpPr>
            <p:spPr>
              <a:xfrm>
                <a:off x="5015383"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C01AFFCF-0CAF-404A-BAF1-3EC68A50369A}"/>
                  </a:ext>
                </a:extLst>
              </p:cNvPr>
              <p:cNvSpPr/>
              <p:nvPr/>
            </p:nvSpPr>
            <p:spPr>
              <a:xfrm>
                <a:off x="5691271"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sp>
          <p:nvSpPr>
            <p:cNvPr id="61" name="직사각형 60">
              <a:extLst>
                <a:ext uri="{FF2B5EF4-FFF2-40B4-BE49-F238E27FC236}">
                  <a16:creationId xmlns:a16="http://schemas.microsoft.com/office/drawing/2014/main" xmlns="" id="{90C777E6-4F6C-44A1-AB76-68FD2AA54BCB}"/>
                </a:ext>
              </a:extLst>
            </p:cNvPr>
            <p:cNvSpPr/>
            <p:nvPr/>
          </p:nvSpPr>
          <p:spPr>
            <a:xfrm>
              <a:off x="2285205" y="2820565"/>
              <a:ext cx="87927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D0D0D"/>
                  </a:solidFill>
                  <a:latin typeface="SamsungOne 400" panose="020B0503030303020204" pitchFamily="34" charset="0"/>
                  <a:ea typeface="SamsungOne 400" panose="020B0503030303020204" pitchFamily="34" charset="0"/>
                </a:rPr>
                <a:t>pivot</a:t>
              </a:r>
              <a:endParaRPr lang="ko-KR" altLang="en-US" sz="1300" dirty="0">
                <a:solidFill>
                  <a:srgbClr val="0D0D0D"/>
                </a:solidFill>
                <a:latin typeface="SamsungOne 400" panose="020B0503030303020204" pitchFamily="34" charset="0"/>
              </a:endParaRPr>
            </a:p>
          </p:txBody>
        </p:sp>
        <p:cxnSp>
          <p:nvCxnSpPr>
            <p:cNvPr id="62" name="직선 화살표 연결선 61">
              <a:extLst>
                <a:ext uri="{FF2B5EF4-FFF2-40B4-BE49-F238E27FC236}">
                  <a16:creationId xmlns:a16="http://schemas.microsoft.com/office/drawing/2014/main" xmlns="" id="{7334501E-1140-4150-8151-D4434DC5969F}"/>
                </a:ext>
              </a:extLst>
            </p:cNvPr>
            <p:cNvCxnSpPr>
              <a:cxnSpLocks/>
              <a:stCxn id="61" idx="2"/>
              <a:endCxn id="54" idx="0"/>
            </p:cNvCxnSpPr>
            <p:nvPr/>
          </p:nvCxnSpPr>
          <p:spPr>
            <a:xfrm>
              <a:off x="2724845" y="3097564"/>
              <a:ext cx="200491" cy="32127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a16="http://schemas.microsoft.com/office/drawing/2014/main" xmlns="" id="{81B00CC5-1BBA-4470-A094-382F224D75F6}"/>
                </a:ext>
              </a:extLst>
            </p:cNvPr>
            <p:cNvGrpSpPr/>
            <p:nvPr/>
          </p:nvGrpSpPr>
          <p:grpSpPr>
            <a:xfrm>
              <a:off x="2724845" y="4494501"/>
              <a:ext cx="4456310" cy="1335470"/>
              <a:chOff x="1635943" y="3053843"/>
              <a:chExt cx="4456310" cy="1335470"/>
            </a:xfrm>
          </p:grpSpPr>
          <p:sp>
            <p:nvSpPr>
              <p:cNvPr id="64" name="타원 63">
                <a:extLst>
                  <a:ext uri="{FF2B5EF4-FFF2-40B4-BE49-F238E27FC236}">
                    <a16:creationId xmlns:a16="http://schemas.microsoft.com/office/drawing/2014/main" xmlns="" id="{9D6C1F6E-A93E-40BD-A02E-87E63AC33DF4}"/>
                  </a:ext>
                </a:extLst>
              </p:cNvPr>
              <p:cNvSpPr/>
              <p:nvPr/>
            </p:nvSpPr>
            <p:spPr>
              <a:xfrm>
                <a:off x="3663607" y="3053843"/>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65" name="타원 64">
                <a:extLst>
                  <a:ext uri="{FF2B5EF4-FFF2-40B4-BE49-F238E27FC236}">
                    <a16:creationId xmlns:a16="http://schemas.microsoft.com/office/drawing/2014/main" xmlns="" id="{0778F6EE-4830-427F-B4BF-3A38CA0F0B2D}"/>
                  </a:ext>
                </a:extLst>
              </p:cNvPr>
              <p:cNvSpPr/>
              <p:nvPr/>
            </p:nvSpPr>
            <p:spPr>
              <a:xfrm>
                <a:off x="231183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6" name="타원 65">
                <a:extLst>
                  <a:ext uri="{FF2B5EF4-FFF2-40B4-BE49-F238E27FC236}">
                    <a16:creationId xmlns:a16="http://schemas.microsoft.com/office/drawing/2014/main" xmlns="" id="{A9499118-78FA-40E4-AF7A-4DAA4F5C9366}"/>
                  </a:ext>
                </a:extLst>
              </p:cNvPr>
              <p:cNvSpPr/>
              <p:nvPr/>
            </p:nvSpPr>
            <p:spPr>
              <a:xfrm>
                <a:off x="2987719"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67" name="타원 66">
                <a:extLst>
                  <a:ext uri="{FF2B5EF4-FFF2-40B4-BE49-F238E27FC236}">
                    <a16:creationId xmlns:a16="http://schemas.microsoft.com/office/drawing/2014/main" xmlns="" id="{423E3774-BD04-4BD2-AC5B-2A38270C9294}"/>
                  </a:ext>
                </a:extLst>
              </p:cNvPr>
              <p:cNvSpPr/>
              <p:nvPr/>
            </p:nvSpPr>
            <p:spPr>
              <a:xfrm>
                <a:off x="5015383"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8" name="타원 67">
                <a:extLst>
                  <a:ext uri="{FF2B5EF4-FFF2-40B4-BE49-F238E27FC236}">
                    <a16:creationId xmlns:a16="http://schemas.microsoft.com/office/drawing/2014/main" xmlns="" id="{ECF9BCD4-75DF-4DDD-9C6C-3E42581F5BFB}"/>
                  </a:ext>
                </a:extLst>
              </p:cNvPr>
              <p:cNvSpPr/>
              <p:nvPr/>
            </p:nvSpPr>
            <p:spPr>
              <a:xfrm>
                <a:off x="4339495"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69" name="타원 68">
                <a:extLst>
                  <a:ext uri="{FF2B5EF4-FFF2-40B4-BE49-F238E27FC236}">
                    <a16:creationId xmlns:a16="http://schemas.microsoft.com/office/drawing/2014/main" xmlns="" id="{7AF6C043-E061-4345-A66E-C35A001F55FD}"/>
                  </a:ext>
                </a:extLst>
              </p:cNvPr>
              <p:cNvSpPr/>
              <p:nvPr/>
            </p:nvSpPr>
            <p:spPr>
              <a:xfrm>
                <a:off x="1635943"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70" name="타원 69">
                <a:extLst>
                  <a:ext uri="{FF2B5EF4-FFF2-40B4-BE49-F238E27FC236}">
                    <a16:creationId xmlns:a16="http://schemas.microsoft.com/office/drawing/2014/main" xmlns="" id="{B4EADAEA-C827-4849-9226-3FFC9D8A7800}"/>
                  </a:ext>
                </a:extLst>
              </p:cNvPr>
              <p:cNvSpPr/>
              <p:nvPr/>
            </p:nvSpPr>
            <p:spPr>
              <a:xfrm>
                <a:off x="5691271"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cxnSp>
          <p:nvCxnSpPr>
            <p:cNvPr id="71" name="직선 연결선 70">
              <a:extLst>
                <a:ext uri="{FF2B5EF4-FFF2-40B4-BE49-F238E27FC236}">
                  <a16:creationId xmlns:a16="http://schemas.microsoft.com/office/drawing/2014/main" xmlns="" id="{62655DB8-D566-413E-AAA4-9D23145ADAD2}"/>
                </a:ext>
              </a:extLst>
            </p:cNvPr>
            <p:cNvCxnSpPr>
              <a:stCxn id="64" idx="3"/>
              <a:endCxn id="52" idx="0"/>
            </p:cNvCxnSpPr>
            <p:nvPr/>
          </p:nvCxnSpPr>
          <p:spPr>
            <a:xfrm flipH="1">
              <a:off x="3592286" y="4836761"/>
              <a:ext cx="1218945" cy="473145"/>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xmlns="" id="{0DEE0FF4-3908-4DB5-AB3D-CCAD5ECB305A}"/>
                </a:ext>
              </a:extLst>
            </p:cNvPr>
            <p:cNvCxnSpPr>
              <a:cxnSpLocks/>
              <a:stCxn id="64" idx="5"/>
              <a:endCxn id="51" idx="0"/>
            </p:cNvCxnSpPr>
            <p:nvPr/>
          </p:nvCxnSpPr>
          <p:spPr>
            <a:xfrm>
              <a:off x="5094769" y="4836761"/>
              <a:ext cx="1218947" cy="473144"/>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31" name="직사각형 3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35" name="TextBox 34">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example of quick sort</a:t>
            </a:r>
          </a:p>
        </p:txBody>
      </p:sp>
      <p:sp>
        <p:nvSpPr>
          <p:cNvPr id="36" name="직사각형 35">
            <a:extLst>
              <a:ext uri="{FF2B5EF4-FFF2-40B4-BE49-F238E27FC236}">
                <a16:creationId xmlns:a16="http://schemas.microsoft.com/office/drawing/2014/main" xmlns="" id="{36742DAA-C41A-4A09-9A40-6812BAAE9961}"/>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First, the first element 15 is set as the pivot. Elements smaller than the pivot are divided to the left of the pivot, and elements larger than the pivot are divided to the right of the pivot.</a:t>
            </a:r>
          </a:p>
        </p:txBody>
      </p:sp>
    </p:spTree>
    <p:extLst>
      <p:ext uri="{BB962C8B-B14F-4D97-AF65-F5344CB8AC3E}">
        <p14:creationId xmlns:p14="http://schemas.microsoft.com/office/powerpoint/2010/main" val="1390334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9" name="그룹 8">
            <a:extLst>
              <a:ext uri="{FF2B5EF4-FFF2-40B4-BE49-F238E27FC236}">
                <a16:creationId xmlns:a16="http://schemas.microsoft.com/office/drawing/2014/main" xmlns="" id="{5CCAF01D-30E4-4D0C-AA78-81EB9D07EB2C}"/>
              </a:ext>
            </a:extLst>
          </p:cNvPr>
          <p:cNvGrpSpPr/>
          <p:nvPr/>
        </p:nvGrpSpPr>
        <p:grpSpPr>
          <a:xfrm>
            <a:off x="451456" y="435607"/>
            <a:ext cx="5573402" cy="277000"/>
            <a:chOff x="558800" y="1148582"/>
            <a:chExt cx="5573402" cy="277000"/>
          </a:xfrm>
        </p:grpSpPr>
        <p:sp>
          <p:nvSpPr>
            <p:cNvPr id="12"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Unit 27.</a:t>
              </a:r>
            </a:p>
          </p:txBody>
        </p:sp>
        <p:sp>
          <p:nvSpPr>
            <p:cNvPr id="15" name="직사각형 14">
              <a:extLst>
                <a:ext uri="{FF2B5EF4-FFF2-40B4-BE49-F238E27FC236}">
                  <a16:creationId xmlns:a16="http://schemas.microsoft.com/office/drawing/2014/main" xmlns="" id="{B640FC7E-A899-44A0-93CD-28A2FA14072E}"/>
                </a:ext>
              </a:extLst>
            </p:cNvPr>
            <p:cNvSpPr/>
            <p:nvPr/>
          </p:nvSpPr>
          <p:spPr>
            <a:xfrm>
              <a:off x="1471961" y="1148582"/>
              <a:ext cx="466024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Bubble, Selection, and Insertion Sort</a:t>
              </a:r>
            </a:p>
          </p:txBody>
        </p:sp>
      </p:grpSp>
    </p:spTree>
    <p:extLst>
      <p:ext uri="{BB962C8B-B14F-4D97-AF65-F5344CB8AC3E}">
        <p14:creationId xmlns:p14="http://schemas.microsoft.com/office/powerpoint/2010/main" val="28515575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E211D154-A7F2-4D4B-92CC-8D73D4C59286}"/>
              </a:ext>
            </a:extLst>
          </p:cNvPr>
          <p:cNvGrpSpPr/>
          <p:nvPr/>
        </p:nvGrpSpPr>
        <p:grpSpPr>
          <a:xfrm>
            <a:off x="2147753" y="2880070"/>
            <a:ext cx="5239635" cy="3114776"/>
            <a:chOff x="2147753" y="2880070"/>
            <a:chExt cx="5239635" cy="3114776"/>
          </a:xfrm>
        </p:grpSpPr>
        <p:sp>
          <p:nvSpPr>
            <p:cNvPr id="31" name="직사각형 30">
              <a:extLst>
                <a:ext uri="{FF2B5EF4-FFF2-40B4-BE49-F238E27FC236}">
                  <a16:creationId xmlns:a16="http://schemas.microsoft.com/office/drawing/2014/main" xmlns="" id="{D2779821-6A54-4F21-9981-3E0B9CFD1998}"/>
                </a:ext>
              </a:extLst>
            </p:cNvPr>
            <p:cNvSpPr/>
            <p:nvPr/>
          </p:nvSpPr>
          <p:spPr>
            <a:xfrm>
              <a:off x="5251536" y="3297797"/>
              <a:ext cx="2135852"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090FE250-1BE2-46DD-AEF8-838F653E8EF1}"/>
                </a:ext>
              </a:extLst>
            </p:cNvPr>
            <p:cNvSpPr/>
            <p:nvPr/>
          </p:nvSpPr>
          <p:spPr>
            <a:xfrm>
              <a:off x="2537928" y="3305765"/>
              <a:ext cx="2135852"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33" name="직사각형 32">
              <a:extLst>
                <a:ext uri="{FF2B5EF4-FFF2-40B4-BE49-F238E27FC236}">
                  <a16:creationId xmlns:a16="http://schemas.microsoft.com/office/drawing/2014/main" xmlns="" id="{AAC85896-0C5C-4B83-912D-A41CB8A597A9}"/>
                </a:ext>
              </a:extLst>
            </p:cNvPr>
            <p:cNvSpPr/>
            <p:nvPr/>
          </p:nvSpPr>
          <p:spPr>
            <a:xfrm>
              <a:off x="5352590" y="5355698"/>
              <a:ext cx="1427583"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35" name="직사각형 34">
              <a:extLst>
                <a:ext uri="{FF2B5EF4-FFF2-40B4-BE49-F238E27FC236}">
                  <a16:creationId xmlns:a16="http://schemas.microsoft.com/office/drawing/2014/main" xmlns="" id="{6CCAD6EB-1164-4F6E-AB39-7A3282035548}"/>
                </a:ext>
              </a:extLst>
            </p:cNvPr>
            <p:cNvSpPr/>
            <p:nvPr/>
          </p:nvSpPr>
          <p:spPr>
            <a:xfrm>
              <a:off x="2587392" y="5355699"/>
              <a:ext cx="1427583"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36" name="그룹 35">
              <a:extLst>
                <a:ext uri="{FF2B5EF4-FFF2-40B4-BE49-F238E27FC236}">
                  <a16:creationId xmlns:a16="http://schemas.microsoft.com/office/drawing/2014/main" xmlns="" id="{FF8734E4-47F6-4583-9D3A-C8E4E4FAE0CA}"/>
                </a:ext>
              </a:extLst>
            </p:cNvPr>
            <p:cNvGrpSpPr/>
            <p:nvPr/>
          </p:nvGrpSpPr>
          <p:grpSpPr>
            <a:xfrm>
              <a:off x="2724845" y="3413576"/>
              <a:ext cx="4456310" cy="400982"/>
              <a:chOff x="1635943" y="3988331"/>
              <a:chExt cx="4456310" cy="400982"/>
            </a:xfrm>
          </p:grpSpPr>
          <p:sp>
            <p:nvSpPr>
              <p:cNvPr id="37" name="타원 36">
                <a:extLst>
                  <a:ext uri="{FF2B5EF4-FFF2-40B4-BE49-F238E27FC236}">
                    <a16:creationId xmlns:a16="http://schemas.microsoft.com/office/drawing/2014/main" xmlns="" id="{31311628-A749-4BFB-B505-9C6F27F0A1D7}"/>
                  </a:ext>
                </a:extLst>
              </p:cNvPr>
              <p:cNvSpPr/>
              <p:nvPr/>
            </p:nvSpPr>
            <p:spPr>
              <a:xfrm>
                <a:off x="3673265"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15</a:t>
                </a:r>
                <a:endParaRPr lang="ko-KR" altLang="en-US" sz="1300" dirty="0">
                  <a:solidFill>
                    <a:schemeClr val="bg1"/>
                  </a:solidFill>
                  <a:latin typeface="SamsungOne 400" panose="020B0503030303020204" pitchFamily="34" charset="0"/>
                </a:endParaRPr>
              </a:p>
            </p:txBody>
          </p:sp>
          <p:sp>
            <p:nvSpPr>
              <p:cNvPr id="38" name="타원 37">
                <a:extLst>
                  <a:ext uri="{FF2B5EF4-FFF2-40B4-BE49-F238E27FC236}">
                    <a16:creationId xmlns:a16="http://schemas.microsoft.com/office/drawing/2014/main" xmlns="" id="{252B1AA9-6575-44A8-ADBE-06F547C0BE75}"/>
                  </a:ext>
                </a:extLst>
              </p:cNvPr>
              <p:cNvSpPr/>
              <p:nvPr/>
            </p:nvSpPr>
            <p:spPr>
              <a:xfrm>
                <a:off x="231183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9" name="타원 38">
                <a:extLst>
                  <a:ext uri="{FF2B5EF4-FFF2-40B4-BE49-F238E27FC236}">
                    <a16:creationId xmlns:a16="http://schemas.microsoft.com/office/drawing/2014/main" xmlns="" id="{B707F649-5A5F-408E-9EDF-DDEE66E0ACAC}"/>
                  </a:ext>
                </a:extLst>
              </p:cNvPr>
              <p:cNvSpPr/>
              <p:nvPr/>
            </p:nvSpPr>
            <p:spPr>
              <a:xfrm>
                <a:off x="2987719"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167A5B8F-955C-4ACF-B6D5-DF2FC1E8A52E}"/>
                  </a:ext>
                </a:extLst>
              </p:cNvPr>
              <p:cNvSpPr/>
              <p:nvPr/>
            </p:nvSpPr>
            <p:spPr>
              <a:xfrm>
                <a:off x="5015383"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4F79531E-15E8-4556-8C6F-D0FB419A7AEA}"/>
                  </a:ext>
                </a:extLst>
              </p:cNvPr>
              <p:cNvSpPr/>
              <p:nvPr/>
            </p:nvSpPr>
            <p:spPr>
              <a:xfrm>
                <a:off x="4339495"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42" name="타원 41">
                <a:extLst>
                  <a:ext uri="{FF2B5EF4-FFF2-40B4-BE49-F238E27FC236}">
                    <a16:creationId xmlns:a16="http://schemas.microsoft.com/office/drawing/2014/main" xmlns="" id="{85D74660-DC57-4DFD-B688-BC21DAB90744}"/>
                  </a:ext>
                </a:extLst>
              </p:cNvPr>
              <p:cNvSpPr/>
              <p:nvPr/>
            </p:nvSpPr>
            <p:spPr>
              <a:xfrm>
                <a:off x="163594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43" name="타원 42">
                <a:extLst>
                  <a:ext uri="{FF2B5EF4-FFF2-40B4-BE49-F238E27FC236}">
                    <a16:creationId xmlns:a16="http://schemas.microsoft.com/office/drawing/2014/main" xmlns="" id="{83C0A08B-B3A1-402A-98B4-30002BE2B42B}"/>
                  </a:ext>
                </a:extLst>
              </p:cNvPr>
              <p:cNvSpPr/>
              <p:nvPr/>
            </p:nvSpPr>
            <p:spPr>
              <a:xfrm>
                <a:off x="569127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sp>
          <p:nvSpPr>
            <p:cNvPr id="44" name="직사각형 43">
              <a:extLst>
                <a:ext uri="{FF2B5EF4-FFF2-40B4-BE49-F238E27FC236}">
                  <a16:creationId xmlns:a16="http://schemas.microsoft.com/office/drawing/2014/main" xmlns="" id="{865A8235-9CEF-4E6A-954E-0F81F0D129C4}"/>
                </a:ext>
              </a:extLst>
            </p:cNvPr>
            <p:cNvSpPr/>
            <p:nvPr/>
          </p:nvSpPr>
          <p:spPr>
            <a:xfrm>
              <a:off x="2147753" y="2880070"/>
              <a:ext cx="87927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D0D0D"/>
                  </a:solidFill>
                  <a:latin typeface="SamsungOne 400" panose="020B0503030303020204" pitchFamily="34" charset="0"/>
                  <a:ea typeface="SamsungOne 400" panose="020B0503030303020204" pitchFamily="34" charset="0"/>
                </a:rPr>
                <a:t>pivot</a:t>
              </a:r>
              <a:endParaRPr lang="ko-KR" altLang="en-US" sz="1300" dirty="0">
                <a:solidFill>
                  <a:srgbClr val="0D0D0D"/>
                </a:solidFill>
                <a:latin typeface="SamsungOne 400" panose="020B0503030303020204" pitchFamily="34" charset="0"/>
              </a:endParaRPr>
            </a:p>
          </p:txBody>
        </p:sp>
        <p:cxnSp>
          <p:nvCxnSpPr>
            <p:cNvPr id="45" name="직선 화살표 연결선 44">
              <a:extLst>
                <a:ext uri="{FF2B5EF4-FFF2-40B4-BE49-F238E27FC236}">
                  <a16:creationId xmlns:a16="http://schemas.microsoft.com/office/drawing/2014/main" xmlns="" id="{86D4733F-62FB-4892-8124-C12B844CD4A2}"/>
                </a:ext>
              </a:extLst>
            </p:cNvPr>
            <p:cNvCxnSpPr>
              <a:cxnSpLocks/>
              <a:stCxn id="44" idx="2"/>
              <a:endCxn id="42" idx="1"/>
            </p:cNvCxnSpPr>
            <p:nvPr/>
          </p:nvCxnSpPr>
          <p:spPr>
            <a:xfrm>
              <a:off x="2587393" y="3157069"/>
              <a:ext cx="196174" cy="315229"/>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0C048A09-FF9E-4D2D-A4ED-25258FC3C7D8}"/>
                </a:ext>
              </a:extLst>
            </p:cNvPr>
            <p:cNvSpPr/>
            <p:nvPr/>
          </p:nvSpPr>
          <p:spPr>
            <a:xfrm>
              <a:off x="4851305" y="2880070"/>
              <a:ext cx="87927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D0D0D"/>
                  </a:solidFill>
                  <a:latin typeface="SamsungOne 400" panose="020B0503030303020204" pitchFamily="34" charset="0"/>
                  <a:ea typeface="SamsungOne 400" panose="020B0503030303020204" pitchFamily="34" charset="0"/>
                </a:rPr>
                <a:t>pivot</a:t>
              </a:r>
              <a:endParaRPr lang="ko-KR" altLang="en-US" sz="1300" dirty="0">
                <a:solidFill>
                  <a:srgbClr val="0D0D0D"/>
                </a:solidFill>
                <a:latin typeface="SamsungOne 400" panose="020B0503030303020204" pitchFamily="34" charset="0"/>
              </a:endParaRPr>
            </a:p>
          </p:txBody>
        </p:sp>
        <p:cxnSp>
          <p:nvCxnSpPr>
            <p:cNvPr id="47" name="직선 화살표 연결선 46">
              <a:extLst>
                <a:ext uri="{FF2B5EF4-FFF2-40B4-BE49-F238E27FC236}">
                  <a16:creationId xmlns:a16="http://schemas.microsoft.com/office/drawing/2014/main" xmlns="" id="{9C506FA6-10ED-48EF-9DFF-2996A2E1EC01}"/>
                </a:ext>
              </a:extLst>
            </p:cNvPr>
            <p:cNvCxnSpPr>
              <a:cxnSpLocks/>
              <a:stCxn id="46" idx="2"/>
              <a:endCxn id="41" idx="1"/>
            </p:cNvCxnSpPr>
            <p:nvPr/>
          </p:nvCxnSpPr>
          <p:spPr>
            <a:xfrm>
              <a:off x="5290945" y="3157069"/>
              <a:ext cx="196174" cy="315229"/>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9" name="타원 48">
              <a:extLst>
                <a:ext uri="{FF2B5EF4-FFF2-40B4-BE49-F238E27FC236}">
                  <a16:creationId xmlns:a16="http://schemas.microsoft.com/office/drawing/2014/main" xmlns="" id="{0F69A66B-D0B8-47E5-B681-F12219DD6F97}"/>
                </a:ext>
              </a:extLst>
            </p:cNvPr>
            <p:cNvSpPr/>
            <p:nvPr/>
          </p:nvSpPr>
          <p:spPr>
            <a:xfrm>
              <a:off x="3417825" y="5470437"/>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73" name="타원 72">
              <a:extLst>
                <a:ext uri="{FF2B5EF4-FFF2-40B4-BE49-F238E27FC236}">
                  <a16:creationId xmlns:a16="http://schemas.microsoft.com/office/drawing/2014/main" xmlns="" id="{9CE09AAF-BF37-438D-9FA5-1A0724BA91F4}"/>
                </a:ext>
              </a:extLst>
            </p:cNvPr>
            <p:cNvSpPr/>
            <p:nvPr/>
          </p:nvSpPr>
          <p:spPr>
            <a:xfrm>
              <a:off x="2746465" y="5466355"/>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74" name="타원 73">
              <a:extLst>
                <a:ext uri="{FF2B5EF4-FFF2-40B4-BE49-F238E27FC236}">
                  <a16:creationId xmlns:a16="http://schemas.microsoft.com/office/drawing/2014/main" xmlns="" id="{0F5B371C-0D34-493E-A37B-184BF4970FB6}"/>
                </a:ext>
              </a:extLst>
            </p:cNvPr>
            <p:cNvSpPr/>
            <p:nvPr/>
          </p:nvSpPr>
          <p:spPr>
            <a:xfrm>
              <a:off x="6192497" y="5470437"/>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75" name="타원 74">
              <a:extLst>
                <a:ext uri="{FF2B5EF4-FFF2-40B4-BE49-F238E27FC236}">
                  <a16:creationId xmlns:a16="http://schemas.microsoft.com/office/drawing/2014/main" xmlns="" id="{E0718F6A-23AB-4BB9-A7FB-7843FB3CD6E3}"/>
                </a:ext>
              </a:extLst>
            </p:cNvPr>
            <p:cNvSpPr/>
            <p:nvPr/>
          </p:nvSpPr>
          <p:spPr>
            <a:xfrm>
              <a:off x="6780173" y="4621017"/>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76" name="타원 75">
              <a:extLst>
                <a:ext uri="{FF2B5EF4-FFF2-40B4-BE49-F238E27FC236}">
                  <a16:creationId xmlns:a16="http://schemas.microsoft.com/office/drawing/2014/main" xmlns="" id="{81DD6764-2863-40D9-8F9A-1D177315C9D7}"/>
                </a:ext>
              </a:extLst>
            </p:cNvPr>
            <p:cNvSpPr/>
            <p:nvPr/>
          </p:nvSpPr>
          <p:spPr>
            <a:xfrm>
              <a:off x="4071204" y="4628902"/>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77" name="타원 76">
              <a:extLst>
                <a:ext uri="{FF2B5EF4-FFF2-40B4-BE49-F238E27FC236}">
                  <a16:creationId xmlns:a16="http://schemas.microsoft.com/office/drawing/2014/main" xmlns="" id="{782AA435-4501-4C5D-A4F4-939848052BCF}"/>
                </a:ext>
              </a:extLst>
            </p:cNvPr>
            <p:cNvSpPr/>
            <p:nvPr/>
          </p:nvSpPr>
          <p:spPr>
            <a:xfrm>
              <a:off x="5525667" y="5466355"/>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cxnSp>
          <p:nvCxnSpPr>
            <p:cNvPr id="78" name="직선 연결선 77">
              <a:extLst>
                <a:ext uri="{FF2B5EF4-FFF2-40B4-BE49-F238E27FC236}">
                  <a16:creationId xmlns:a16="http://schemas.microsoft.com/office/drawing/2014/main" xmlns="" id="{F6C148B0-32A2-48ED-9255-5E4BCEB35199}"/>
                </a:ext>
              </a:extLst>
            </p:cNvPr>
            <p:cNvCxnSpPr>
              <a:cxnSpLocks/>
              <a:stCxn id="76" idx="3"/>
              <a:endCxn id="35" idx="0"/>
            </p:cNvCxnSpPr>
            <p:nvPr/>
          </p:nvCxnSpPr>
          <p:spPr>
            <a:xfrm flipH="1">
              <a:off x="3301184" y="4971162"/>
              <a:ext cx="828742" cy="384537"/>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xmlns="" id="{B9A76B98-1ED2-4FFF-80DA-FB120877F3DF}"/>
                </a:ext>
              </a:extLst>
            </p:cNvPr>
            <p:cNvCxnSpPr>
              <a:cxnSpLocks/>
              <a:stCxn id="75" idx="3"/>
              <a:endCxn id="33" idx="0"/>
            </p:cNvCxnSpPr>
            <p:nvPr/>
          </p:nvCxnSpPr>
          <p:spPr>
            <a:xfrm flipH="1">
              <a:off x="6066382" y="4963277"/>
              <a:ext cx="772513" cy="392421"/>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48" name="직사각형 4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0" name="직사각형 4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1" name="직사각형 50">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52" name="TextBox 51">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example of quick sort</a:t>
            </a:r>
          </a:p>
        </p:txBody>
      </p:sp>
      <p:sp>
        <p:nvSpPr>
          <p:cNvPr id="53" name="직사각형 52">
            <a:extLst>
              <a:ext uri="{FF2B5EF4-FFF2-40B4-BE49-F238E27FC236}">
                <a16:creationId xmlns:a16="http://schemas.microsoft.com/office/drawing/2014/main" xmlns="" id="{36742DAA-C41A-4A09-9A40-6812BAAE9961}"/>
              </a:ext>
            </a:extLst>
          </p:cNvPr>
          <p:cNvSpPr/>
          <p:nvPr/>
        </p:nvSpPr>
        <p:spPr>
          <a:xfrm>
            <a:off x="580388" y="2010291"/>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Divide by pivoting the first element in each divided list.</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Next, divide the </a:t>
            </a:r>
            <a:r>
              <a:rPr lang="en-US" altLang="ko-KR" sz="1300" dirty="0" err="1">
                <a:solidFill>
                  <a:schemeClr val="tx1"/>
                </a:solidFill>
                <a:latin typeface="SamsungOne 400" panose="020B0503030303020204" pitchFamily="34" charset="0"/>
                <a:ea typeface="SamsungOne 400" panose="020B0503030303020204" pitchFamily="34" charset="0"/>
              </a:rPr>
              <a:t>sublists</a:t>
            </a:r>
            <a:r>
              <a:rPr lang="en-US" altLang="ko-KR" sz="1300" dirty="0">
                <a:solidFill>
                  <a:schemeClr val="tx1"/>
                </a:solidFill>
                <a:latin typeface="SamsungOne 400" panose="020B0503030303020204" pitchFamily="34" charset="0"/>
                <a:ea typeface="SamsungOne 400" panose="020B0503030303020204" pitchFamily="34" charset="0"/>
              </a:rPr>
              <a:t> with a new pivot in each divided </a:t>
            </a:r>
            <a:r>
              <a:rPr lang="en-US" altLang="ko-KR" sz="1300" dirty="0" err="1">
                <a:solidFill>
                  <a:schemeClr val="tx1"/>
                </a:solidFill>
                <a:latin typeface="SamsungOne 400" panose="020B0503030303020204" pitchFamily="34" charset="0"/>
                <a:ea typeface="SamsungOne 400" panose="020B0503030303020204" pitchFamily="34" charset="0"/>
              </a:rPr>
              <a:t>sublist</a:t>
            </a:r>
            <a:r>
              <a:rPr lang="en-US" altLang="ko-KR" sz="1300" dirty="0">
                <a:solidFill>
                  <a:schemeClr val="tx1"/>
                </a:solidFill>
                <a:latin typeface="SamsungOne 400" panose="020B0503030303020204" pitchFamily="34" charset="0"/>
                <a:ea typeface="SamsungOne 400" panose="020B0503030303020204" pitchFamily="34" charset="0"/>
              </a:rPr>
              <a:t> respectively</a:t>
            </a:r>
            <a:r>
              <a:rPr lang="en-US" altLang="ko-KR" sz="1300" dirty="0" smtClean="0">
                <a:solidFill>
                  <a:schemeClr val="tx1"/>
                </a:solidFill>
                <a:latin typeface="SamsungOne 400" panose="020B0503030303020204" pitchFamily="34" charset="0"/>
                <a:ea typeface="SamsungOne 400" panose="020B0503030303020204" pitchFamily="34" charset="0"/>
              </a:rPr>
              <a:t>.</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523675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8D14D678-3789-4C11-8D90-ABA9975D120F}"/>
              </a:ext>
            </a:extLst>
          </p:cNvPr>
          <p:cNvGrpSpPr/>
          <p:nvPr/>
        </p:nvGrpSpPr>
        <p:grpSpPr>
          <a:xfrm>
            <a:off x="2147753" y="2880066"/>
            <a:ext cx="5033402" cy="3114780"/>
            <a:chOff x="2147753" y="2880066"/>
            <a:chExt cx="5033402" cy="3114780"/>
          </a:xfrm>
        </p:grpSpPr>
        <p:sp>
          <p:nvSpPr>
            <p:cNvPr id="48" name="직사각형 47">
              <a:extLst>
                <a:ext uri="{FF2B5EF4-FFF2-40B4-BE49-F238E27FC236}">
                  <a16:creationId xmlns:a16="http://schemas.microsoft.com/office/drawing/2014/main" xmlns="" id="{7126DB72-6FC6-4716-8296-6AEF23EEF809}"/>
                </a:ext>
              </a:extLst>
            </p:cNvPr>
            <p:cNvSpPr/>
            <p:nvPr/>
          </p:nvSpPr>
          <p:spPr>
            <a:xfrm>
              <a:off x="2537928" y="3305765"/>
              <a:ext cx="141089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B167502E-B1D4-4B7E-BBC9-E887A2D3ADFA}"/>
                </a:ext>
              </a:extLst>
            </p:cNvPr>
            <p:cNvSpPr/>
            <p:nvPr/>
          </p:nvSpPr>
          <p:spPr>
            <a:xfrm>
              <a:off x="5251536" y="3297797"/>
              <a:ext cx="141089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3F1167F2-0AB6-4C02-AC5D-178EB59AA326}"/>
                </a:ext>
              </a:extLst>
            </p:cNvPr>
            <p:cNvSpPr/>
            <p:nvPr/>
          </p:nvSpPr>
          <p:spPr>
            <a:xfrm>
              <a:off x="5290944" y="5355698"/>
              <a:ext cx="696984"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2" name="직사각형 51">
              <a:extLst>
                <a:ext uri="{FF2B5EF4-FFF2-40B4-BE49-F238E27FC236}">
                  <a16:creationId xmlns:a16="http://schemas.microsoft.com/office/drawing/2014/main" xmlns="" id="{3F5551BB-C4FE-4E89-BDE5-3EA34FF98D80}"/>
                </a:ext>
              </a:extLst>
            </p:cNvPr>
            <p:cNvSpPr/>
            <p:nvPr/>
          </p:nvSpPr>
          <p:spPr>
            <a:xfrm>
              <a:off x="2587393" y="5355699"/>
              <a:ext cx="696984"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53" name="그룹 52">
              <a:extLst>
                <a:ext uri="{FF2B5EF4-FFF2-40B4-BE49-F238E27FC236}">
                  <a16:creationId xmlns:a16="http://schemas.microsoft.com/office/drawing/2014/main" xmlns="" id="{D8070A00-F7DE-4290-B1F4-C48F83A5C417}"/>
                </a:ext>
              </a:extLst>
            </p:cNvPr>
            <p:cNvGrpSpPr/>
            <p:nvPr/>
          </p:nvGrpSpPr>
          <p:grpSpPr>
            <a:xfrm>
              <a:off x="2724845" y="3413572"/>
              <a:ext cx="4456310" cy="400982"/>
              <a:chOff x="1635943" y="3988331"/>
              <a:chExt cx="4456310" cy="400982"/>
            </a:xfrm>
          </p:grpSpPr>
          <p:sp>
            <p:nvSpPr>
              <p:cNvPr id="54" name="타원 53">
                <a:extLst>
                  <a:ext uri="{FF2B5EF4-FFF2-40B4-BE49-F238E27FC236}">
                    <a16:creationId xmlns:a16="http://schemas.microsoft.com/office/drawing/2014/main" xmlns="" id="{A91BCD3A-488E-48AD-8D39-ECB1833E9D0A}"/>
                  </a:ext>
                </a:extLst>
              </p:cNvPr>
              <p:cNvSpPr/>
              <p:nvPr/>
            </p:nvSpPr>
            <p:spPr>
              <a:xfrm>
                <a:off x="3673265"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15</a:t>
                </a:r>
                <a:endParaRPr lang="ko-KR" altLang="en-US" sz="1300" dirty="0">
                  <a:solidFill>
                    <a:schemeClr val="bg1"/>
                  </a:solidFill>
                  <a:latin typeface="SamsungOne 400" panose="020B0503030303020204" pitchFamily="34" charset="0"/>
                </a:endParaRPr>
              </a:p>
            </p:txBody>
          </p:sp>
          <p:sp>
            <p:nvSpPr>
              <p:cNvPr id="55" name="타원 54">
                <a:extLst>
                  <a:ext uri="{FF2B5EF4-FFF2-40B4-BE49-F238E27FC236}">
                    <a16:creationId xmlns:a16="http://schemas.microsoft.com/office/drawing/2014/main" xmlns="" id="{EF150A05-49D7-4AAE-BD1B-9A75CC58E712}"/>
                  </a:ext>
                </a:extLst>
              </p:cNvPr>
              <p:cNvSpPr/>
              <p:nvPr/>
            </p:nvSpPr>
            <p:spPr>
              <a:xfrm>
                <a:off x="231183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4F849471-D8F5-418E-B716-63E2A0BC016B}"/>
                  </a:ext>
                </a:extLst>
              </p:cNvPr>
              <p:cNvSpPr/>
              <p:nvPr/>
            </p:nvSpPr>
            <p:spPr>
              <a:xfrm>
                <a:off x="2987719"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13</a:t>
                </a:r>
                <a:endParaRPr lang="ko-KR" altLang="en-US" sz="1300" dirty="0">
                  <a:solidFill>
                    <a:schemeClr val="bg1"/>
                  </a:solidFill>
                  <a:latin typeface="SamsungOne 400" panose="020B0503030303020204" pitchFamily="34" charset="0"/>
                </a:endParaRPr>
              </a:p>
            </p:txBody>
          </p:sp>
          <p:sp>
            <p:nvSpPr>
              <p:cNvPr id="57" name="타원 56">
                <a:extLst>
                  <a:ext uri="{FF2B5EF4-FFF2-40B4-BE49-F238E27FC236}">
                    <a16:creationId xmlns:a16="http://schemas.microsoft.com/office/drawing/2014/main" xmlns="" id="{8CD658FF-869B-4A40-B15F-BE0F7EDE5C8D}"/>
                  </a:ext>
                </a:extLst>
              </p:cNvPr>
              <p:cNvSpPr/>
              <p:nvPr/>
            </p:nvSpPr>
            <p:spPr>
              <a:xfrm>
                <a:off x="5015383"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65A03890-463E-4173-8383-5C056184C468}"/>
                  </a:ext>
                </a:extLst>
              </p:cNvPr>
              <p:cNvSpPr/>
              <p:nvPr/>
            </p:nvSpPr>
            <p:spPr>
              <a:xfrm>
                <a:off x="4339495"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47C00656-6C49-45A8-8E3C-636DFF549DAB}"/>
                  </a:ext>
                </a:extLst>
              </p:cNvPr>
              <p:cNvSpPr/>
              <p:nvPr/>
            </p:nvSpPr>
            <p:spPr>
              <a:xfrm>
                <a:off x="163594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D13A1E42-63FE-4DA9-BD82-CCC567273242}"/>
                  </a:ext>
                </a:extLst>
              </p:cNvPr>
              <p:cNvSpPr/>
              <p:nvPr/>
            </p:nvSpPr>
            <p:spPr>
              <a:xfrm>
                <a:off x="5691271"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25</a:t>
                </a:r>
                <a:endParaRPr lang="ko-KR" altLang="en-US" sz="1300" dirty="0">
                  <a:solidFill>
                    <a:schemeClr val="bg1"/>
                  </a:solidFill>
                  <a:latin typeface="SamsungOne 400" panose="020B0503030303020204" pitchFamily="34" charset="0"/>
                </a:endParaRPr>
              </a:p>
            </p:txBody>
          </p:sp>
        </p:grpSp>
        <p:sp>
          <p:nvSpPr>
            <p:cNvPr id="61" name="직사각형 60">
              <a:extLst>
                <a:ext uri="{FF2B5EF4-FFF2-40B4-BE49-F238E27FC236}">
                  <a16:creationId xmlns:a16="http://schemas.microsoft.com/office/drawing/2014/main" xmlns="" id="{1DAE7B48-20EC-43CE-A7B3-62B0AD58E2CA}"/>
                </a:ext>
              </a:extLst>
            </p:cNvPr>
            <p:cNvSpPr/>
            <p:nvPr/>
          </p:nvSpPr>
          <p:spPr>
            <a:xfrm>
              <a:off x="2147753" y="2880066"/>
              <a:ext cx="87927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D0D0D"/>
                  </a:solidFill>
                  <a:latin typeface="SamsungOne 400" panose="020B0503030303020204" pitchFamily="34" charset="0"/>
                  <a:ea typeface="SamsungOne 400" panose="020B0503030303020204" pitchFamily="34" charset="0"/>
                </a:rPr>
                <a:t>pivot</a:t>
              </a:r>
              <a:endParaRPr lang="ko-KR" altLang="en-US" sz="1300" dirty="0">
                <a:solidFill>
                  <a:srgbClr val="0D0D0D"/>
                </a:solidFill>
                <a:latin typeface="SamsungOne 400" panose="020B0503030303020204" pitchFamily="34" charset="0"/>
              </a:endParaRPr>
            </a:p>
          </p:txBody>
        </p:sp>
        <p:cxnSp>
          <p:nvCxnSpPr>
            <p:cNvPr id="62" name="직선 화살표 연결선 61">
              <a:extLst>
                <a:ext uri="{FF2B5EF4-FFF2-40B4-BE49-F238E27FC236}">
                  <a16:creationId xmlns:a16="http://schemas.microsoft.com/office/drawing/2014/main" xmlns="" id="{25BC1690-2851-494F-90AA-3953BA5E7403}"/>
                </a:ext>
              </a:extLst>
            </p:cNvPr>
            <p:cNvCxnSpPr>
              <a:cxnSpLocks/>
              <a:stCxn id="61" idx="2"/>
              <a:endCxn id="59" idx="1"/>
            </p:cNvCxnSpPr>
            <p:nvPr/>
          </p:nvCxnSpPr>
          <p:spPr>
            <a:xfrm>
              <a:off x="2587393" y="3157065"/>
              <a:ext cx="196174" cy="315229"/>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xmlns="" id="{B9FA23CF-C636-4590-9CBE-ED4549F6684A}"/>
                </a:ext>
              </a:extLst>
            </p:cNvPr>
            <p:cNvSpPr/>
            <p:nvPr/>
          </p:nvSpPr>
          <p:spPr>
            <a:xfrm>
              <a:off x="4851305" y="2880066"/>
              <a:ext cx="87927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D0D0D"/>
                  </a:solidFill>
                  <a:latin typeface="SamsungOne 400" panose="020B0503030303020204" pitchFamily="34" charset="0"/>
                  <a:ea typeface="SamsungOne 400" panose="020B0503030303020204" pitchFamily="34" charset="0"/>
                </a:rPr>
                <a:t>pivot</a:t>
              </a:r>
              <a:endParaRPr lang="ko-KR" altLang="en-US" sz="1300" dirty="0">
                <a:solidFill>
                  <a:srgbClr val="0D0D0D"/>
                </a:solidFill>
                <a:latin typeface="SamsungOne 400" panose="020B0503030303020204" pitchFamily="34" charset="0"/>
              </a:endParaRPr>
            </a:p>
          </p:txBody>
        </p:sp>
        <p:cxnSp>
          <p:nvCxnSpPr>
            <p:cNvPr id="64" name="직선 화살표 연결선 63">
              <a:extLst>
                <a:ext uri="{FF2B5EF4-FFF2-40B4-BE49-F238E27FC236}">
                  <a16:creationId xmlns:a16="http://schemas.microsoft.com/office/drawing/2014/main" xmlns="" id="{3C16E300-5BE7-4571-9F31-6E7CAFA2F085}"/>
                </a:ext>
              </a:extLst>
            </p:cNvPr>
            <p:cNvCxnSpPr>
              <a:cxnSpLocks/>
              <a:stCxn id="63" idx="2"/>
              <a:endCxn id="58" idx="1"/>
            </p:cNvCxnSpPr>
            <p:nvPr/>
          </p:nvCxnSpPr>
          <p:spPr>
            <a:xfrm>
              <a:off x="5290945" y="3157065"/>
              <a:ext cx="196174" cy="315229"/>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xmlns="" id="{3ECAE0A9-D8F8-4B1F-A521-594C1414B50C}"/>
                </a:ext>
              </a:extLst>
            </p:cNvPr>
            <p:cNvGrpSpPr/>
            <p:nvPr/>
          </p:nvGrpSpPr>
          <p:grpSpPr>
            <a:xfrm>
              <a:off x="2724845" y="4626152"/>
              <a:ext cx="3784952" cy="1271013"/>
              <a:chOff x="1640471" y="3114218"/>
              <a:chExt cx="3784952" cy="1271013"/>
            </a:xfrm>
          </p:grpSpPr>
          <p:sp>
            <p:nvSpPr>
              <p:cNvPr id="66" name="타원 65">
                <a:extLst>
                  <a:ext uri="{FF2B5EF4-FFF2-40B4-BE49-F238E27FC236}">
                    <a16:creationId xmlns:a16="http://schemas.microsoft.com/office/drawing/2014/main" xmlns="" id="{4FA6146E-5D59-4D2D-92CD-3F2489814FD3}"/>
                  </a:ext>
                </a:extLst>
              </p:cNvPr>
              <p:cNvSpPr/>
              <p:nvPr/>
            </p:nvSpPr>
            <p:spPr>
              <a:xfrm>
                <a:off x="1640471" y="3984249"/>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7" name="타원 66">
                <a:extLst>
                  <a:ext uri="{FF2B5EF4-FFF2-40B4-BE49-F238E27FC236}">
                    <a16:creationId xmlns:a16="http://schemas.microsoft.com/office/drawing/2014/main" xmlns="" id="{198A64FC-B309-428E-87B9-C57FD503FA26}"/>
                  </a:ext>
                </a:extLst>
              </p:cNvPr>
              <p:cNvSpPr/>
              <p:nvPr/>
            </p:nvSpPr>
            <p:spPr>
              <a:xfrm>
                <a:off x="4354571" y="3984249"/>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8" name="타원 67">
                <a:extLst>
                  <a:ext uri="{FF2B5EF4-FFF2-40B4-BE49-F238E27FC236}">
                    <a16:creationId xmlns:a16="http://schemas.microsoft.com/office/drawing/2014/main" xmlns="" id="{7DE7E0AC-1465-4142-A020-3FCCE2096041}"/>
                  </a:ext>
                </a:extLst>
              </p:cNvPr>
              <p:cNvSpPr/>
              <p:nvPr/>
            </p:nvSpPr>
            <p:spPr>
              <a:xfrm>
                <a:off x="5024441" y="3114218"/>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69" name="타원 68">
                <a:extLst>
                  <a:ext uri="{FF2B5EF4-FFF2-40B4-BE49-F238E27FC236}">
                    <a16:creationId xmlns:a16="http://schemas.microsoft.com/office/drawing/2014/main" xmlns="" id="{EB5BF458-931D-4711-90AD-2BCE45DDD6F2}"/>
                  </a:ext>
                </a:extLst>
              </p:cNvPr>
              <p:cNvSpPr/>
              <p:nvPr/>
            </p:nvSpPr>
            <p:spPr>
              <a:xfrm>
                <a:off x="2311831" y="3114218"/>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grpSp>
        <p:cxnSp>
          <p:nvCxnSpPr>
            <p:cNvPr id="70" name="직선 연결선 69">
              <a:extLst>
                <a:ext uri="{FF2B5EF4-FFF2-40B4-BE49-F238E27FC236}">
                  <a16:creationId xmlns:a16="http://schemas.microsoft.com/office/drawing/2014/main" xmlns="" id="{2B09F7E5-54DD-49F2-BC8D-C0AC89BE8D63}"/>
                </a:ext>
              </a:extLst>
            </p:cNvPr>
            <p:cNvCxnSpPr>
              <a:cxnSpLocks/>
              <a:stCxn id="69" idx="3"/>
              <a:endCxn id="52" idx="0"/>
            </p:cNvCxnSpPr>
            <p:nvPr/>
          </p:nvCxnSpPr>
          <p:spPr>
            <a:xfrm flipH="1">
              <a:off x="2935885" y="4968412"/>
              <a:ext cx="519042" cy="387287"/>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xmlns="" id="{D3CA47E8-3899-427B-9AD6-CDBDC8AA2F07}"/>
                </a:ext>
              </a:extLst>
            </p:cNvPr>
            <p:cNvCxnSpPr>
              <a:cxnSpLocks/>
              <a:stCxn id="68" idx="3"/>
              <a:endCxn id="51" idx="0"/>
            </p:cNvCxnSpPr>
            <p:nvPr/>
          </p:nvCxnSpPr>
          <p:spPr>
            <a:xfrm flipH="1">
              <a:off x="5639436" y="4968412"/>
              <a:ext cx="528101" cy="387286"/>
            </a:xfrm>
            <a:prstGeom prst="line">
              <a:avLst/>
            </a:prstGeom>
            <a:ln w="19050">
              <a:solidFill>
                <a:srgbClr val="1429A0"/>
              </a:solidFill>
            </a:ln>
          </p:spPr>
          <p:style>
            <a:lnRef idx="1">
              <a:schemeClr val="accent1"/>
            </a:lnRef>
            <a:fillRef idx="0">
              <a:schemeClr val="accent1"/>
            </a:fillRef>
            <a:effectRef idx="0">
              <a:schemeClr val="accent1"/>
            </a:effectRef>
            <a:fontRef idx="minor">
              <a:schemeClr val="tx1"/>
            </a:fontRef>
          </p:style>
        </p:cxnSp>
      </p:grpSp>
      <p:sp>
        <p:nvSpPr>
          <p:cNvPr id="31" name="직사각형 3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35" name="TextBox 34">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example of quick sort</a:t>
            </a:r>
          </a:p>
        </p:txBody>
      </p:sp>
      <p:sp>
        <p:nvSpPr>
          <p:cNvPr id="36" name="직사각형 35">
            <a:extLst>
              <a:ext uri="{FF2B5EF4-FFF2-40B4-BE49-F238E27FC236}">
                <a16:creationId xmlns:a16="http://schemas.microsoft.com/office/drawing/2014/main" xmlns="" id="{36742DAA-C41A-4A09-9A40-6812BAAE9961}"/>
              </a:ext>
            </a:extLst>
          </p:cNvPr>
          <p:cNvSpPr/>
          <p:nvPr/>
        </p:nvSpPr>
        <p:spPr>
          <a:xfrm>
            <a:off x="580388" y="2010291"/>
            <a:ext cx="8887612" cy="52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Divide by pivoting the first element in each divided list.</a:t>
            </a:r>
          </a:p>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Next, divide the </a:t>
            </a:r>
            <a:r>
              <a:rPr lang="en-US" altLang="ko-KR" sz="1300" dirty="0" err="1">
                <a:solidFill>
                  <a:schemeClr val="tx1"/>
                </a:solidFill>
                <a:latin typeface="SamsungOne 400" panose="020B0503030303020204" pitchFamily="34" charset="0"/>
                <a:ea typeface="SamsungOne 400" panose="020B0503030303020204" pitchFamily="34" charset="0"/>
              </a:rPr>
              <a:t>sublists</a:t>
            </a:r>
            <a:r>
              <a:rPr lang="en-US" altLang="ko-KR" sz="1300" dirty="0">
                <a:solidFill>
                  <a:schemeClr val="tx1"/>
                </a:solidFill>
                <a:latin typeface="SamsungOne 400" panose="020B0503030303020204" pitchFamily="34" charset="0"/>
                <a:ea typeface="SamsungOne 400" panose="020B0503030303020204" pitchFamily="34" charset="0"/>
              </a:rPr>
              <a:t> with a new pivot in each divided </a:t>
            </a:r>
            <a:r>
              <a:rPr lang="en-US" altLang="ko-KR" sz="1300" dirty="0" err="1">
                <a:solidFill>
                  <a:schemeClr val="tx1"/>
                </a:solidFill>
                <a:latin typeface="SamsungOne 400" panose="020B0503030303020204" pitchFamily="34" charset="0"/>
                <a:ea typeface="SamsungOne 400" panose="020B0503030303020204" pitchFamily="34" charset="0"/>
              </a:rPr>
              <a:t>sublist</a:t>
            </a:r>
            <a:r>
              <a:rPr lang="en-US" altLang="ko-KR" sz="1300" dirty="0">
                <a:solidFill>
                  <a:schemeClr val="tx1"/>
                </a:solidFill>
                <a:latin typeface="SamsungOne 400" panose="020B0503030303020204" pitchFamily="34" charset="0"/>
                <a:ea typeface="SamsungOne 400" panose="020B0503030303020204" pitchFamily="34" charset="0"/>
              </a:rPr>
              <a:t> respectively.</a:t>
            </a:r>
            <a:endParaRPr lang="ko-KR" altLang="en-US"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5361213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B9432229-CED7-4797-9961-D497675099F9}"/>
              </a:ext>
            </a:extLst>
          </p:cNvPr>
          <p:cNvGrpSpPr/>
          <p:nvPr/>
        </p:nvGrpSpPr>
        <p:grpSpPr>
          <a:xfrm>
            <a:off x="2147753" y="2881936"/>
            <a:ext cx="5229147" cy="3353082"/>
            <a:chOff x="2147753" y="2881936"/>
            <a:chExt cx="5229147" cy="3353082"/>
          </a:xfrm>
        </p:grpSpPr>
        <p:sp>
          <p:nvSpPr>
            <p:cNvPr id="31" name="직사각형 30">
              <a:extLst>
                <a:ext uri="{FF2B5EF4-FFF2-40B4-BE49-F238E27FC236}">
                  <a16:creationId xmlns:a16="http://schemas.microsoft.com/office/drawing/2014/main" xmlns="" id="{D8E43E9A-33AB-4655-B3BC-3AE1E117D74C}"/>
                </a:ext>
              </a:extLst>
            </p:cNvPr>
            <p:cNvSpPr/>
            <p:nvPr/>
          </p:nvSpPr>
          <p:spPr>
            <a:xfrm>
              <a:off x="5958854" y="3295500"/>
              <a:ext cx="696984"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32" name="직사각형 31">
              <a:extLst>
                <a:ext uri="{FF2B5EF4-FFF2-40B4-BE49-F238E27FC236}">
                  <a16:creationId xmlns:a16="http://schemas.microsoft.com/office/drawing/2014/main" xmlns="" id="{83F3777B-2EDB-4B67-B9BB-8A01607BE9C0}"/>
                </a:ext>
              </a:extLst>
            </p:cNvPr>
            <p:cNvSpPr/>
            <p:nvPr/>
          </p:nvSpPr>
          <p:spPr>
            <a:xfrm>
              <a:off x="2587393" y="3295501"/>
              <a:ext cx="696984"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33" name="그룹 32">
              <a:extLst>
                <a:ext uri="{FF2B5EF4-FFF2-40B4-BE49-F238E27FC236}">
                  <a16:creationId xmlns:a16="http://schemas.microsoft.com/office/drawing/2014/main" xmlns="" id="{6784AFE9-026A-42E2-9E40-C2C6F7D4B547}"/>
                </a:ext>
              </a:extLst>
            </p:cNvPr>
            <p:cNvGrpSpPr/>
            <p:nvPr/>
          </p:nvGrpSpPr>
          <p:grpSpPr>
            <a:xfrm>
              <a:off x="2724845" y="3415442"/>
              <a:ext cx="4456310" cy="400982"/>
              <a:chOff x="1635943" y="3988331"/>
              <a:chExt cx="4456310" cy="400982"/>
            </a:xfrm>
          </p:grpSpPr>
          <p:sp>
            <p:nvSpPr>
              <p:cNvPr id="35" name="타원 34">
                <a:extLst>
                  <a:ext uri="{FF2B5EF4-FFF2-40B4-BE49-F238E27FC236}">
                    <a16:creationId xmlns:a16="http://schemas.microsoft.com/office/drawing/2014/main" xmlns="" id="{0EDA62BF-0E2D-4094-B26A-3EA002EC0E8C}"/>
                  </a:ext>
                </a:extLst>
              </p:cNvPr>
              <p:cNvSpPr/>
              <p:nvPr/>
            </p:nvSpPr>
            <p:spPr>
              <a:xfrm>
                <a:off x="3673265"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15</a:t>
                </a:r>
                <a:endParaRPr lang="ko-KR" altLang="en-US" sz="1300" dirty="0">
                  <a:solidFill>
                    <a:schemeClr val="bg1"/>
                  </a:solidFill>
                  <a:latin typeface="SamsungOne 400" panose="020B0503030303020204" pitchFamily="34" charset="0"/>
                </a:endParaRPr>
              </a:p>
            </p:txBody>
          </p:sp>
          <p:sp>
            <p:nvSpPr>
              <p:cNvPr id="36" name="타원 35">
                <a:extLst>
                  <a:ext uri="{FF2B5EF4-FFF2-40B4-BE49-F238E27FC236}">
                    <a16:creationId xmlns:a16="http://schemas.microsoft.com/office/drawing/2014/main" xmlns="" id="{B56DC978-59FD-4CE9-AA90-C0BA1940603B}"/>
                  </a:ext>
                </a:extLst>
              </p:cNvPr>
              <p:cNvSpPr/>
              <p:nvPr/>
            </p:nvSpPr>
            <p:spPr>
              <a:xfrm>
                <a:off x="2311831"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12</a:t>
                </a:r>
                <a:endParaRPr lang="ko-KR" altLang="en-US" sz="1300" dirty="0">
                  <a:solidFill>
                    <a:schemeClr val="bg1"/>
                  </a:solidFill>
                  <a:latin typeface="SamsungOne 400" panose="020B0503030303020204" pitchFamily="34" charset="0"/>
                </a:endParaRPr>
              </a:p>
            </p:txBody>
          </p:sp>
          <p:sp>
            <p:nvSpPr>
              <p:cNvPr id="37" name="타원 36">
                <a:extLst>
                  <a:ext uri="{FF2B5EF4-FFF2-40B4-BE49-F238E27FC236}">
                    <a16:creationId xmlns:a16="http://schemas.microsoft.com/office/drawing/2014/main" xmlns="" id="{47D90D56-F263-45F4-939A-905BB2BAE21A}"/>
                  </a:ext>
                </a:extLst>
              </p:cNvPr>
              <p:cNvSpPr/>
              <p:nvPr/>
            </p:nvSpPr>
            <p:spPr>
              <a:xfrm>
                <a:off x="2987719"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13</a:t>
                </a:r>
                <a:endParaRPr lang="ko-KR" altLang="en-US" sz="1300" dirty="0">
                  <a:solidFill>
                    <a:schemeClr val="bg1"/>
                  </a:solidFill>
                  <a:latin typeface="SamsungOne 400" panose="020B0503030303020204" pitchFamily="34" charset="0"/>
                </a:endParaRPr>
              </a:p>
            </p:txBody>
          </p:sp>
          <p:sp>
            <p:nvSpPr>
              <p:cNvPr id="38" name="타원 37">
                <a:extLst>
                  <a:ext uri="{FF2B5EF4-FFF2-40B4-BE49-F238E27FC236}">
                    <a16:creationId xmlns:a16="http://schemas.microsoft.com/office/drawing/2014/main" xmlns="" id="{6BBAEEC4-ED76-4577-A9D1-BFE689F409C7}"/>
                  </a:ext>
                </a:extLst>
              </p:cNvPr>
              <p:cNvSpPr/>
              <p:nvPr/>
            </p:nvSpPr>
            <p:spPr>
              <a:xfrm>
                <a:off x="5015383"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39" name="타원 38">
                <a:extLst>
                  <a:ext uri="{FF2B5EF4-FFF2-40B4-BE49-F238E27FC236}">
                    <a16:creationId xmlns:a16="http://schemas.microsoft.com/office/drawing/2014/main" xmlns="" id="{9EDE8630-209B-4E39-9D0F-F71F28BF406A}"/>
                  </a:ext>
                </a:extLst>
              </p:cNvPr>
              <p:cNvSpPr/>
              <p:nvPr/>
            </p:nvSpPr>
            <p:spPr>
              <a:xfrm>
                <a:off x="4339495"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40" name="타원 39">
                <a:extLst>
                  <a:ext uri="{FF2B5EF4-FFF2-40B4-BE49-F238E27FC236}">
                    <a16:creationId xmlns:a16="http://schemas.microsoft.com/office/drawing/2014/main" xmlns="" id="{064131C1-0ED7-433B-944F-344BA0CF9220}"/>
                  </a:ext>
                </a:extLst>
              </p:cNvPr>
              <p:cNvSpPr/>
              <p:nvPr/>
            </p:nvSpPr>
            <p:spPr>
              <a:xfrm>
                <a:off x="163594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703575F4-7338-4B05-96D8-E191E473A20B}"/>
                  </a:ext>
                </a:extLst>
              </p:cNvPr>
              <p:cNvSpPr/>
              <p:nvPr/>
            </p:nvSpPr>
            <p:spPr>
              <a:xfrm>
                <a:off x="5691271"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25</a:t>
                </a:r>
                <a:endParaRPr lang="ko-KR" altLang="en-US" sz="1300" dirty="0">
                  <a:solidFill>
                    <a:schemeClr val="bg1"/>
                  </a:solidFill>
                  <a:latin typeface="SamsungOne 400" panose="020B0503030303020204" pitchFamily="34" charset="0"/>
                </a:endParaRPr>
              </a:p>
            </p:txBody>
          </p:sp>
        </p:grpSp>
        <p:sp>
          <p:nvSpPr>
            <p:cNvPr id="42" name="직사각형 41">
              <a:extLst>
                <a:ext uri="{FF2B5EF4-FFF2-40B4-BE49-F238E27FC236}">
                  <a16:creationId xmlns:a16="http://schemas.microsoft.com/office/drawing/2014/main" xmlns="" id="{CCB3D9CC-F8EB-40C2-B325-B23AF353FE31}"/>
                </a:ext>
              </a:extLst>
            </p:cNvPr>
            <p:cNvSpPr/>
            <p:nvPr/>
          </p:nvSpPr>
          <p:spPr>
            <a:xfrm>
              <a:off x="2147753" y="2881936"/>
              <a:ext cx="87927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D0D0D"/>
                  </a:solidFill>
                  <a:latin typeface="SamsungOne 400" panose="020B0503030303020204" pitchFamily="34" charset="0"/>
                  <a:ea typeface="SamsungOne 400" panose="020B0503030303020204" pitchFamily="34" charset="0"/>
                </a:rPr>
                <a:t>pivot</a:t>
              </a:r>
              <a:endParaRPr lang="ko-KR" altLang="en-US" sz="1300" dirty="0">
                <a:solidFill>
                  <a:srgbClr val="0D0D0D"/>
                </a:solidFill>
                <a:latin typeface="SamsungOne 400" panose="020B0503030303020204" pitchFamily="34" charset="0"/>
              </a:endParaRPr>
            </a:p>
          </p:txBody>
        </p:sp>
        <p:cxnSp>
          <p:nvCxnSpPr>
            <p:cNvPr id="43" name="직선 화살표 연결선 42">
              <a:extLst>
                <a:ext uri="{FF2B5EF4-FFF2-40B4-BE49-F238E27FC236}">
                  <a16:creationId xmlns:a16="http://schemas.microsoft.com/office/drawing/2014/main" xmlns="" id="{B239112D-A5A7-47E8-9D29-D18AB2B87631}"/>
                </a:ext>
              </a:extLst>
            </p:cNvPr>
            <p:cNvCxnSpPr>
              <a:cxnSpLocks/>
              <a:stCxn id="42" idx="2"/>
              <a:endCxn id="40" idx="1"/>
            </p:cNvCxnSpPr>
            <p:nvPr/>
          </p:nvCxnSpPr>
          <p:spPr>
            <a:xfrm>
              <a:off x="2587393" y="3158935"/>
              <a:ext cx="196174" cy="315229"/>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xmlns="" id="{9A29B02A-11EA-44AE-A141-3E5BA59152CB}"/>
                </a:ext>
              </a:extLst>
            </p:cNvPr>
            <p:cNvSpPr/>
            <p:nvPr/>
          </p:nvSpPr>
          <p:spPr>
            <a:xfrm>
              <a:off x="5556900" y="2881936"/>
              <a:ext cx="87927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D0D0D"/>
                  </a:solidFill>
                  <a:latin typeface="SamsungOne 400" panose="020B0503030303020204" pitchFamily="34" charset="0"/>
                  <a:ea typeface="SamsungOne 400" panose="020B0503030303020204" pitchFamily="34" charset="0"/>
                </a:rPr>
                <a:t>pivot</a:t>
              </a:r>
              <a:endParaRPr lang="ko-KR" altLang="en-US" sz="1300" dirty="0">
                <a:solidFill>
                  <a:srgbClr val="0D0D0D"/>
                </a:solidFill>
                <a:latin typeface="SamsungOne 400" panose="020B0503030303020204" pitchFamily="34" charset="0"/>
              </a:endParaRPr>
            </a:p>
          </p:txBody>
        </p:sp>
        <p:cxnSp>
          <p:nvCxnSpPr>
            <p:cNvPr id="45" name="직선 화살표 연결선 44">
              <a:extLst>
                <a:ext uri="{FF2B5EF4-FFF2-40B4-BE49-F238E27FC236}">
                  <a16:creationId xmlns:a16="http://schemas.microsoft.com/office/drawing/2014/main" xmlns="" id="{60E271CA-CCF3-4EB8-B655-E6E30E201EB5}"/>
                </a:ext>
              </a:extLst>
            </p:cNvPr>
            <p:cNvCxnSpPr>
              <a:cxnSpLocks/>
              <a:stCxn id="44" idx="2"/>
            </p:cNvCxnSpPr>
            <p:nvPr/>
          </p:nvCxnSpPr>
          <p:spPr>
            <a:xfrm>
              <a:off x="5996540" y="3158935"/>
              <a:ext cx="196174" cy="315229"/>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xmlns="" id="{1494EC3F-0F1E-400F-B32D-0880FF26514B}"/>
                </a:ext>
              </a:extLst>
            </p:cNvPr>
            <p:cNvSpPr/>
            <p:nvPr/>
          </p:nvSpPr>
          <p:spPr>
            <a:xfrm>
              <a:off x="2546753" y="5163325"/>
              <a:ext cx="483014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47" name="그룹 46">
              <a:extLst>
                <a:ext uri="{FF2B5EF4-FFF2-40B4-BE49-F238E27FC236}">
                  <a16:creationId xmlns:a16="http://schemas.microsoft.com/office/drawing/2014/main" xmlns="" id="{DB5DBDDD-DBA9-4178-9299-AFF1966D1990}"/>
                </a:ext>
              </a:extLst>
            </p:cNvPr>
            <p:cNvGrpSpPr/>
            <p:nvPr/>
          </p:nvGrpSpPr>
          <p:grpSpPr>
            <a:xfrm>
              <a:off x="2733671" y="5286560"/>
              <a:ext cx="4456310" cy="400982"/>
              <a:chOff x="1635943" y="3988331"/>
              <a:chExt cx="4456310" cy="400982"/>
            </a:xfrm>
          </p:grpSpPr>
          <p:sp>
            <p:nvSpPr>
              <p:cNvPr id="49" name="타원 48">
                <a:extLst>
                  <a:ext uri="{FF2B5EF4-FFF2-40B4-BE49-F238E27FC236}">
                    <a16:creationId xmlns:a16="http://schemas.microsoft.com/office/drawing/2014/main" xmlns="" id="{7502ED34-9A3D-422D-AC5E-22D0F62FE155}"/>
                  </a:ext>
                </a:extLst>
              </p:cNvPr>
              <p:cNvSpPr/>
              <p:nvPr/>
            </p:nvSpPr>
            <p:spPr>
              <a:xfrm>
                <a:off x="1635943"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72" name="타원 71">
                <a:extLst>
                  <a:ext uri="{FF2B5EF4-FFF2-40B4-BE49-F238E27FC236}">
                    <a16:creationId xmlns:a16="http://schemas.microsoft.com/office/drawing/2014/main" xmlns="" id="{8AC1F9FE-F9EE-4368-AE32-1FE7E75BFB0C}"/>
                  </a:ext>
                </a:extLst>
              </p:cNvPr>
              <p:cNvSpPr/>
              <p:nvPr/>
            </p:nvSpPr>
            <p:spPr>
              <a:xfrm>
                <a:off x="2311831"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12</a:t>
                </a:r>
                <a:endParaRPr lang="ko-KR" altLang="en-US" sz="1300" dirty="0">
                  <a:solidFill>
                    <a:schemeClr val="bg1"/>
                  </a:solidFill>
                  <a:latin typeface="SamsungOne 400" panose="020B0503030303020204" pitchFamily="34" charset="0"/>
                </a:endParaRPr>
              </a:p>
            </p:txBody>
          </p:sp>
          <p:sp>
            <p:nvSpPr>
              <p:cNvPr id="73" name="타원 72">
                <a:extLst>
                  <a:ext uri="{FF2B5EF4-FFF2-40B4-BE49-F238E27FC236}">
                    <a16:creationId xmlns:a16="http://schemas.microsoft.com/office/drawing/2014/main" xmlns="" id="{EC518C64-5171-48C3-8F5A-494113366F11}"/>
                  </a:ext>
                </a:extLst>
              </p:cNvPr>
              <p:cNvSpPr/>
              <p:nvPr/>
            </p:nvSpPr>
            <p:spPr>
              <a:xfrm>
                <a:off x="2987719"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13</a:t>
                </a:r>
                <a:endParaRPr lang="ko-KR" altLang="en-US" sz="1300" dirty="0">
                  <a:solidFill>
                    <a:schemeClr val="bg1"/>
                  </a:solidFill>
                  <a:latin typeface="SamsungOne 400" panose="020B0503030303020204" pitchFamily="34" charset="0"/>
                </a:endParaRPr>
              </a:p>
            </p:txBody>
          </p:sp>
          <p:sp>
            <p:nvSpPr>
              <p:cNvPr id="74" name="타원 73">
                <a:extLst>
                  <a:ext uri="{FF2B5EF4-FFF2-40B4-BE49-F238E27FC236}">
                    <a16:creationId xmlns:a16="http://schemas.microsoft.com/office/drawing/2014/main" xmlns="" id="{2D2DA0BA-014E-4F8F-ABAD-338D2602DE8B}"/>
                  </a:ext>
                </a:extLst>
              </p:cNvPr>
              <p:cNvSpPr/>
              <p:nvPr/>
            </p:nvSpPr>
            <p:spPr>
              <a:xfrm>
                <a:off x="3663607"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15</a:t>
                </a:r>
                <a:endParaRPr lang="ko-KR" altLang="en-US" sz="1300" dirty="0">
                  <a:solidFill>
                    <a:schemeClr val="bg1"/>
                  </a:solidFill>
                  <a:latin typeface="SamsungOne 400" panose="020B0503030303020204" pitchFamily="34" charset="0"/>
                </a:endParaRPr>
              </a:p>
            </p:txBody>
          </p:sp>
          <p:sp>
            <p:nvSpPr>
              <p:cNvPr id="75" name="타원 74">
                <a:extLst>
                  <a:ext uri="{FF2B5EF4-FFF2-40B4-BE49-F238E27FC236}">
                    <a16:creationId xmlns:a16="http://schemas.microsoft.com/office/drawing/2014/main" xmlns="" id="{C06C026B-BC91-4E60-82CD-BEE4C09FD4FB}"/>
                  </a:ext>
                </a:extLst>
              </p:cNvPr>
              <p:cNvSpPr/>
              <p:nvPr/>
            </p:nvSpPr>
            <p:spPr>
              <a:xfrm>
                <a:off x="4339495"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76" name="타원 75">
                <a:extLst>
                  <a:ext uri="{FF2B5EF4-FFF2-40B4-BE49-F238E27FC236}">
                    <a16:creationId xmlns:a16="http://schemas.microsoft.com/office/drawing/2014/main" xmlns="" id="{FAFEDC10-A82E-423E-ACBF-F0FB5EB68319}"/>
                  </a:ext>
                </a:extLst>
              </p:cNvPr>
              <p:cNvSpPr/>
              <p:nvPr/>
            </p:nvSpPr>
            <p:spPr>
              <a:xfrm>
                <a:off x="5015383"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22</a:t>
                </a:r>
                <a:endParaRPr lang="ko-KR" altLang="en-US" sz="1300" dirty="0">
                  <a:solidFill>
                    <a:schemeClr val="bg1"/>
                  </a:solidFill>
                  <a:latin typeface="SamsungOne 400" panose="020B0503030303020204" pitchFamily="34" charset="0"/>
                </a:endParaRPr>
              </a:p>
            </p:txBody>
          </p:sp>
          <p:sp>
            <p:nvSpPr>
              <p:cNvPr id="77" name="타원 76">
                <a:extLst>
                  <a:ext uri="{FF2B5EF4-FFF2-40B4-BE49-F238E27FC236}">
                    <a16:creationId xmlns:a16="http://schemas.microsoft.com/office/drawing/2014/main" xmlns="" id="{2C0891EE-C5C1-44DC-AE6F-062A9200B3F7}"/>
                  </a:ext>
                </a:extLst>
              </p:cNvPr>
              <p:cNvSpPr/>
              <p:nvPr/>
            </p:nvSpPr>
            <p:spPr>
              <a:xfrm>
                <a:off x="5691271" y="3988331"/>
                <a:ext cx="400982" cy="400982"/>
              </a:xfrm>
              <a:prstGeom prst="ellipse">
                <a:avLst/>
              </a:prstGeom>
              <a:solidFill>
                <a:schemeClr val="tx1">
                  <a:lumMod val="50000"/>
                  <a:lumOff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25</a:t>
                </a:r>
                <a:endParaRPr lang="ko-KR" altLang="en-US" sz="1300" dirty="0">
                  <a:solidFill>
                    <a:schemeClr val="bg1"/>
                  </a:solidFill>
                  <a:latin typeface="SamsungOne 400" panose="020B0503030303020204" pitchFamily="34" charset="0"/>
                </a:endParaRPr>
              </a:p>
            </p:txBody>
          </p:sp>
        </p:grpSp>
        <p:sp>
          <p:nvSpPr>
            <p:cNvPr id="78" name="직사각형 77">
              <a:extLst>
                <a:ext uri="{FF2B5EF4-FFF2-40B4-BE49-F238E27FC236}">
                  <a16:creationId xmlns:a16="http://schemas.microsoft.com/office/drawing/2014/main" xmlns="" id="{32959116-96EA-4811-95EF-3D0BF31A0F1C}"/>
                </a:ext>
              </a:extLst>
            </p:cNvPr>
            <p:cNvSpPr/>
            <p:nvPr/>
          </p:nvSpPr>
          <p:spPr>
            <a:xfrm>
              <a:off x="4371751" y="5896464"/>
              <a:ext cx="1162498" cy="338554"/>
            </a:xfrm>
            <a:prstGeom prst="rect">
              <a:avLst/>
            </a:prstGeom>
          </p:spPr>
          <p:txBody>
            <a:bodyPr wrap="none">
              <a:spAutoFit/>
            </a:bodyPr>
            <a:lstStyle/>
            <a:p>
              <a:pPr algn="ctr"/>
              <a:r>
                <a:rPr lang="en-US" altLang="ko-KR" sz="1600" dirty="0">
                  <a:solidFill>
                    <a:srgbClr val="193EB0"/>
                  </a:solidFill>
                  <a:latin typeface="SamsungOne 400" panose="020B0503030303020204" pitchFamily="34" charset="0"/>
                </a:rPr>
                <a:t>Sorted List</a:t>
              </a:r>
              <a:endParaRPr lang="ko-KR" altLang="en-US" sz="1600" dirty="0">
                <a:solidFill>
                  <a:srgbClr val="193EB0"/>
                </a:solidFill>
                <a:latin typeface="SamsungOne 400" panose="020B0503030303020204" pitchFamily="34" charset="0"/>
              </a:endParaRPr>
            </a:p>
          </p:txBody>
        </p:sp>
      </p:grpSp>
      <p:sp>
        <p:nvSpPr>
          <p:cNvPr id="48" name="직사각형 4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0" name="직사각형 4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1" name="직사각형 50">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52" name="TextBox 51">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An example of quick sort</a:t>
            </a:r>
          </a:p>
        </p:txBody>
      </p:sp>
      <p:sp>
        <p:nvSpPr>
          <p:cNvPr id="53" name="직사각형 52">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 there is only one element, the recursive call is terminated because it is sorted. At this time, the entire list is sorted.</a:t>
            </a:r>
          </a:p>
        </p:txBody>
      </p:sp>
    </p:spTree>
    <p:extLst>
      <p:ext uri="{BB962C8B-B14F-4D97-AF65-F5344CB8AC3E}">
        <p14:creationId xmlns:p14="http://schemas.microsoft.com/office/powerpoint/2010/main" val="39106017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xmlns="" id="{BDB76CBE-6230-43DF-8C24-EE0A6FC85D43}"/>
              </a:ext>
            </a:extLst>
          </p:cNvPr>
          <p:cNvSpPr/>
          <p:nvPr/>
        </p:nvSpPr>
        <p:spPr>
          <a:xfrm>
            <a:off x="2537927" y="2680615"/>
            <a:ext cx="483014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50" name="그룹 49">
            <a:extLst>
              <a:ext uri="{FF2B5EF4-FFF2-40B4-BE49-F238E27FC236}">
                <a16:creationId xmlns:a16="http://schemas.microsoft.com/office/drawing/2014/main" xmlns="" id="{D785E26E-6FEB-4C22-A86F-2C4F2BA9D51A}"/>
              </a:ext>
            </a:extLst>
          </p:cNvPr>
          <p:cNvGrpSpPr/>
          <p:nvPr/>
        </p:nvGrpSpPr>
        <p:grpSpPr>
          <a:xfrm>
            <a:off x="2724845" y="2803850"/>
            <a:ext cx="4456310" cy="400982"/>
            <a:chOff x="1635943" y="3988331"/>
            <a:chExt cx="4456310" cy="400982"/>
          </a:xfrm>
        </p:grpSpPr>
        <p:sp>
          <p:nvSpPr>
            <p:cNvPr id="51" name="타원 50">
              <a:extLst>
                <a:ext uri="{FF2B5EF4-FFF2-40B4-BE49-F238E27FC236}">
                  <a16:creationId xmlns:a16="http://schemas.microsoft.com/office/drawing/2014/main" xmlns="" id="{1E349C0B-677D-4AEA-9BA6-902A2B0BD5F1}"/>
                </a:ext>
              </a:extLst>
            </p:cNvPr>
            <p:cNvSpPr/>
            <p:nvPr/>
          </p:nvSpPr>
          <p:spPr>
            <a:xfrm>
              <a:off x="163594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86495407-79FD-4B97-8B6F-95B69D621C47}"/>
                </a:ext>
              </a:extLst>
            </p:cNvPr>
            <p:cNvSpPr/>
            <p:nvPr/>
          </p:nvSpPr>
          <p:spPr>
            <a:xfrm>
              <a:off x="231183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E2030567-C419-409D-BA1E-3B9159DFDD7D}"/>
                </a:ext>
              </a:extLst>
            </p:cNvPr>
            <p:cNvSpPr/>
            <p:nvPr/>
          </p:nvSpPr>
          <p:spPr>
            <a:xfrm>
              <a:off x="2987719"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FBCDBFEE-37CA-4655-A3A7-C4003D72073E}"/>
                </a:ext>
              </a:extLst>
            </p:cNvPr>
            <p:cNvSpPr/>
            <p:nvPr/>
          </p:nvSpPr>
          <p:spPr>
            <a:xfrm>
              <a:off x="3663607"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A1A09A28-E419-4C25-92A5-7403F29D0A0E}"/>
                </a:ext>
              </a:extLst>
            </p:cNvPr>
            <p:cNvSpPr/>
            <p:nvPr/>
          </p:nvSpPr>
          <p:spPr>
            <a:xfrm>
              <a:off x="4339495"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C2B7BD79-1AB7-4BC6-91B0-34FC56A84BCC}"/>
                </a:ext>
              </a:extLst>
            </p:cNvPr>
            <p:cNvSpPr/>
            <p:nvPr/>
          </p:nvSpPr>
          <p:spPr>
            <a:xfrm>
              <a:off x="5015383"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57" name="타원 56">
              <a:extLst>
                <a:ext uri="{FF2B5EF4-FFF2-40B4-BE49-F238E27FC236}">
                  <a16:creationId xmlns:a16="http://schemas.microsoft.com/office/drawing/2014/main" xmlns="" id="{8C00ED41-427F-40E9-BAEA-AFCE99A97E8F}"/>
                </a:ext>
              </a:extLst>
            </p:cNvPr>
            <p:cNvSpPr/>
            <p:nvPr/>
          </p:nvSpPr>
          <p:spPr>
            <a:xfrm>
              <a:off x="5691271"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pic>
        <p:nvPicPr>
          <p:cNvPr id="58" name="그림 57" descr="저울, 장치, 램프이(가) 표시된 사진&#10;&#10;자동 생성된 설명">
            <a:extLst>
              <a:ext uri="{FF2B5EF4-FFF2-40B4-BE49-F238E27FC236}">
                <a16:creationId xmlns:a16="http://schemas.microsoft.com/office/drawing/2014/main" xmlns="" id="{2C776E3F-905A-44B6-971E-DAFBB0EE90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538239"/>
            <a:ext cx="1939330" cy="1781284"/>
          </a:xfrm>
          <a:prstGeom prst="rect">
            <a:avLst/>
          </a:prstGeom>
        </p:spPr>
      </p:pic>
      <p:sp>
        <p:nvSpPr>
          <p:cNvPr id="18" name="직사각형 1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9" name="직사각형 1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21" name="TextBox 20">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Partitioning with pivot</a:t>
            </a:r>
          </a:p>
        </p:txBody>
      </p:sp>
      <p:sp>
        <p:nvSpPr>
          <p:cNvPr id="22" name="직사각형 21">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Find a method to divide left and right based on the pivot without using separate storage space. Use the balance scale.</a:t>
            </a:r>
          </a:p>
        </p:txBody>
      </p:sp>
    </p:spTree>
    <p:extLst>
      <p:ext uri="{BB962C8B-B14F-4D97-AF65-F5344CB8AC3E}">
        <p14:creationId xmlns:p14="http://schemas.microsoft.com/office/powerpoint/2010/main" val="5021101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xmlns="" id="{BDB76CBE-6230-43DF-8C24-EE0A6FC85D43}"/>
              </a:ext>
            </a:extLst>
          </p:cNvPr>
          <p:cNvSpPr/>
          <p:nvPr/>
        </p:nvSpPr>
        <p:spPr>
          <a:xfrm>
            <a:off x="2537927" y="2680615"/>
            <a:ext cx="483014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50" name="그룹 49">
            <a:extLst>
              <a:ext uri="{FF2B5EF4-FFF2-40B4-BE49-F238E27FC236}">
                <a16:creationId xmlns:a16="http://schemas.microsoft.com/office/drawing/2014/main" xmlns="" id="{D785E26E-6FEB-4C22-A86F-2C4F2BA9D51A}"/>
              </a:ext>
            </a:extLst>
          </p:cNvPr>
          <p:cNvGrpSpPr/>
          <p:nvPr/>
        </p:nvGrpSpPr>
        <p:grpSpPr>
          <a:xfrm>
            <a:off x="2724845" y="2803850"/>
            <a:ext cx="4456310" cy="400982"/>
            <a:chOff x="1635943" y="3988331"/>
            <a:chExt cx="4456310" cy="400982"/>
          </a:xfrm>
        </p:grpSpPr>
        <p:sp>
          <p:nvSpPr>
            <p:cNvPr id="51" name="타원 50">
              <a:extLst>
                <a:ext uri="{FF2B5EF4-FFF2-40B4-BE49-F238E27FC236}">
                  <a16:creationId xmlns:a16="http://schemas.microsoft.com/office/drawing/2014/main" xmlns="" id="{1E349C0B-677D-4AEA-9BA6-902A2B0BD5F1}"/>
                </a:ext>
              </a:extLst>
            </p:cNvPr>
            <p:cNvSpPr/>
            <p:nvPr/>
          </p:nvSpPr>
          <p:spPr>
            <a:xfrm>
              <a:off x="163594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86495407-79FD-4B97-8B6F-95B69D621C47}"/>
                </a:ext>
              </a:extLst>
            </p:cNvPr>
            <p:cNvSpPr/>
            <p:nvPr/>
          </p:nvSpPr>
          <p:spPr>
            <a:xfrm>
              <a:off x="231183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E2030567-C419-409D-BA1E-3B9159DFDD7D}"/>
                </a:ext>
              </a:extLst>
            </p:cNvPr>
            <p:cNvSpPr/>
            <p:nvPr/>
          </p:nvSpPr>
          <p:spPr>
            <a:xfrm>
              <a:off x="2987719"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FBCDBFEE-37CA-4655-A3A7-C4003D72073E}"/>
                </a:ext>
              </a:extLst>
            </p:cNvPr>
            <p:cNvSpPr/>
            <p:nvPr/>
          </p:nvSpPr>
          <p:spPr>
            <a:xfrm>
              <a:off x="3663607"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A1A09A28-E419-4C25-92A5-7403F29D0A0E}"/>
                </a:ext>
              </a:extLst>
            </p:cNvPr>
            <p:cNvSpPr/>
            <p:nvPr/>
          </p:nvSpPr>
          <p:spPr>
            <a:xfrm>
              <a:off x="4339495"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C2B7BD79-1AB7-4BC6-91B0-34FC56A84BCC}"/>
                </a:ext>
              </a:extLst>
            </p:cNvPr>
            <p:cNvSpPr/>
            <p:nvPr/>
          </p:nvSpPr>
          <p:spPr>
            <a:xfrm>
              <a:off x="5015383"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57" name="타원 56">
              <a:extLst>
                <a:ext uri="{FF2B5EF4-FFF2-40B4-BE49-F238E27FC236}">
                  <a16:creationId xmlns:a16="http://schemas.microsoft.com/office/drawing/2014/main" xmlns="" id="{8C00ED41-427F-40E9-BAEA-AFCE99A97E8F}"/>
                </a:ext>
              </a:extLst>
            </p:cNvPr>
            <p:cNvSpPr/>
            <p:nvPr/>
          </p:nvSpPr>
          <p:spPr>
            <a:xfrm>
              <a:off x="5691271"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pic>
        <p:nvPicPr>
          <p:cNvPr id="58" name="그림 57" descr="저울, 장치, 램프이(가) 표시된 사진&#10;&#10;자동 생성된 설명">
            <a:extLst>
              <a:ext uri="{FF2B5EF4-FFF2-40B4-BE49-F238E27FC236}">
                <a16:creationId xmlns:a16="http://schemas.microsoft.com/office/drawing/2014/main" xmlns="" id="{2C776E3F-905A-44B6-971E-DAFBB0EE90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538239"/>
            <a:ext cx="1939330" cy="1781284"/>
          </a:xfrm>
          <a:prstGeom prst="rect">
            <a:avLst/>
          </a:prstGeom>
        </p:spPr>
      </p:pic>
      <p:sp>
        <p:nvSpPr>
          <p:cNvPr id="59" name="타원 58">
            <a:extLst>
              <a:ext uri="{FF2B5EF4-FFF2-40B4-BE49-F238E27FC236}">
                <a16:creationId xmlns:a16="http://schemas.microsoft.com/office/drawing/2014/main" xmlns="" id="{4CEF87A4-40B7-4184-A788-06570AD2CA63}"/>
              </a:ext>
            </a:extLst>
          </p:cNvPr>
          <p:cNvSpPr/>
          <p:nvPr/>
        </p:nvSpPr>
        <p:spPr>
          <a:xfrm>
            <a:off x="4177725" y="4266890"/>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FF44A8DB-39BE-4A14-B9CD-58105BF9A12C}"/>
              </a:ext>
            </a:extLst>
          </p:cNvPr>
          <p:cNvSpPr/>
          <p:nvPr/>
        </p:nvSpPr>
        <p:spPr>
          <a:xfrm>
            <a:off x="5347615" y="426689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cxnSp>
        <p:nvCxnSpPr>
          <p:cNvPr id="61" name="직선 화살표 연결선 60">
            <a:extLst>
              <a:ext uri="{FF2B5EF4-FFF2-40B4-BE49-F238E27FC236}">
                <a16:creationId xmlns:a16="http://schemas.microsoft.com/office/drawing/2014/main" xmlns="" id="{BDCB642A-8806-40CD-8DB9-1283BFE82DDC}"/>
              </a:ext>
            </a:extLst>
          </p:cNvPr>
          <p:cNvCxnSpPr>
            <a:cxnSpLocks/>
            <a:stCxn id="51" idx="4"/>
            <a:endCxn id="59" idx="0"/>
          </p:cNvCxnSpPr>
          <p:nvPr/>
        </p:nvCxnSpPr>
        <p:spPr>
          <a:xfrm>
            <a:off x="2925336" y="3204832"/>
            <a:ext cx="1452880" cy="106205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18E414BF-1C68-4B2F-A982-DD0C56743AA9}"/>
              </a:ext>
            </a:extLst>
          </p:cNvPr>
          <p:cNvCxnSpPr>
            <a:cxnSpLocks/>
            <a:stCxn id="52" idx="4"/>
            <a:endCxn id="60" idx="0"/>
          </p:cNvCxnSpPr>
          <p:nvPr/>
        </p:nvCxnSpPr>
        <p:spPr>
          <a:xfrm>
            <a:off x="3601224" y="3204832"/>
            <a:ext cx="1946882" cy="106205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24" name="TextBox 23">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Partitioning with pivot</a:t>
            </a:r>
          </a:p>
        </p:txBody>
      </p:sp>
      <p:sp>
        <p:nvSpPr>
          <p:cNvPr id="25" name="직사각형 24">
            <a:extLst>
              <a:ext uri="{FF2B5EF4-FFF2-40B4-BE49-F238E27FC236}">
                <a16:creationId xmlns:a16="http://schemas.microsoft.com/office/drawing/2014/main" xmlns="" id="{36742DAA-C41A-4A09-9A40-6812BAAE9961}"/>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First, find a value greater than the pivot from left to right in the set of elements excluding the pivot. Since 10 is less than 15, it moves to the next element.</a:t>
            </a:r>
          </a:p>
        </p:txBody>
      </p:sp>
    </p:spTree>
    <p:extLst>
      <p:ext uri="{BB962C8B-B14F-4D97-AF65-F5344CB8AC3E}">
        <p14:creationId xmlns:p14="http://schemas.microsoft.com/office/powerpoint/2010/main" val="6849049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xmlns="" id="{BDB76CBE-6230-43DF-8C24-EE0A6FC85D43}"/>
              </a:ext>
            </a:extLst>
          </p:cNvPr>
          <p:cNvSpPr/>
          <p:nvPr/>
        </p:nvSpPr>
        <p:spPr>
          <a:xfrm>
            <a:off x="2537927" y="2680615"/>
            <a:ext cx="483014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50" name="그룹 49">
            <a:extLst>
              <a:ext uri="{FF2B5EF4-FFF2-40B4-BE49-F238E27FC236}">
                <a16:creationId xmlns:a16="http://schemas.microsoft.com/office/drawing/2014/main" xmlns="" id="{D785E26E-6FEB-4C22-A86F-2C4F2BA9D51A}"/>
              </a:ext>
            </a:extLst>
          </p:cNvPr>
          <p:cNvGrpSpPr/>
          <p:nvPr/>
        </p:nvGrpSpPr>
        <p:grpSpPr>
          <a:xfrm>
            <a:off x="2724845" y="2803850"/>
            <a:ext cx="4456310" cy="400982"/>
            <a:chOff x="1635943" y="3988331"/>
            <a:chExt cx="4456310" cy="400982"/>
          </a:xfrm>
        </p:grpSpPr>
        <p:sp>
          <p:nvSpPr>
            <p:cNvPr id="51" name="타원 50">
              <a:extLst>
                <a:ext uri="{FF2B5EF4-FFF2-40B4-BE49-F238E27FC236}">
                  <a16:creationId xmlns:a16="http://schemas.microsoft.com/office/drawing/2014/main" xmlns="" id="{1E349C0B-677D-4AEA-9BA6-902A2B0BD5F1}"/>
                </a:ext>
              </a:extLst>
            </p:cNvPr>
            <p:cNvSpPr/>
            <p:nvPr/>
          </p:nvSpPr>
          <p:spPr>
            <a:xfrm>
              <a:off x="163594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86495407-79FD-4B97-8B6F-95B69D621C47}"/>
                </a:ext>
              </a:extLst>
            </p:cNvPr>
            <p:cNvSpPr/>
            <p:nvPr/>
          </p:nvSpPr>
          <p:spPr>
            <a:xfrm>
              <a:off x="231183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E2030567-C419-409D-BA1E-3B9159DFDD7D}"/>
                </a:ext>
              </a:extLst>
            </p:cNvPr>
            <p:cNvSpPr/>
            <p:nvPr/>
          </p:nvSpPr>
          <p:spPr>
            <a:xfrm>
              <a:off x="2987719"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FBCDBFEE-37CA-4655-A3A7-C4003D72073E}"/>
                </a:ext>
              </a:extLst>
            </p:cNvPr>
            <p:cNvSpPr/>
            <p:nvPr/>
          </p:nvSpPr>
          <p:spPr>
            <a:xfrm>
              <a:off x="3663607"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A1A09A28-E419-4C25-92A5-7403F29D0A0E}"/>
                </a:ext>
              </a:extLst>
            </p:cNvPr>
            <p:cNvSpPr/>
            <p:nvPr/>
          </p:nvSpPr>
          <p:spPr>
            <a:xfrm>
              <a:off x="4339495"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C2B7BD79-1AB7-4BC6-91B0-34FC56A84BCC}"/>
                </a:ext>
              </a:extLst>
            </p:cNvPr>
            <p:cNvSpPr/>
            <p:nvPr/>
          </p:nvSpPr>
          <p:spPr>
            <a:xfrm>
              <a:off x="5015383"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57" name="타원 56">
              <a:extLst>
                <a:ext uri="{FF2B5EF4-FFF2-40B4-BE49-F238E27FC236}">
                  <a16:creationId xmlns:a16="http://schemas.microsoft.com/office/drawing/2014/main" xmlns="" id="{8C00ED41-427F-40E9-BAEA-AFCE99A97E8F}"/>
                </a:ext>
              </a:extLst>
            </p:cNvPr>
            <p:cNvSpPr/>
            <p:nvPr/>
          </p:nvSpPr>
          <p:spPr>
            <a:xfrm>
              <a:off x="5691271"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pic>
        <p:nvPicPr>
          <p:cNvPr id="58" name="그림 57" descr="저울, 장치, 램프이(가) 표시된 사진&#10;&#10;자동 생성된 설명">
            <a:extLst>
              <a:ext uri="{FF2B5EF4-FFF2-40B4-BE49-F238E27FC236}">
                <a16:creationId xmlns:a16="http://schemas.microsoft.com/office/drawing/2014/main" xmlns="" id="{2C776E3F-905A-44B6-971E-DAFBB0EE90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538239"/>
            <a:ext cx="1939330" cy="1781284"/>
          </a:xfrm>
          <a:prstGeom prst="rect">
            <a:avLst/>
          </a:prstGeom>
        </p:spPr>
      </p:pic>
      <p:sp>
        <p:nvSpPr>
          <p:cNvPr id="59" name="타원 58">
            <a:extLst>
              <a:ext uri="{FF2B5EF4-FFF2-40B4-BE49-F238E27FC236}">
                <a16:creationId xmlns:a16="http://schemas.microsoft.com/office/drawing/2014/main" xmlns="" id="{4CEF87A4-40B7-4184-A788-06570AD2CA63}"/>
              </a:ext>
            </a:extLst>
          </p:cNvPr>
          <p:cNvSpPr/>
          <p:nvPr/>
        </p:nvSpPr>
        <p:spPr>
          <a:xfrm>
            <a:off x="4177725" y="4266890"/>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FF44A8DB-39BE-4A14-B9CD-58105BF9A12C}"/>
              </a:ext>
            </a:extLst>
          </p:cNvPr>
          <p:cNvSpPr/>
          <p:nvPr/>
        </p:nvSpPr>
        <p:spPr>
          <a:xfrm>
            <a:off x="5347615" y="426689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cxnSp>
        <p:nvCxnSpPr>
          <p:cNvPr id="61" name="직선 화살표 연결선 60">
            <a:extLst>
              <a:ext uri="{FF2B5EF4-FFF2-40B4-BE49-F238E27FC236}">
                <a16:creationId xmlns:a16="http://schemas.microsoft.com/office/drawing/2014/main" xmlns="" id="{BDCB642A-8806-40CD-8DB9-1283BFE82DDC}"/>
              </a:ext>
            </a:extLst>
          </p:cNvPr>
          <p:cNvCxnSpPr>
            <a:cxnSpLocks/>
            <a:stCxn id="51" idx="4"/>
            <a:endCxn id="59" idx="0"/>
          </p:cNvCxnSpPr>
          <p:nvPr/>
        </p:nvCxnSpPr>
        <p:spPr>
          <a:xfrm>
            <a:off x="2925336" y="3204832"/>
            <a:ext cx="1452880" cy="106205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18E414BF-1C68-4B2F-A982-DD0C56743AA9}"/>
              </a:ext>
            </a:extLst>
          </p:cNvPr>
          <p:cNvCxnSpPr>
            <a:cxnSpLocks/>
            <a:stCxn id="53" idx="4"/>
            <a:endCxn id="60" idx="0"/>
          </p:cNvCxnSpPr>
          <p:nvPr/>
        </p:nvCxnSpPr>
        <p:spPr>
          <a:xfrm>
            <a:off x="4277112" y="3204832"/>
            <a:ext cx="1270994" cy="106205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24" name="TextBox 23">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Partitioning with pivot</a:t>
            </a:r>
          </a:p>
        </p:txBody>
      </p:sp>
      <p:sp>
        <p:nvSpPr>
          <p:cNvPr id="25" name="직사각형 24">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12 is less than 15, it moves to the next element.</a:t>
            </a:r>
          </a:p>
        </p:txBody>
      </p:sp>
    </p:spTree>
    <p:extLst>
      <p:ext uri="{BB962C8B-B14F-4D97-AF65-F5344CB8AC3E}">
        <p14:creationId xmlns:p14="http://schemas.microsoft.com/office/powerpoint/2010/main" val="19737801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xmlns="" id="{BDB76CBE-6230-43DF-8C24-EE0A6FC85D43}"/>
              </a:ext>
            </a:extLst>
          </p:cNvPr>
          <p:cNvSpPr/>
          <p:nvPr/>
        </p:nvSpPr>
        <p:spPr>
          <a:xfrm>
            <a:off x="2537927" y="2680615"/>
            <a:ext cx="483014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50" name="그룹 49">
            <a:extLst>
              <a:ext uri="{FF2B5EF4-FFF2-40B4-BE49-F238E27FC236}">
                <a16:creationId xmlns:a16="http://schemas.microsoft.com/office/drawing/2014/main" xmlns="" id="{D785E26E-6FEB-4C22-A86F-2C4F2BA9D51A}"/>
              </a:ext>
            </a:extLst>
          </p:cNvPr>
          <p:cNvGrpSpPr/>
          <p:nvPr/>
        </p:nvGrpSpPr>
        <p:grpSpPr>
          <a:xfrm>
            <a:off x="2724845" y="2803850"/>
            <a:ext cx="4456310" cy="400982"/>
            <a:chOff x="1635943" y="3988331"/>
            <a:chExt cx="4456310" cy="400982"/>
          </a:xfrm>
        </p:grpSpPr>
        <p:sp>
          <p:nvSpPr>
            <p:cNvPr id="51" name="타원 50">
              <a:extLst>
                <a:ext uri="{FF2B5EF4-FFF2-40B4-BE49-F238E27FC236}">
                  <a16:creationId xmlns:a16="http://schemas.microsoft.com/office/drawing/2014/main" xmlns="" id="{1E349C0B-677D-4AEA-9BA6-902A2B0BD5F1}"/>
                </a:ext>
              </a:extLst>
            </p:cNvPr>
            <p:cNvSpPr/>
            <p:nvPr/>
          </p:nvSpPr>
          <p:spPr>
            <a:xfrm>
              <a:off x="163594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86495407-79FD-4B97-8B6F-95B69D621C47}"/>
                </a:ext>
              </a:extLst>
            </p:cNvPr>
            <p:cNvSpPr/>
            <p:nvPr/>
          </p:nvSpPr>
          <p:spPr>
            <a:xfrm>
              <a:off x="231183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E2030567-C419-409D-BA1E-3B9159DFDD7D}"/>
                </a:ext>
              </a:extLst>
            </p:cNvPr>
            <p:cNvSpPr/>
            <p:nvPr/>
          </p:nvSpPr>
          <p:spPr>
            <a:xfrm>
              <a:off x="2987719"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FBCDBFEE-37CA-4655-A3A7-C4003D72073E}"/>
                </a:ext>
              </a:extLst>
            </p:cNvPr>
            <p:cNvSpPr/>
            <p:nvPr/>
          </p:nvSpPr>
          <p:spPr>
            <a:xfrm>
              <a:off x="3663607"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A1A09A28-E419-4C25-92A5-7403F29D0A0E}"/>
                </a:ext>
              </a:extLst>
            </p:cNvPr>
            <p:cNvSpPr/>
            <p:nvPr/>
          </p:nvSpPr>
          <p:spPr>
            <a:xfrm>
              <a:off x="4339495"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C2B7BD79-1AB7-4BC6-91B0-34FC56A84BCC}"/>
                </a:ext>
              </a:extLst>
            </p:cNvPr>
            <p:cNvSpPr/>
            <p:nvPr/>
          </p:nvSpPr>
          <p:spPr>
            <a:xfrm>
              <a:off x="5015383"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57" name="타원 56">
              <a:extLst>
                <a:ext uri="{FF2B5EF4-FFF2-40B4-BE49-F238E27FC236}">
                  <a16:creationId xmlns:a16="http://schemas.microsoft.com/office/drawing/2014/main" xmlns="" id="{8C00ED41-427F-40E9-BAEA-AFCE99A97E8F}"/>
                </a:ext>
              </a:extLst>
            </p:cNvPr>
            <p:cNvSpPr/>
            <p:nvPr/>
          </p:nvSpPr>
          <p:spPr>
            <a:xfrm>
              <a:off x="5691271"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pic>
        <p:nvPicPr>
          <p:cNvPr id="58" name="그림 57" descr="저울, 장치, 램프이(가) 표시된 사진&#10;&#10;자동 생성된 설명">
            <a:extLst>
              <a:ext uri="{FF2B5EF4-FFF2-40B4-BE49-F238E27FC236}">
                <a16:creationId xmlns:a16="http://schemas.microsoft.com/office/drawing/2014/main" xmlns="" id="{2C776E3F-905A-44B6-971E-DAFBB0EE90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538239"/>
            <a:ext cx="1939330" cy="1781284"/>
          </a:xfrm>
          <a:prstGeom prst="rect">
            <a:avLst/>
          </a:prstGeom>
        </p:spPr>
      </p:pic>
      <p:sp>
        <p:nvSpPr>
          <p:cNvPr id="59" name="타원 58">
            <a:extLst>
              <a:ext uri="{FF2B5EF4-FFF2-40B4-BE49-F238E27FC236}">
                <a16:creationId xmlns:a16="http://schemas.microsoft.com/office/drawing/2014/main" xmlns="" id="{4CEF87A4-40B7-4184-A788-06570AD2CA63}"/>
              </a:ext>
            </a:extLst>
          </p:cNvPr>
          <p:cNvSpPr/>
          <p:nvPr/>
        </p:nvSpPr>
        <p:spPr>
          <a:xfrm>
            <a:off x="4177725" y="4266890"/>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FF44A8DB-39BE-4A14-B9CD-58105BF9A12C}"/>
              </a:ext>
            </a:extLst>
          </p:cNvPr>
          <p:cNvSpPr/>
          <p:nvPr/>
        </p:nvSpPr>
        <p:spPr>
          <a:xfrm>
            <a:off x="5347615" y="4266890"/>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61" name="직선 화살표 연결선 60">
            <a:extLst>
              <a:ext uri="{FF2B5EF4-FFF2-40B4-BE49-F238E27FC236}">
                <a16:creationId xmlns:a16="http://schemas.microsoft.com/office/drawing/2014/main" xmlns="" id="{BDCB642A-8806-40CD-8DB9-1283BFE82DDC}"/>
              </a:ext>
            </a:extLst>
          </p:cNvPr>
          <p:cNvCxnSpPr>
            <a:cxnSpLocks/>
            <a:stCxn id="51" idx="4"/>
            <a:endCxn id="59" idx="0"/>
          </p:cNvCxnSpPr>
          <p:nvPr/>
        </p:nvCxnSpPr>
        <p:spPr>
          <a:xfrm>
            <a:off x="2925336" y="3204832"/>
            <a:ext cx="1452880" cy="106205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18E414BF-1C68-4B2F-A982-DD0C56743AA9}"/>
              </a:ext>
            </a:extLst>
          </p:cNvPr>
          <p:cNvCxnSpPr>
            <a:cxnSpLocks/>
            <a:stCxn id="54" idx="4"/>
            <a:endCxn id="60" idx="0"/>
          </p:cNvCxnSpPr>
          <p:nvPr/>
        </p:nvCxnSpPr>
        <p:spPr>
          <a:xfrm>
            <a:off x="4953000" y="3204832"/>
            <a:ext cx="595106" cy="106205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타원 21">
            <a:extLst>
              <a:ext uri="{FF2B5EF4-FFF2-40B4-BE49-F238E27FC236}">
                <a16:creationId xmlns:a16="http://schemas.microsoft.com/office/drawing/2014/main" xmlns="" id="{F2D87502-A375-4361-A62D-54DF327D5EA5}"/>
              </a:ext>
            </a:extLst>
          </p:cNvPr>
          <p:cNvSpPr/>
          <p:nvPr/>
        </p:nvSpPr>
        <p:spPr>
          <a:xfrm>
            <a:off x="4740023" y="5599394"/>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25" name="직선 화살표 연결선 24">
            <a:extLst>
              <a:ext uri="{FF2B5EF4-FFF2-40B4-BE49-F238E27FC236}">
                <a16:creationId xmlns:a16="http://schemas.microsoft.com/office/drawing/2014/main" xmlns="" id="{536F5D82-4383-4383-8DAD-2DF6C86246FB}"/>
              </a:ext>
            </a:extLst>
          </p:cNvPr>
          <p:cNvCxnSpPr>
            <a:cxnSpLocks/>
            <a:stCxn id="60" idx="4"/>
            <a:endCxn id="22" idx="0"/>
          </p:cNvCxnSpPr>
          <p:nvPr/>
        </p:nvCxnSpPr>
        <p:spPr>
          <a:xfrm flipH="1">
            <a:off x="4940514" y="4667872"/>
            <a:ext cx="607592" cy="931522"/>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4" name="직사각형 2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27" name="TextBox 26">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Partitioning with pivot</a:t>
            </a:r>
          </a:p>
        </p:txBody>
      </p:sp>
      <p:sp>
        <p:nvSpPr>
          <p:cNvPr id="28" name="직사각형 27">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20 is greater than 15, 20 is the first element in the list that is greater than the pivot.</a:t>
            </a:r>
          </a:p>
        </p:txBody>
      </p:sp>
    </p:spTree>
    <p:extLst>
      <p:ext uri="{BB962C8B-B14F-4D97-AF65-F5344CB8AC3E}">
        <p14:creationId xmlns:p14="http://schemas.microsoft.com/office/powerpoint/2010/main" val="36274778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xmlns="" id="{BDB76CBE-6230-43DF-8C24-EE0A6FC85D43}"/>
              </a:ext>
            </a:extLst>
          </p:cNvPr>
          <p:cNvSpPr/>
          <p:nvPr/>
        </p:nvSpPr>
        <p:spPr>
          <a:xfrm>
            <a:off x="2537927" y="2680615"/>
            <a:ext cx="483014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50" name="그룹 49">
            <a:extLst>
              <a:ext uri="{FF2B5EF4-FFF2-40B4-BE49-F238E27FC236}">
                <a16:creationId xmlns:a16="http://schemas.microsoft.com/office/drawing/2014/main" xmlns="" id="{D785E26E-6FEB-4C22-A86F-2C4F2BA9D51A}"/>
              </a:ext>
            </a:extLst>
          </p:cNvPr>
          <p:cNvGrpSpPr/>
          <p:nvPr/>
        </p:nvGrpSpPr>
        <p:grpSpPr>
          <a:xfrm>
            <a:off x="2724845" y="2803850"/>
            <a:ext cx="4456310" cy="400982"/>
            <a:chOff x="1635943" y="3988331"/>
            <a:chExt cx="4456310" cy="400982"/>
          </a:xfrm>
        </p:grpSpPr>
        <p:sp>
          <p:nvSpPr>
            <p:cNvPr id="51" name="타원 50">
              <a:extLst>
                <a:ext uri="{FF2B5EF4-FFF2-40B4-BE49-F238E27FC236}">
                  <a16:creationId xmlns:a16="http://schemas.microsoft.com/office/drawing/2014/main" xmlns="" id="{1E349C0B-677D-4AEA-9BA6-902A2B0BD5F1}"/>
                </a:ext>
              </a:extLst>
            </p:cNvPr>
            <p:cNvSpPr/>
            <p:nvPr/>
          </p:nvSpPr>
          <p:spPr>
            <a:xfrm>
              <a:off x="163594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86495407-79FD-4B97-8B6F-95B69D621C47}"/>
                </a:ext>
              </a:extLst>
            </p:cNvPr>
            <p:cNvSpPr/>
            <p:nvPr/>
          </p:nvSpPr>
          <p:spPr>
            <a:xfrm>
              <a:off x="231183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E2030567-C419-409D-BA1E-3B9159DFDD7D}"/>
                </a:ext>
              </a:extLst>
            </p:cNvPr>
            <p:cNvSpPr/>
            <p:nvPr/>
          </p:nvSpPr>
          <p:spPr>
            <a:xfrm>
              <a:off x="2987719"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FBCDBFEE-37CA-4655-A3A7-C4003D72073E}"/>
                </a:ext>
              </a:extLst>
            </p:cNvPr>
            <p:cNvSpPr/>
            <p:nvPr/>
          </p:nvSpPr>
          <p:spPr>
            <a:xfrm>
              <a:off x="3663607"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A1A09A28-E419-4C25-92A5-7403F29D0A0E}"/>
                </a:ext>
              </a:extLst>
            </p:cNvPr>
            <p:cNvSpPr/>
            <p:nvPr/>
          </p:nvSpPr>
          <p:spPr>
            <a:xfrm>
              <a:off x="4339495"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C2B7BD79-1AB7-4BC6-91B0-34FC56A84BCC}"/>
                </a:ext>
              </a:extLst>
            </p:cNvPr>
            <p:cNvSpPr/>
            <p:nvPr/>
          </p:nvSpPr>
          <p:spPr>
            <a:xfrm>
              <a:off x="5015383"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57" name="타원 56">
              <a:extLst>
                <a:ext uri="{FF2B5EF4-FFF2-40B4-BE49-F238E27FC236}">
                  <a16:creationId xmlns:a16="http://schemas.microsoft.com/office/drawing/2014/main" xmlns="" id="{8C00ED41-427F-40E9-BAEA-AFCE99A97E8F}"/>
                </a:ext>
              </a:extLst>
            </p:cNvPr>
            <p:cNvSpPr/>
            <p:nvPr/>
          </p:nvSpPr>
          <p:spPr>
            <a:xfrm>
              <a:off x="5691271"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pic>
        <p:nvPicPr>
          <p:cNvPr id="58" name="그림 57" descr="저울, 장치, 램프이(가) 표시된 사진&#10;&#10;자동 생성된 설명">
            <a:extLst>
              <a:ext uri="{FF2B5EF4-FFF2-40B4-BE49-F238E27FC236}">
                <a16:creationId xmlns:a16="http://schemas.microsoft.com/office/drawing/2014/main" xmlns="" id="{2C776E3F-905A-44B6-971E-DAFBB0EE90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538239"/>
            <a:ext cx="1939330" cy="1781284"/>
          </a:xfrm>
          <a:prstGeom prst="rect">
            <a:avLst/>
          </a:prstGeom>
        </p:spPr>
      </p:pic>
      <p:sp>
        <p:nvSpPr>
          <p:cNvPr id="59" name="타원 58">
            <a:extLst>
              <a:ext uri="{FF2B5EF4-FFF2-40B4-BE49-F238E27FC236}">
                <a16:creationId xmlns:a16="http://schemas.microsoft.com/office/drawing/2014/main" xmlns="" id="{4CEF87A4-40B7-4184-A788-06570AD2CA63}"/>
              </a:ext>
            </a:extLst>
          </p:cNvPr>
          <p:cNvSpPr/>
          <p:nvPr/>
        </p:nvSpPr>
        <p:spPr>
          <a:xfrm>
            <a:off x="4177725" y="4266890"/>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FF44A8DB-39BE-4A14-B9CD-58105BF9A12C}"/>
              </a:ext>
            </a:extLst>
          </p:cNvPr>
          <p:cNvSpPr/>
          <p:nvPr/>
        </p:nvSpPr>
        <p:spPr>
          <a:xfrm>
            <a:off x="5347615" y="4266890"/>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cxnSp>
        <p:nvCxnSpPr>
          <p:cNvPr id="61" name="직선 화살표 연결선 60">
            <a:extLst>
              <a:ext uri="{FF2B5EF4-FFF2-40B4-BE49-F238E27FC236}">
                <a16:creationId xmlns:a16="http://schemas.microsoft.com/office/drawing/2014/main" xmlns="" id="{BDCB642A-8806-40CD-8DB9-1283BFE82DDC}"/>
              </a:ext>
            </a:extLst>
          </p:cNvPr>
          <p:cNvCxnSpPr>
            <a:cxnSpLocks/>
            <a:stCxn id="51" idx="4"/>
            <a:endCxn id="59" idx="0"/>
          </p:cNvCxnSpPr>
          <p:nvPr/>
        </p:nvCxnSpPr>
        <p:spPr>
          <a:xfrm>
            <a:off x="2925336" y="3204832"/>
            <a:ext cx="1452880" cy="106205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18E414BF-1C68-4B2F-A982-DD0C56743AA9}"/>
              </a:ext>
            </a:extLst>
          </p:cNvPr>
          <p:cNvCxnSpPr>
            <a:cxnSpLocks/>
            <a:stCxn id="57" idx="4"/>
            <a:endCxn id="60" idx="0"/>
          </p:cNvCxnSpPr>
          <p:nvPr/>
        </p:nvCxnSpPr>
        <p:spPr>
          <a:xfrm flipH="1">
            <a:off x="5548106" y="3204832"/>
            <a:ext cx="1432558" cy="106205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a16="http://schemas.microsoft.com/office/drawing/2014/main" xmlns="" id="{089A22B9-4B94-41DD-9ECB-5C631E3B9B47}"/>
              </a:ext>
            </a:extLst>
          </p:cNvPr>
          <p:cNvSpPr/>
          <p:nvPr/>
        </p:nvSpPr>
        <p:spPr>
          <a:xfrm>
            <a:off x="4740023" y="5599394"/>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22" name="직사각형 21">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3" name="직사각형 22">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26" name="TextBox 25">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Partitioning with pivot</a:t>
            </a:r>
          </a:p>
        </p:txBody>
      </p:sp>
      <p:sp>
        <p:nvSpPr>
          <p:cNvPr id="27" name="직사각형 26">
            <a:extLst>
              <a:ext uri="{FF2B5EF4-FFF2-40B4-BE49-F238E27FC236}">
                <a16:creationId xmlns:a16="http://schemas.microsoft.com/office/drawing/2014/main" xmlns="" id="{36742DAA-C41A-4A09-9A40-6812BAAE9961}"/>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Next, find the first element less than the pivot from right to left. Since 22 is greater than 15,  it moves to the next element.</a:t>
            </a:r>
          </a:p>
        </p:txBody>
      </p:sp>
    </p:spTree>
    <p:extLst>
      <p:ext uri="{BB962C8B-B14F-4D97-AF65-F5344CB8AC3E}">
        <p14:creationId xmlns:p14="http://schemas.microsoft.com/office/powerpoint/2010/main" val="27881456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xmlns="" id="{BDB76CBE-6230-43DF-8C24-EE0A6FC85D43}"/>
              </a:ext>
            </a:extLst>
          </p:cNvPr>
          <p:cNvSpPr/>
          <p:nvPr/>
        </p:nvSpPr>
        <p:spPr>
          <a:xfrm>
            <a:off x="2537927" y="2680615"/>
            <a:ext cx="483014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타원 50">
            <a:extLst>
              <a:ext uri="{FF2B5EF4-FFF2-40B4-BE49-F238E27FC236}">
                <a16:creationId xmlns:a16="http://schemas.microsoft.com/office/drawing/2014/main" xmlns="" id="{1E349C0B-677D-4AEA-9BA6-902A2B0BD5F1}"/>
              </a:ext>
            </a:extLst>
          </p:cNvPr>
          <p:cNvSpPr/>
          <p:nvPr/>
        </p:nvSpPr>
        <p:spPr>
          <a:xfrm>
            <a:off x="2724845" y="2803850"/>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86495407-79FD-4B97-8B6F-95B69D621C47}"/>
              </a:ext>
            </a:extLst>
          </p:cNvPr>
          <p:cNvSpPr/>
          <p:nvPr/>
        </p:nvSpPr>
        <p:spPr>
          <a:xfrm>
            <a:off x="3400733" y="280385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E2030567-C419-409D-BA1E-3B9159DFDD7D}"/>
              </a:ext>
            </a:extLst>
          </p:cNvPr>
          <p:cNvSpPr/>
          <p:nvPr/>
        </p:nvSpPr>
        <p:spPr>
          <a:xfrm>
            <a:off x="4076621" y="280385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FBCDBFEE-37CA-4655-A3A7-C4003D72073E}"/>
              </a:ext>
            </a:extLst>
          </p:cNvPr>
          <p:cNvSpPr/>
          <p:nvPr/>
        </p:nvSpPr>
        <p:spPr>
          <a:xfrm>
            <a:off x="4752509" y="2803850"/>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A1A09A28-E419-4C25-92A5-7403F29D0A0E}"/>
              </a:ext>
            </a:extLst>
          </p:cNvPr>
          <p:cNvSpPr/>
          <p:nvPr/>
        </p:nvSpPr>
        <p:spPr>
          <a:xfrm>
            <a:off x="5428397" y="2803850"/>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C2B7BD79-1AB7-4BC6-91B0-34FC56A84BCC}"/>
              </a:ext>
            </a:extLst>
          </p:cNvPr>
          <p:cNvSpPr/>
          <p:nvPr/>
        </p:nvSpPr>
        <p:spPr>
          <a:xfrm>
            <a:off x="6104285" y="280385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57" name="타원 56">
            <a:extLst>
              <a:ext uri="{FF2B5EF4-FFF2-40B4-BE49-F238E27FC236}">
                <a16:creationId xmlns:a16="http://schemas.microsoft.com/office/drawing/2014/main" xmlns="" id="{8C00ED41-427F-40E9-BAEA-AFCE99A97E8F}"/>
              </a:ext>
            </a:extLst>
          </p:cNvPr>
          <p:cNvSpPr/>
          <p:nvPr/>
        </p:nvSpPr>
        <p:spPr>
          <a:xfrm>
            <a:off x="6780173" y="2803850"/>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pic>
        <p:nvPicPr>
          <p:cNvPr id="58" name="그림 57" descr="저울, 장치, 램프이(가) 표시된 사진&#10;&#10;자동 생성된 설명">
            <a:extLst>
              <a:ext uri="{FF2B5EF4-FFF2-40B4-BE49-F238E27FC236}">
                <a16:creationId xmlns:a16="http://schemas.microsoft.com/office/drawing/2014/main" xmlns="" id="{2C776E3F-905A-44B6-971E-DAFBB0EE90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538239"/>
            <a:ext cx="1939330" cy="1781284"/>
          </a:xfrm>
          <a:prstGeom prst="rect">
            <a:avLst/>
          </a:prstGeom>
        </p:spPr>
      </p:pic>
      <p:sp>
        <p:nvSpPr>
          <p:cNvPr id="59" name="타원 58">
            <a:extLst>
              <a:ext uri="{FF2B5EF4-FFF2-40B4-BE49-F238E27FC236}">
                <a16:creationId xmlns:a16="http://schemas.microsoft.com/office/drawing/2014/main" xmlns="" id="{4CEF87A4-40B7-4184-A788-06570AD2CA63}"/>
              </a:ext>
            </a:extLst>
          </p:cNvPr>
          <p:cNvSpPr/>
          <p:nvPr/>
        </p:nvSpPr>
        <p:spPr>
          <a:xfrm>
            <a:off x="4177725" y="4266890"/>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FF44A8DB-39BE-4A14-B9CD-58105BF9A12C}"/>
              </a:ext>
            </a:extLst>
          </p:cNvPr>
          <p:cNvSpPr/>
          <p:nvPr/>
        </p:nvSpPr>
        <p:spPr>
          <a:xfrm>
            <a:off x="5347615" y="426689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cxnSp>
        <p:nvCxnSpPr>
          <p:cNvPr id="61" name="직선 화살표 연결선 60">
            <a:extLst>
              <a:ext uri="{FF2B5EF4-FFF2-40B4-BE49-F238E27FC236}">
                <a16:creationId xmlns:a16="http://schemas.microsoft.com/office/drawing/2014/main" xmlns="" id="{BDCB642A-8806-40CD-8DB9-1283BFE82DDC}"/>
              </a:ext>
            </a:extLst>
          </p:cNvPr>
          <p:cNvCxnSpPr>
            <a:cxnSpLocks/>
            <a:stCxn id="51" idx="4"/>
            <a:endCxn id="59" idx="0"/>
          </p:cNvCxnSpPr>
          <p:nvPr/>
        </p:nvCxnSpPr>
        <p:spPr>
          <a:xfrm>
            <a:off x="2925336" y="3204832"/>
            <a:ext cx="1452880" cy="106205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18E414BF-1C68-4B2F-A982-DD0C56743AA9}"/>
              </a:ext>
            </a:extLst>
          </p:cNvPr>
          <p:cNvCxnSpPr>
            <a:cxnSpLocks/>
            <a:stCxn id="56" idx="4"/>
            <a:endCxn id="60" idx="0"/>
          </p:cNvCxnSpPr>
          <p:nvPr/>
        </p:nvCxnSpPr>
        <p:spPr>
          <a:xfrm flipH="1">
            <a:off x="5548106" y="3204832"/>
            <a:ext cx="756670" cy="106205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타원 21">
            <a:extLst>
              <a:ext uri="{FF2B5EF4-FFF2-40B4-BE49-F238E27FC236}">
                <a16:creationId xmlns:a16="http://schemas.microsoft.com/office/drawing/2014/main" xmlns="" id="{F2D87502-A375-4361-A62D-54DF327D5EA5}"/>
              </a:ext>
            </a:extLst>
          </p:cNvPr>
          <p:cNvSpPr/>
          <p:nvPr/>
        </p:nvSpPr>
        <p:spPr>
          <a:xfrm>
            <a:off x="4740023" y="5599394"/>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25" name="직선 화살표 연결선 24">
            <a:extLst>
              <a:ext uri="{FF2B5EF4-FFF2-40B4-BE49-F238E27FC236}">
                <a16:creationId xmlns:a16="http://schemas.microsoft.com/office/drawing/2014/main" xmlns="" id="{536F5D82-4383-4383-8DAD-2DF6C86246FB}"/>
              </a:ext>
            </a:extLst>
          </p:cNvPr>
          <p:cNvCxnSpPr>
            <a:cxnSpLocks/>
            <a:stCxn id="60" idx="4"/>
            <a:endCxn id="26" idx="0"/>
          </p:cNvCxnSpPr>
          <p:nvPr/>
        </p:nvCxnSpPr>
        <p:spPr>
          <a:xfrm>
            <a:off x="5548106" y="4667872"/>
            <a:ext cx="756670" cy="931522"/>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타원 25">
            <a:extLst>
              <a:ext uri="{FF2B5EF4-FFF2-40B4-BE49-F238E27FC236}">
                <a16:creationId xmlns:a16="http://schemas.microsoft.com/office/drawing/2014/main" xmlns="" id="{8A03878D-1D07-4E0A-95C9-5F8FE2D61F2B}"/>
              </a:ext>
            </a:extLst>
          </p:cNvPr>
          <p:cNvSpPr/>
          <p:nvPr/>
        </p:nvSpPr>
        <p:spPr>
          <a:xfrm>
            <a:off x="6104285" y="5599394"/>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27" name="직사각형 26">
            <a:extLst>
              <a:ext uri="{FF2B5EF4-FFF2-40B4-BE49-F238E27FC236}">
                <a16:creationId xmlns:a16="http://schemas.microsoft.com/office/drawing/2014/main" xmlns="" id="{73149FA4-ABD9-4AE0-8337-C9468945E338}"/>
              </a:ext>
            </a:extLst>
          </p:cNvPr>
          <p:cNvSpPr/>
          <p:nvPr/>
        </p:nvSpPr>
        <p:spPr>
          <a:xfrm>
            <a:off x="4553740" y="6017240"/>
            <a:ext cx="822340" cy="400110"/>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algn="ctr"/>
            <a:r>
              <a:rPr lang="en-US" altLang="ko-KR" sz="1300" dirty="0">
                <a:solidFill>
                  <a:srgbClr val="193EB0"/>
                </a:solidFill>
                <a:latin typeface="SamsungOne 400" panose="020B0503030303020204" pitchFamily="34" charset="0"/>
                <a:ea typeface="SamsungOne 400" panose="020B0503030303020204" pitchFamily="34" charset="0"/>
              </a:rPr>
              <a:t>larger</a:t>
            </a:r>
            <a:r>
              <a:rPr lang="ko-KR" altLang="en-US" sz="1300" dirty="0">
                <a:solidFill>
                  <a:srgbClr val="193EB0"/>
                </a:solidFill>
                <a:latin typeface="SamsungOne 400" panose="020B0503030303020204" pitchFamily="34" charset="0"/>
              </a:rPr>
              <a:t> </a:t>
            </a:r>
            <a:r>
              <a:rPr lang="en-US" altLang="ko-KR" sz="1300" dirty="0">
                <a:solidFill>
                  <a:srgbClr val="193EB0"/>
                </a:solidFill>
                <a:latin typeface="SamsungOne 400" panose="020B0503030303020204" pitchFamily="34" charset="0"/>
                <a:ea typeface="SamsungOne 400" panose="020B0503030303020204" pitchFamily="34" charset="0"/>
              </a:rPr>
              <a:t>than</a:t>
            </a:r>
          </a:p>
          <a:p>
            <a:pPr algn="ctr"/>
            <a:r>
              <a:rPr lang="en-US" altLang="ko-KR" sz="1300" dirty="0">
                <a:solidFill>
                  <a:srgbClr val="193EB0"/>
                </a:solidFill>
                <a:latin typeface="SamsungOne 400" panose="020B0503030303020204" pitchFamily="34" charset="0"/>
                <a:ea typeface="SamsungOne 400" panose="020B0503030303020204" pitchFamily="34" charset="0"/>
              </a:rPr>
              <a:t>pivot</a:t>
            </a:r>
            <a:endParaRPr lang="ko-KR" altLang="en-US" sz="1300" dirty="0">
              <a:solidFill>
                <a:srgbClr val="193EB0"/>
              </a:solidFill>
              <a:latin typeface="SamsungOne 400" panose="020B0503030303020204" pitchFamily="34" charset="0"/>
            </a:endParaRPr>
          </a:p>
        </p:txBody>
      </p:sp>
      <p:sp>
        <p:nvSpPr>
          <p:cNvPr id="28" name="직사각형 27">
            <a:extLst>
              <a:ext uri="{FF2B5EF4-FFF2-40B4-BE49-F238E27FC236}">
                <a16:creationId xmlns:a16="http://schemas.microsoft.com/office/drawing/2014/main" xmlns="" id="{52A5F31A-3B69-4811-BF6C-B691EB6AD9C2}"/>
              </a:ext>
            </a:extLst>
          </p:cNvPr>
          <p:cNvSpPr/>
          <p:nvPr/>
        </p:nvSpPr>
        <p:spPr>
          <a:xfrm>
            <a:off x="5861046" y="6023029"/>
            <a:ext cx="932948" cy="400110"/>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algn="ctr"/>
            <a:r>
              <a:rPr lang="en-US" altLang="ko-KR" sz="1300" dirty="0">
                <a:solidFill>
                  <a:srgbClr val="193EB0"/>
                </a:solidFill>
                <a:latin typeface="SamsungOne 400" panose="020B0503030303020204" pitchFamily="34" charset="0"/>
                <a:ea typeface="SamsungOne 400" panose="020B0503030303020204" pitchFamily="34" charset="0"/>
              </a:rPr>
              <a:t>smaller</a:t>
            </a:r>
            <a:r>
              <a:rPr lang="ko-KR" altLang="en-US" sz="1300" dirty="0">
                <a:solidFill>
                  <a:srgbClr val="193EB0"/>
                </a:solidFill>
                <a:latin typeface="SamsungOne 400" panose="020B0503030303020204" pitchFamily="34" charset="0"/>
              </a:rPr>
              <a:t> </a:t>
            </a:r>
            <a:r>
              <a:rPr lang="en-US" altLang="ko-KR" sz="1300" dirty="0">
                <a:solidFill>
                  <a:srgbClr val="193EB0"/>
                </a:solidFill>
                <a:latin typeface="SamsungOne 400" panose="020B0503030303020204" pitchFamily="34" charset="0"/>
                <a:ea typeface="SamsungOne 400" panose="020B0503030303020204" pitchFamily="34" charset="0"/>
              </a:rPr>
              <a:t>than</a:t>
            </a:r>
          </a:p>
          <a:p>
            <a:pPr algn="ctr"/>
            <a:r>
              <a:rPr lang="en-US" altLang="ko-KR" sz="1300" dirty="0">
                <a:solidFill>
                  <a:srgbClr val="193EB0"/>
                </a:solidFill>
                <a:latin typeface="SamsungOne 400" panose="020B0503030303020204" pitchFamily="34" charset="0"/>
                <a:ea typeface="SamsungOne 400" panose="020B0503030303020204" pitchFamily="34" charset="0"/>
              </a:rPr>
              <a:t>pivot</a:t>
            </a:r>
            <a:endParaRPr lang="ko-KR" altLang="en-US" sz="1300" dirty="0">
              <a:solidFill>
                <a:srgbClr val="193EB0"/>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0" name="직사각형 2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1" name="직사각형 30">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32" name="TextBox 31">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Partitioning with pivot</a:t>
            </a:r>
          </a:p>
        </p:txBody>
      </p:sp>
      <p:sp>
        <p:nvSpPr>
          <p:cNvPr id="33" name="직사각형 32">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13 is less than 15, 13 is the last element less than 15.</a:t>
            </a:r>
          </a:p>
        </p:txBody>
      </p:sp>
    </p:spTree>
    <p:extLst>
      <p:ext uri="{BB962C8B-B14F-4D97-AF65-F5344CB8AC3E}">
        <p14:creationId xmlns:p14="http://schemas.microsoft.com/office/powerpoint/2010/main" val="18964543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xmlns="" id="{BDB76CBE-6230-43DF-8C24-EE0A6FC85D43}"/>
              </a:ext>
            </a:extLst>
          </p:cNvPr>
          <p:cNvSpPr/>
          <p:nvPr/>
        </p:nvSpPr>
        <p:spPr>
          <a:xfrm>
            <a:off x="2537927" y="2680615"/>
            <a:ext cx="483014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타원 50">
            <a:extLst>
              <a:ext uri="{FF2B5EF4-FFF2-40B4-BE49-F238E27FC236}">
                <a16:creationId xmlns:a16="http://schemas.microsoft.com/office/drawing/2014/main" xmlns="" id="{1E349C0B-677D-4AEA-9BA6-902A2B0BD5F1}"/>
              </a:ext>
            </a:extLst>
          </p:cNvPr>
          <p:cNvSpPr/>
          <p:nvPr/>
        </p:nvSpPr>
        <p:spPr>
          <a:xfrm>
            <a:off x="2724845" y="2803850"/>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86495407-79FD-4B97-8B6F-95B69D621C47}"/>
              </a:ext>
            </a:extLst>
          </p:cNvPr>
          <p:cNvSpPr/>
          <p:nvPr/>
        </p:nvSpPr>
        <p:spPr>
          <a:xfrm>
            <a:off x="3400733" y="280385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E2030567-C419-409D-BA1E-3B9159DFDD7D}"/>
              </a:ext>
            </a:extLst>
          </p:cNvPr>
          <p:cNvSpPr/>
          <p:nvPr/>
        </p:nvSpPr>
        <p:spPr>
          <a:xfrm>
            <a:off x="4076621" y="280385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FBCDBFEE-37CA-4655-A3A7-C4003D72073E}"/>
              </a:ext>
            </a:extLst>
          </p:cNvPr>
          <p:cNvSpPr/>
          <p:nvPr/>
        </p:nvSpPr>
        <p:spPr>
          <a:xfrm>
            <a:off x="4752509" y="280385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A1A09A28-E419-4C25-92A5-7403F29D0A0E}"/>
              </a:ext>
            </a:extLst>
          </p:cNvPr>
          <p:cNvSpPr/>
          <p:nvPr/>
        </p:nvSpPr>
        <p:spPr>
          <a:xfrm>
            <a:off x="5428397" y="2803850"/>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C2B7BD79-1AB7-4BC6-91B0-34FC56A84BCC}"/>
              </a:ext>
            </a:extLst>
          </p:cNvPr>
          <p:cNvSpPr/>
          <p:nvPr/>
        </p:nvSpPr>
        <p:spPr>
          <a:xfrm>
            <a:off x="6104285" y="2803850"/>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7" name="타원 56">
            <a:extLst>
              <a:ext uri="{FF2B5EF4-FFF2-40B4-BE49-F238E27FC236}">
                <a16:creationId xmlns:a16="http://schemas.microsoft.com/office/drawing/2014/main" xmlns="" id="{8C00ED41-427F-40E9-BAEA-AFCE99A97E8F}"/>
              </a:ext>
            </a:extLst>
          </p:cNvPr>
          <p:cNvSpPr/>
          <p:nvPr/>
        </p:nvSpPr>
        <p:spPr>
          <a:xfrm>
            <a:off x="6780173" y="2803850"/>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cxnSp>
        <p:nvCxnSpPr>
          <p:cNvPr id="61" name="직선 화살표 연결선 60">
            <a:extLst>
              <a:ext uri="{FF2B5EF4-FFF2-40B4-BE49-F238E27FC236}">
                <a16:creationId xmlns:a16="http://schemas.microsoft.com/office/drawing/2014/main" xmlns="" id="{BDCB642A-8806-40CD-8DB9-1283BFE82DDC}"/>
              </a:ext>
            </a:extLst>
          </p:cNvPr>
          <p:cNvCxnSpPr>
            <a:cxnSpLocks/>
            <a:stCxn id="26" idx="0"/>
            <a:endCxn id="54" idx="4"/>
          </p:cNvCxnSpPr>
          <p:nvPr/>
        </p:nvCxnSpPr>
        <p:spPr>
          <a:xfrm flipH="1" flipV="1">
            <a:off x="4953000" y="3204832"/>
            <a:ext cx="1351776" cy="2394562"/>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18E414BF-1C68-4B2F-A982-DD0C56743AA9}"/>
              </a:ext>
            </a:extLst>
          </p:cNvPr>
          <p:cNvCxnSpPr>
            <a:cxnSpLocks/>
            <a:stCxn id="22" idx="0"/>
            <a:endCxn id="56" idx="4"/>
          </p:cNvCxnSpPr>
          <p:nvPr/>
        </p:nvCxnSpPr>
        <p:spPr>
          <a:xfrm flipV="1">
            <a:off x="4940514" y="3204832"/>
            <a:ext cx="1364262" cy="2394562"/>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타원 21">
            <a:extLst>
              <a:ext uri="{FF2B5EF4-FFF2-40B4-BE49-F238E27FC236}">
                <a16:creationId xmlns:a16="http://schemas.microsoft.com/office/drawing/2014/main" xmlns="" id="{F2D87502-A375-4361-A62D-54DF327D5EA5}"/>
              </a:ext>
            </a:extLst>
          </p:cNvPr>
          <p:cNvSpPr/>
          <p:nvPr/>
        </p:nvSpPr>
        <p:spPr>
          <a:xfrm>
            <a:off x="4740023" y="5599394"/>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26" name="타원 25">
            <a:extLst>
              <a:ext uri="{FF2B5EF4-FFF2-40B4-BE49-F238E27FC236}">
                <a16:creationId xmlns:a16="http://schemas.microsoft.com/office/drawing/2014/main" xmlns="" id="{8A03878D-1D07-4E0A-95C9-5F8FE2D61F2B}"/>
              </a:ext>
            </a:extLst>
          </p:cNvPr>
          <p:cNvSpPr/>
          <p:nvPr/>
        </p:nvSpPr>
        <p:spPr>
          <a:xfrm>
            <a:off x="6104285" y="5599394"/>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27" name="직사각형 26">
            <a:extLst>
              <a:ext uri="{FF2B5EF4-FFF2-40B4-BE49-F238E27FC236}">
                <a16:creationId xmlns:a16="http://schemas.microsoft.com/office/drawing/2014/main" xmlns="" id="{73149FA4-ABD9-4AE0-8337-C9468945E338}"/>
              </a:ext>
            </a:extLst>
          </p:cNvPr>
          <p:cNvSpPr/>
          <p:nvPr/>
        </p:nvSpPr>
        <p:spPr>
          <a:xfrm>
            <a:off x="4553740" y="6017240"/>
            <a:ext cx="822340" cy="400110"/>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algn="ctr"/>
            <a:r>
              <a:rPr lang="en-US" altLang="ko-KR" sz="1300" dirty="0">
                <a:solidFill>
                  <a:srgbClr val="193EB0"/>
                </a:solidFill>
                <a:latin typeface="SamsungOne 400" panose="020B0503030303020204" pitchFamily="34" charset="0"/>
                <a:ea typeface="SamsungOne 400" panose="020B0503030303020204" pitchFamily="34" charset="0"/>
              </a:rPr>
              <a:t>larger</a:t>
            </a:r>
            <a:r>
              <a:rPr lang="ko-KR" altLang="en-US" sz="1300" dirty="0">
                <a:solidFill>
                  <a:srgbClr val="193EB0"/>
                </a:solidFill>
                <a:latin typeface="SamsungOne 400" panose="020B0503030303020204" pitchFamily="34" charset="0"/>
              </a:rPr>
              <a:t> </a:t>
            </a:r>
            <a:r>
              <a:rPr lang="en-US" altLang="ko-KR" sz="1300" dirty="0">
                <a:solidFill>
                  <a:srgbClr val="193EB0"/>
                </a:solidFill>
                <a:latin typeface="SamsungOne 400" panose="020B0503030303020204" pitchFamily="34" charset="0"/>
                <a:ea typeface="SamsungOne 400" panose="020B0503030303020204" pitchFamily="34" charset="0"/>
              </a:rPr>
              <a:t>than</a:t>
            </a:r>
          </a:p>
          <a:p>
            <a:pPr algn="ctr"/>
            <a:r>
              <a:rPr lang="en-US" altLang="ko-KR" sz="1300" dirty="0">
                <a:solidFill>
                  <a:srgbClr val="193EB0"/>
                </a:solidFill>
                <a:latin typeface="SamsungOne 400" panose="020B0503030303020204" pitchFamily="34" charset="0"/>
                <a:ea typeface="SamsungOne 400" panose="020B0503030303020204" pitchFamily="34" charset="0"/>
              </a:rPr>
              <a:t>pivot</a:t>
            </a:r>
            <a:endParaRPr lang="ko-KR" altLang="en-US" sz="1300" dirty="0">
              <a:solidFill>
                <a:srgbClr val="193EB0"/>
              </a:solidFill>
              <a:latin typeface="SamsungOne 400" panose="020B0503030303020204" pitchFamily="34" charset="0"/>
            </a:endParaRPr>
          </a:p>
        </p:txBody>
      </p:sp>
      <p:sp>
        <p:nvSpPr>
          <p:cNvPr id="28" name="직사각형 27">
            <a:extLst>
              <a:ext uri="{FF2B5EF4-FFF2-40B4-BE49-F238E27FC236}">
                <a16:creationId xmlns:a16="http://schemas.microsoft.com/office/drawing/2014/main" xmlns="" id="{52A5F31A-3B69-4811-BF6C-B691EB6AD9C2}"/>
              </a:ext>
            </a:extLst>
          </p:cNvPr>
          <p:cNvSpPr/>
          <p:nvPr/>
        </p:nvSpPr>
        <p:spPr>
          <a:xfrm>
            <a:off x="5861046" y="6023029"/>
            <a:ext cx="932948" cy="400110"/>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algn="ctr"/>
            <a:r>
              <a:rPr lang="en-US" altLang="ko-KR" sz="1300" dirty="0">
                <a:solidFill>
                  <a:srgbClr val="193EB0"/>
                </a:solidFill>
                <a:latin typeface="SamsungOne 400" panose="020B0503030303020204" pitchFamily="34" charset="0"/>
                <a:ea typeface="SamsungOne 400" panose="020B0503030303020204" pitchFamily="34" charset="0"/>
              </a:rPr>
              <a:t>smaller</a:t>
            </a:r>
            <a:r>
              <a:rPr lang="ko-KR" altLang="en-US" sz="1300" dirty="0">
                <a:solidFill>
                  <a:srgbClr val="193EB0"/>
                </a:solidFill>
                <a:latin typeface="SamsungOne 400" panose="020B0503030303020204" pitchFamily="34" charset="0"/>
              </a:rPr>
              <a:t> </a:t>
            </a:r>
            <a:r>
              <a:rPr lang="en-US" altLang="ko-KR" sz="1300" dirty="0">
                <a:solidFill>
                  <a:srgbClr val="193EB0"/>
                </a:solidFill>
                <a:latin typeface="SamsungOne 400" panose="020B0503030303020204" pitchFamily="34" charset="0"/>
                <a:ea typeface="SamsungOne 400" panose="020B0503030303020204" pitchFamily="34" charset="0"/>
              </a:rPr>
              <a:t>than</a:t>
            </a:r>
          </a:p>
          <a:p>
            <a:pPr algn="ctr"/>
            <a:r>
              <a:rPr lang="en-US" altLang="ko-KR" sz="1300" dirty="0">
                <a:solidFill>
                  <a:srgbClr val="193EB0"/>
                </a:solidFill>
                <a:latin typeface="SamsungOne 400" panose="020B0503030303020204" pitchFamily="34" charset="0"/>
                <a:ea typeface="SamsungOne 400" panose="020B0503030303020204" pitchFamily="34" charset="0"/>
              </a:rPr>
              <a:t>pivot</a:t>
            </a:r>
            <a:endParaRPr lang="ko-KR" altLang="en-US" sz="1300" dirty="0">
              <a:solidFill>
                <a:srgbClr val="193EB0"/>
              </a:solidFill>
              <a:latin typeface="SamsungOne 400" panose="020B0503030303020204" pitchFamily="34" charset="0"/>
            </a:endParaRPr>
          </a:p>
        </p:txBody>
      </p:sp>
      <p:sp>
        <p:nvSpPr>
          <p:cNvPr id="29" name="직사각형 28">
            <a:extLst>
              <a:ext uri="{FF2B5EF4-FFF2-40B4-BE49-F238E27FC236}">
                <a16:creationId xmlns:a16="http://schemas.microsoft.com/office/drawing/2014/main" xmlns="" id="{1BE9E593-EA7E-4F73-8175-1C63079DFA99}"/>
              </a:ext>
            </a:extLst>
          </p:cNvPr>
          <p:cNvSpPr/>
          <p:nvPr/>
        </p:nvSpPr>
        <p:spPr>
          <a:xfrm>
            <a:off x="5431887" y="4831367"/>
            <a:ext cx="381515" cy="20005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algn="ctr"/>
            <a:r>
              <a:rPr lang="en-US" altLang="ko-KR" sz="1300" dirty="0">
                <a:solidFill>
                  <a:srgbClr val="193EB0"/>
                </a:solidFill>
                <a:latin typeface="SamsungOne 400" panose="020B0503030303020204" pitchFamily="34" charset="0"/>
                <a:ea typeface="SamsungOne 400" panose="020B0503030303020204" pitchFamily="34" charset="0"/>
              </a:rPr>
              <a:t>swap</a:t>
            </a:r>
          </a:p>
        </p:txBody>
      </p:sp>
      <p:sp>
        <p:nvSpPr>
          <p:cNvPr id="23" name="직사각형 22">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4" name="직사각형 2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30" name="TextBox 29">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Partitioning with pivot</a:t>
            </a:r>
          </a:p>
        </p:txBody>
      </p:sp>
      <p:sp>
        <p:nvSpPr>
          <p:cNvPr id="31" name="직사각형 30">
            <a:extLst>
              <a:ext uri="{FF2B5EF4-FFF2-40B4-BE49-F238E27FC236}">
                <a16:creationId xmlns:a16="http://schemas.microsoft.com/office/drawing/2014/main" xmlns="" id="{36742DAA-C41A-4A09-9A40-6812BAAE9961}"/>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first element greater than the pivot and the last element less than the pivot are swapped. By repeating this process, elements smaller than the pivot and elements larger than the pivot are divided into two partitions.</a:t>
            </a:r>
          </a:p>
        </p:txBody>
      </p:sp>
    </p:spTree>
    <p:extLst>
      <p:ext uri="{BB962C8B-B14F-4D97-AF65-F5344CB8AC3E}">
        <p14:creationId xmlns:p14="http://schemas.microsoft.com/office/powerpoint/2010/main" val="3229217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E2BCA925-2A70-4764-B9D4-4801E19E1D86}"/>
              </a:ext>
            </a:extLst>
          </p:cNvPr>
          <p:cNvGrpSpPr/>
          <p:nvPr/>
        </p:nvGrpSpPr>
        <p:grpSpPr>
          <a:xfrm>
            <a:off x="560388" y="2440384"/>
            <a:ext cx="8785224" cy="292388"/>
            <a:chOff x="804285" y="2642508"/>
            <a:chExt cx="8785224" cy="292388"/>
          </a:xfrm>
        </p:grpSpPr>
        <p:sp>
          <p:nvSpPr>
            <p:cNvPr id="15" name="TextBox 14">
              <a:extLst>
                <a:ext uri="{FF2B5EF4-FFF2-40B4-BE49-F238E27FC236}">
                  <a16:creationId xmlns:a16="http://schemas.microsoft.com/office/drawing/2014/main" xmlns="" id="{4DD85EF0-0C6F-403D-9AD1-512DCE44F2E4}"/>
                </a:ext>
              </a:extLst>
            </p:cNvPr>
            <p:cNvSpPr txBox="1"/>
            <p:nvPr/>
          </p:nvSpPr>
          <p:spPr>
            <a:xfrm>
              <a:off x="1065102" y="2642508"/>
              <a:ext cx="8524407" cy="292388"/>
            </a:xfrm>
            <a:prstGeom prst="rect">
              <a:avLst/>
            </a:prstGeom>
            <a:noFill/>
          </p:spPr>
          <p:txBody>
            <a:bodyPr wrap="square">
              <a:spAutoFit/>
            </a:bodyPr>
            <a:lstStyle/>
            <a:p>
              <a:pPr lvl="0">
                <a:spcBef>
                  <a:spcPts val="600"/>
                </a:spcBef>
                <a:spcAft>
                  <a:spcPts val="0"/>
                </a:spcAft>
                <a:buClr>
                  <a:schemeClr val="dk1"/>
                </a:buClr>
                <a:buSzPts val="1100"/>
              </a:pPr>
              <a:r>
                <a:rPr lang="en-US" altLang="ko-KR" sz="1300" dirty="0">
                  <a:solidFill>
                    <a:srgbClr val="262626"/>
                  </a:solidFill>
                  <a:latin typeface="SamsungOne 400" panose="020B0503030303020204" pitchFamily="34" charset="0"/>
                  <a:ea typeface="SamsungOne 400" panose="020B0503030303020204" pitchFamily="34" charset="0"/>
                </a:rPr>
                <a:t>Suppose we want to sort a list arranged in the order of [50, 30, 40, 10, 20] as follows.</a:t>
              </a:r>
            </a:p>
          </p:txBody>
        </p:sp>
        <p:sp>
          <p:nvSpPr>
            <p:cNvPr id="16" name="사각형: 둥근 모서리 25">
              <a:extLst>
                <a:ext uri="{FF2B5EF4-FFF2-40B4-BE49-F238E27FC236}">
                  <a16:creationId xmlns:a16="http://schemas.microsoft.com/office/drawing/2014/main" xmlns="" id="{F897523F-2105-4113-88F3-190D864FEFF7}"/>
                </a:ext>
              </a:extLst>
            </p:cNvPr>
            <p:cNvSpPr/>
            <p:nvPr/>
          </p:nvSpPr>
          <p:spPr>
            <a:xfrm>
              <a:off x="804285" y="2671544"/>
              <a:ext cx="284150"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rPr>
                <a:t>Ex</a:t>
              </a:r>
              <a:endParaRPr lang="ko-KR" altLang="en-US" sz="1200" b="1" dirty="0">
                <a:solidFill>
                  <a:schemeClr val="bg1"/>
                </a:solidFill>
                <a:latin typeface="SamsungOne 400" panose="020B0503030303020204" pitchFamily="34" charset="0"/>
              </a:endParaRPr>
            </a:p>
          </p:txBody>
        </p:sp>
      </p:grpSp>
      <p:grpSp>
        <p:nvGrpSpPr>
          <p:cNvPr id="3" name="그룹 2">
            <a:extLst>
              <a:ext uri="{FF2B5EF4-FFF2-40B4-BE49-F238E27FC236}">
                <a16:creationId xmlns:a16="http://schemas.microsoft.com/office/drawing/2014/main" xmlns="" id="{F1AD95A3-40CB-4A7D-A617-48E518B75562}"/>
              </a:ext>
            </a:extLst>
          </p:cNvPr>
          <p:cNvGrpSpPr/>
          <p:nvPr/>
        </p:nvGrpSpPr>
        <p:grpSpPr>
          <a:xfrm>
            <a:off x="2724045" y="2829758"/>
            <a:ext cx="4457909" cy="1982556"/>
            <a:chOff x="2724045" y="2829758"/>
            <a:chExt cx="4457909" cy="1982556"/>
          </a:xfrm>
        </p:grpSpPr>
        <p:sp>
          <p:nvSpPr>
            <p:cNvPr id="21" name="타원 20">
              <a:extLst>
                <a:ext uri="{FF2B5EF4-FFF2-40B4-BE49-F238E27FC236}">
                  <a16:creationId xmlns:a16="http://schemas.microsoft.com/office/drawing/2014/main" xmlns="" id="{5BBFF12A-96F7-4040-9C5F-84E0ED06BA97}"/>
                </a:ext>
              </a:extLst>
            </p:cNvPr>
            <p:cNvSpPr/>
            <p:nvPr/>
          </p:nvSpPr>
          <p:spPr>
            <a:xfrm>
              <a:off x="2724045" y="432394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2" name="타원 21">
              <a:extLst>
                <a:ext uri="{FF2B5EF4-FFF2-40B4-BE49-F238E27FC236}">
                  <a16:creationId xmlns:a16="http://schemas.microsoft.com/office/drawing/2014/main" xmlns="" id="{446C938D-55D0-4B7D-91C7-33B6730C23C6}"/>
                </a:ext>
              </a:extLst>
            </p:cNvPr>
            <p:cNvSpPr/>
            <p:nvPr/>
          </p:nvSpPr>
          <p:spPr>
            <a:xfrm>
              <a:off x="3716429" y="432394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8" name="타원 27">
              <a:extLst>
                <a:ext uri="{FF2B5EF4-FFF2-40B4-BE49-F238E27FC236}">
                  <a16:creationId xmlns:a16="http://schemas.microsoft.com/office/drawing/2014/main" xmlns="" id="{A7B9DAE1-ADD7-4733-BB01-68E1DA39FD86}"/>
                </a:ext>
              </a:extLst>
            </p:cNvPr>
            <p:cNvSpPr/>
            <p:nvPr/>
          </p:nvSpPr>
          <p:spPr>
            <a:xfrm>
              <a:off x="4708813" y="4323939"/>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29" name="타원 28">
              <a:extLst>
                <a:ext uri="{FF2B5EF4-FFF2-40B4-BE49-F238E27FC236}">
                  <a16:creationId xmlns:a16="http://schemas.microsoft.com/office/drawing/2014/main" xmlns="" id="{04BEB83D-587A-41E5-ACA5-5ABC85E30FE0}"/>
                </a:ext>
              </a:extLst>
            </p:cNvPr>
            <p:cNvSpPr/>
            <p:nvPr/>
          </p:nvSpPr>
          <p:spPr>
            <a:xfrm>
              <a:off x="5701197" y="4323938"/>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0" name="타원 29">
              <a:extLst>
                <a:ext uri="{FF2B5EF4-FFF2-40B4-BE49-F238E27FC236}">
                  <a16:creationId xmlns:a16="http://schemas.microsoft.com/office/drawing/2014/main" xmlns="" id="{D120EEBF-CF2E-419B-92C4-1C06D80AC10B}"/>
                </a:ext>
              </a:extLst>
            </p:cNvPr>
            <p:cNvSpPr/>
            <p:nvPr/>
          </p:nvSpPr>
          <p:spPr>
            <a:xfrm>
              <a:off x="6693581" y="4323937"/>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grpSp>
          <p:nvGrpSpPr>
            <p:cNvPr id="31" name="그룹 30">
              <a:extLst>
                <a:ext uri="{FF2B5EF4-FFF2-40B4-BE49-F238E27FC236}">
                  <a16:creationId xmlns:a16="http://schemas.microsoft.com/office/drawing/2014/main" xmlns="" id="{B14B20EE-8949-49CB-B66D-846425B650FD}"/>
                </a:ext>
              </a:extLst>
            </p:cNvPr>
            <p:cNvGrpSpPr/>
            <p:nvPr/>
          </p:nvGrpSpPr>
          <p:grpSpPr>
            <a:xfrm>
              <a:off x="2968231" y="2829758"/>
              <a:ext cx="992384" cy="1215061"/>
              <a:chOff x="2999861" y="3429000"/>
              <a:chExt cx="992384" cy="1215061"/>
            </a:xfrm>
          </p:grpSpPr>
          <p:cxnSp>
            <p:nvCxnSpPr>
              <p:cNvPr id="32" name="직선 연결선 31">
                <a:extLst>
                  <a:ext uri="{FF2B5EF4-FFF2-40B4-BE49-F238E27FC236}">
                    <a16:creationId xmlns:a16="http://schemas.microsoft.com/office/drawing/2014/main" xmlns="" id="{47E6BDA0-E2E3-4FB0-AC0F-584E1BB8D962}"/>
                  </a:ext>
                </a:extLst>
              </p:cNvPr>
              <p:cNvCxnSpPr>
                <a:cxnSpLocks/>
              </p:cNvCxnSpPr>
              <p:nvPr/>
            </p:nvCxnSpPr>
            <p:spPr>
              <a:xfrm>
                <a:off x="3496053" y="3429000"/>
                <a:ext cx="0" cy="732453"/>
              </a:xfrm>
              <a:prstGeom prst="line">
                <a:avLst/>
              </a:prstGeom>
              <a:ln w="19050">
                <a:solidFill>
                  <a:srgbClr val="1429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xmlns="" id="{816C4A5F-357B-471B-997B-8F74739B4592}"/>
                  </a:ext>
                </a:extLst>
              </p:cNvPr>
              <p:cNvCxnSpPr>
                <a:cxnSpLocks/>
              </p:cNvCxnSpPr>
              <p:nvPr/>
            </p:nvCxnSpPr>
            <p:spPr>
              <a:xfrm rot="16200000" flipV="1">
                <a:off x="3489703" y="4141519"/>
                <a:ext cx="12700" cy="992384"/>
              </a:xfrm>
              <a:prstGeom prst="bentConnector3">
                <a:avLst>
                  <a:gd name="adj1" fmla="val 3857142"/>
                </a:avLst>
              </a:prstGeom>
              <a:ln w="19050">
                <a:solidFill>
                  <a:srgbClr val="1429A0"/>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gr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Bubble Sort</a:t>
            </a:r>
          </a:p>
        </p:txBody>
      </p:sp>
      <p:sp>
        <p:nvSpPr>
          <p:cNvPr id="24" name="TextBox 23">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An example of bubble sort</a:t>
            </a:r>
          </a:p>
        </p:txBody>
      </p:sp>
      <p:sp>
        <p:nvSpPr>
          <p:cNvPr id="25" name="직사각형 24">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Bubble sort is a sorting algorithm that compares two adjacent elements and swaps their positions if the order is reversed.</a:t>
            </a:r>
          </a:p>
        </p:txBody>
      </p:sp>
    </p:spTree>
    <p:extLst>
      <p:ext uri="{BB962C8B-B14F-4D97-AF65-F5344CB8AC3E}">
        <p14:creationId xmlns:p14="http://schemas.microsoft.com/office/powerpoint/2010/main" val="27547957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xmlns="" id="{CB48A1B0-491A-40B6-9362-41A38933BB63}"/>
              </a:ext>
            </a:extLst>
          </p:cNvPr>
          <p:cNvSpPr/>
          <p:nvPr/>
        </p:nvSpPr>
        <p:spPr>
          <a:xfrm>
            <a:off x="2537927" y="3483046"/>
            <a:ext cx="483014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24" name="그룹 23">
            <a:extLst>
              <a:ext uri="{FF2B5EF4-FFF2-40B4-BE49-F238E27FC236}">
                <a16:creationId xmlns:a16="http://schemas.microsoft.com/office/drawing/2014/main" xmlns="" id="{A975D024-4740-4191-9FEA-A69CCC7A8830}"/>
              </a:ext>
            </a:extLst>
          </p:cNvPr>
          <p:cNvGrpSpPr/>
          <p:nvPr/>
        </p:nvGrpSpPr>
        <p:grpSpPr>
          <a:xfrm>
            <a:off x="2724845" y="3606281"/>
            <a:ext cx="4456310" cy="400982"/>
            <a:chOff x="1635943" y="3988331"/>
            <a:chExt cx="4456310" cy="400982"/>
          </a:xfrm>
        </p:grpSpPr>
        <p:sp>
          <p:nvSpPr>
            <p:cNvPr id="25" name="타원 24">
              <a:extLst>
                <a:ext uri="{FF2B5EF4-FFF2-40B4-BE49-F238E27FC236}">
                  <a16:creationId xmlns:a16="http://schemas.microsoft.com/office/drawing/2014/main" xmlns="" id="{A2CC54BD-5C2F-4630-B8FC-3383541FFD91}"/>
                </a:ext>
              </a:extLst>
            </p:cNvPr>
            <p:cNvSpPr/>
            <p:nvPr/>
          </p:nvSpPr>
          <p:spPr>
            <a:xfrm>
              <a:off x="163594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30" name="타원 29">
              <a:extLst>
                <a:ext uri="{FF2B5EF4-FFF2-40B4-BE49-F238E27FC236}">
                  <a16:creationId xmlns:a16="http://schemas.microsoft.com/office/drawing/2014/main" xmlns="" id="{55962576-E5F6-4D3B-B6E7-7A0C45C62365}"/>
                </a:ext>
              </a:extLst>
            </p:cNvPr>
            <p:cNvSpPr/>
            <p:nvPr/>
          </p:nvSpPr>
          <p:spPr>
            <a:xfrm>
              <a:off x="231183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1" name="타원 30">
              <a:extLst>
                <a:ext uri="{FF2B5EF4-FFF2-40B4-BE49-F238E27FC236}">
                  <a16:creationId xmlns:a16="http://schemas.microsoft.com/office/drawing/2014/main" xmlns="" id="{B565D1B7-05F1-42C6-8AD6-9AC8690C91BB}"/>
                </a:ext>
              </a:extLst>
            </p:cNvPr>
            <p:cNvSpPr/>
            <p:nvPr/>
          </p:nvSpPr>
          <p:spPr>
            <a:xfrm>
              <a:off x="2987719"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32" name="타원 31">
              <a:extLst>
                <a:ext uri="{FF2B5EF4-FFF2-40B4-BE49-F238E27FC236}">
                  <a16:creationId xmlns:a16="http://schemas.microsoft.com/office/drawing/2014/main" xmlns="" id="{BD72ECB4-0306-491A-AC39-5717A8BDE3E5}"/>
                </a:ext>
              </a:extLst>
            </p:cNvPr>
            <p:cNvSpPr/>
            <p:nvPr/>
          </p:nvSpPr>
          <p:spPr>
            <a:xfrm>
              <a:off x="3663607"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33" name="타원 32">
              <a:extLst>
                <a:ext uri="{FF2B5EF4-FFF2-40B4-BE49-F238E27FC236}">
                  <a16:creationId xmlns:a16="http://schemas.microsoft.com/office/drawing/2014/main" xmlns="" id="{12EE68F2-BD96-452B-8220-10EFA7D40531}"/>
                </a:ext>
              </a:extLst>
            </p:cNvPr>
            <p:cNvSpPr/>
            <p:nvPr/>
          </p:nvSpPr>
          <p:spPr>
            <a:xfrm>
              <a:off x="4339495"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35" name="타원 34">
              <a:extLst>
                <a:ext uri="{FF2B5EF4-FFF2-40B4-BE49-F238E27FC236}">
                  <a16:creationId xmlns:a16="http://schemas.microsoft.com/office/drawing/2014/main" xmlns="" id="{CA21EF7F-7653-457B-9DB6-F8C25538BB0A}"/>
                </a:ext>
              </a:extLst>
            </p:cNvPr>
            <p:cNvSpPr/>
            <p:nvPr/>
          </p:nvSpPr>
          <p:spPr>
            <a:xfrm>
              <a:off x="5015383"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36" name="타원 35">
              <a:extLst>
                <a:ext uri="{FF2B5EF4-FFF2-40B4-BE49-F238E27FC236}">
                  <a16:creationId xmlns:a16="http://schemas.microsoft.com/office/drawing/2014/main" xmlns="" id="{809271E2-6DB4-4F32-AE91-BBB3286694A8}"/>
                </a:ext>
              </a:extLst>
            </p:cNvPr>
            <p:cNvSpPr/>
            <p:nvPr/>
          </p:nvSpPr>
          <p:spPr>
            <a:xfrm>
              <a:off x="5691271"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cxnSp>
        <p:nvCxnSpPr>
          <p:cNvPr id="37" name="직선 화살표 연결선 36">
            <a:extLst>
              <a:ext uri="{FF2B5EF4-FFF2-40B4-BE49-F238E27FC236}">
                <a16:creationId xmlns:a16="http://schemas.microsoft.com/office/drawing/2014/main" xmlns="" id="{657D52A6-2C2F-44BD-9424-4B40B37666B2}"/>
              </a:ext>
            </a:extLst>
          </p:cNvPr>
          <p:cNvCxnSpPr>
            <a:cxnSpLocks/>
            <a:stCxn id="38" idx="2"/>
            <a:endCxn id="32" idx="0"/>
          </p:cNvCxnSpPr>
          <p:nvPr/>
        </p:nvCxnSpPr>
        <p:spPr>
          <a:xfrm>
            <a:off x="4952999" y="2982254"/>
            <a:ext cx="1" cy="624027"/>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xmlns="" id="{326A342D-B068-4229-9CE1-F59CB634EDE6}"/>
              </a:ext>
            </a:extLst>
          </p:cNvPr>
          <p:cNvSpPr/>
          <p:nvPr/>
        </p:nvSpPr>
        <p:spPr>
          <a:xfrm>
            <a:off x="4260064" y="2737293"/>
            <a:ext cx="1385871" cy="289867"/>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algn="ctr"/>
            <a:r>
              <a:rPr lang="en-US" altLang="ko-KR" sz="1300" dirty="0">
                <a:solidFill>
                  <a:srgbClr val="193EB0"/>
                </a:solidFill>
                <a:latin typeface="SamsungOne 400" panose="020B0503030303020204" pitchFamily="34" charset="0"/>
                <a:ea typeface="SamsungOne 400" panose="020B0503030303020204" pitchFamily="34" charset="0"/>
              </a:rPr>
              <a:t>pivot position</a:t>
            </a:r>
            <a:endParaRPr lang="ko-KR" altLang="en-US" sz="1300" dirty="0">
              <a:solidFill>
                <a:srgbClr val="193EB0"/>
              </a:solidFill>
              <a:latin typeface="SamsungOne 400" panose="020B0503030303020204" pitchFamily="34" charset="0"/>
            </a:endParaRPr>
          </a:p>
        </p:txBody>
      </p:sp>
      <p:cxnSp>
        <p:nvCxnSpPr>
          <p:cNvPr id="39" name="연결선: 꺾임 38">
            <a:extLst>
              <a:ext uri="{FF2B5EF4-FFF2-40B4-BE49-F238E27FC236}">
                <a16:creationId xmlns:a16="http://schemas.microsoft.com/office/drawing/2014/main" xmlns="" id="{E3DC7F40-27D3-4D2D-92D0-C7DA4084C67B}"/>
              </a:ext>
            </a:extLst>
          </p:cNvPr>
          <p:cNvCxnSpPr>
            <a:cxnSpLocks/>
            <a:stCxn id="25" idx="4"/>
            <a:endCxn id="32" idx="4"/>
          </p:cNvCxnSpPr>
          <p:nvPr/>
        </p:nvCxnSpPr>
        <p:spPr>
          <a:xfrm rot="16200000" flipH="1">
            <a:off x="3939168" y="2993431"/>
            <a:ext cx="12700" cy="2027664"/>
          </a:xfrm>
          <a:prstGeom prst="bentConnector3">
            <a:avLst>
              <a:gd name="adj1" fmla="val 18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직사각형 39">
            <a:extLst>
              <a:ext uri="{FF2B5EF4-FFF2-40B4-BE49-F238E27FC236}">
                <a16:creationId xmlns:a16="http://schemas.microsoft.com/office/drawing/2014/main" xmlns="" id="{EFED242F-2E35-466A-8B8A-74C5537722E6}"/>
              </a:ext>
            </a:extLst>
          </p:cNvPr>
          <p:cNvSpPr/>
          <p:nvPr/>
        </p:nvSpPr>
        <p:spPr>
          <a:xfrm>
            <a:off x="3431829" y="4323183"/>
            <a:ext cx="102077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algn="ctr"/>
            <a:r>
              <a:rPr lang="en-US" altLang="ko-KR" sz="1300" dirty="0">
                <a:solidFill>
                  <a:srgbClr val="193EB0"/>
                </a:solidFill>
                <a:latin typeface="SamsungOne 400" panose="020B0503030303020204" pitchFamily="34" charset="0"/>
                <a:ea typeface="SamsungOne 400" panose="020B0503030303020204" pitchFamily="34" charset="0"/>
              </a:rPr>
              <a:t>swap</a:t>
            </a:r>
            <a:endParaRPr lang="ko-KR" altLang="en-US" sz="1300" dirty="0">
              <a:solidFill>
                <a:srgbClr val="193EB0"/>
              </a:solidFill>
              <a:latin typeface="SamsungOne 400" panose="020B0503030303020204" pitchFamily="34" charset="0"/>
            </a:endParaRPr>
          </a:p>
        </p:txBody>
      </p:sp>
      <p:sp>
        <p:nvSpPr>
          <p:cNvPr id="41" name="직사각형 40">
            <a:extLst>
              <a:ext uri="{FF2B5EF4-FFF2-40B4-BE49-F238E27FC236}">
                <a16:creationId xmlns:a16="http://schemas.microsoft.com/office/drawing/2014/main" xmlns="" id="{5C266489-9078-4B34-BC3E-FA1497E466F4}"/>
              </a:ext>
            </a:extLst>
          </p:cNvPr>
          <p:cNvSpPr/>
          <p:nvPr/>
        </p:nvSpPr>
        <p:spPr>
          <a:xfrm>
            <a:off x="2537926" y="5086997"/>
            <a:ext cx="4830147"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42" name="그룹 41">
            <a:extLst>
              <a:ext uri="{FF2B5EF4-FFF2-40B4-BE49-F238E27FC236}">
                <a16:creationId xmlns:a16="http://schemas.microsoft.com/office/drawing/2014/main" xmlns="" id="{114E67F5-9A3C-4AEE-B6BA-04BE3D7ED0BD}"/>
              </a:ext>
            </a:extLst>
          </p:cNvPr>
          <p:cNvGrpSpPr/>
          <p:nvPr/>
        </p:nvGrpSpPr>
        <p:grpSpPr>
          <a:xfrm>
            <a:off x="2724844" y="5210232"/>
            <a:ext cx="4456310" cy="400982"/>
            <a:chOff x="1635943" y="3988331"/>
            <a:chExt cx="4456310" cy="400982"/>
          </a:xfrm>
        </p:grpSpPr>
        <p:sp>
          <p:nvSpPr>
            <p:cNvPr id="43" name="타원 42">
              <a:extLst>
                <a:ext uri="{FF2B5EF4-FFF2-40B4-BE49-F238E27FC236}">
                  <a16:creationId xmlns:a16="http://schemas.microsoft.com/office/drawing/2014/main" xmlns="" id="{6A3D200B-9225-4B59-BFD9-9BA0C67B503E}"/>
                </a:ext>
              </a:extLst>
            </p:cNvPr>
            <p:cNvSpPr/>
            <p:nvPr/>
          </p:nvSpPr>
          <p:spPr>
            <a:xfrm>
              <a:off x="1635943"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44" name="타원 43">
              <a:extLst>
                <a:ext uri="{FF2B5EF4-FFF2-40B4-BE49-F238E27FC236}">
                  <a16:creationId xmlns:a16="http://schemas.microsoft.com/office/drawing/2014/main" xmlns="" id="{48C75047-2B3D-4038-81E9-8E37CB5C37E1}"/>
                </a:ext>
              </a:extLst>
            </p:cNvPr>
            <p:cNvSpPr/>
            <p:nvPr/>
          </p:nvSpPr>
          <p:spPr>
            <a:xfrm>
              <a:off x="2311831"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5" name="타원 44">
              <a:extLst>
                <a:ext uri="{FF2B5EF4-FFF2-40B4-BE49-F238E27FC236}">
                  <a16:creationId xmlns:a16="http://schemas.microsoft.com/office/drawing/2014/main" xmlns="" id="{27D51F73-4384-46F1-AF58-4A5E6EC7D598}"/>
                </a:ext>
              </a:extLst>
            </p:cNvPr>
            <p:cNvSpPr/>
            <p:nvPr/>
          </p:nvSpPr>
          <p:spPr>
            <a:xfrm>
              <a:off x="2987719" y="398833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46" name="타원 45">
              <a:extLst>
                <a:ext uri="{FF2B5EF4-FFF2-40B4-BE49-F238E27FC236}">
                  <a16:creationId xmlns:a16="http://schemas.microsoft.com/office/drawing/2014/main" xmlns="" id="{D8326CC2-5D80-4873-848C-78A46CA144B7}"/>
                </a:ext>
              </a:extLst>
            </p:cNvPr>
            <p:cNvSpPr/>
            <p:nvPr/>
          </p:nvSpPr>
          <p:spPr>
            <a:xfrm>
              <a:off x="3663607"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47" name="타원 46">
              <a:extLst>
                <a:ext uri="{FF2B5EF4-FFF2-40B4-BE49-F238E27FC236}">
                  <a16:creationId xmlns:a16="http://schemas.microsoft.com/office/drawing/2014/main" xmlns="" id="{040001D1-E950-471B-99D8-C03E0519A966}"/>
                </a:ext>
              </a:extLst>
            </p:cNvPr>
            <p:cNvSpPr/>
            <p:nvPr/>
          </p:nvSpPr>
          <p:spPr>
            <a:xfrm>
              <a:off x="4339495"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49" name="타원 48">
              <a:extLst>
                <a:ext uri="{FF2B5EF4-FFF2-40B4-BE49-F238E27FC236}">
                  <a16:creationId xmlns:a16="http://schemas.microsoft.com/office/drawing/2014/main" xmlns="" id="{E2F83714-D877-4C01-9519-4E5402DC5045}"/>
                </a:ext>
              </a:extLst>
            </p:cNvPr>
            <p:cNvSpPr/>
            <p:nvPr/>
          </p:nvSpPr>
          <p:spPr>
            <a:xfrm>
              <a:off x="5015383"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0" name="타원 49">
              <a:extLst>
                <a:ext uri="{FF2B5EF4-FFF2-40B4-BE49-F238E27FC236}">
                  <a16:creationId xmlns:a16="http://schemas.microsoft.com/office/drawing/2014/main" xmlns="" id="{77D09B7F-AF3A-4CA6-B53A-C6FB161FB407}"/>
                </a:ext>
              </a:extLst>
            </p:cNvPr>
            <p:cNvSpPr/>
            <p:nvPr/>
          </p:nvSpPr>
          <p:spPr>
            <a:xfrm>
              <a:off x="5691271" y="3988331"/>
              <a:ext cx="400982" cy="400982"/>
            </a:xfrm>
            <a:prstGeom prst="ellipse">
              <a:avLst/>
            </a:prstGeom>
            <a:solidFill>
              <a:schemeClr val="accent6">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sp>
        <p:nvSpPr>
          <p:cNvPr id="58" name="직사각형 57">
            <a:extLst>
              <a:ext uri="{FF2B5EF4-FFF2-40B4-BE49-F238E27FC236}">
                <a16:creationId xmlns:a16="http://schemas.microsoft.com/office/drawing/2014/main" xmlns="" id="{8224E99C-F509-46AB-B317-44A8969A32B2}"/>
              </a:ext>
            </a:extLst>
          </p:cNvPr>
          <p:cNvSpPr/>
          <p:nvPr/>
        </p:nvSpPr>
        <p:spPr>
          <a:xfrm>
            <a:off x="2933795" y="6028937"/>
            <a:ext cx="1343316" cy="20005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algn="ctr"/>
            <a:r>
              <a:rPr lang="en-US" altLang="ko-KR" sz="1300" dirty="0">
                <a:solidFill>
                  <a:srgbClr val="193EB0"/>
                </a:solidFill>
                <a:latin typeface="SamsungOne 400" panose="020B0503030303020204" pitchFamily="34" charset="0"/>
                <a:ea typeface="SamsungOne 400" panose="020B0503030303020204" pitchFamily="34" charset="0"/>
              </a:rPr>
              <a:t>smaller</a:t>
            </a:r>
            <a:r>
              <a:rPr lang="ko-KR" altLang="en-US" sz="1300" dirty="0">
                <a:solidFill>
                  <a:srgbClr val="193EB0"/>
                </a:solidFill>
                <a:latin typeface="SamsungOne 400" panose="020B0503030303020204" pitchFamily="34" charset="0"/>
              </a:rPr>
              <a:t> </a:t>
            </a:r>
            <a:r>
              <a:rPr lang="en-US" altLang="ko-KR" sz="1300" dirty="0">
                <a:solidFill>
                  <a:srgbClr val="193EB0"/>
                </a:solidFill>
                <a:latin typeface="SamsungOne 400" panose="020B0503030303020204" pitchFamily="34" charset="0"/>
                <a:ea typeface="SamsungOne 400" panose="020B0503030303020204" pitchFamily="34" charset="0"/>
              </a:rPr>
              <a:t>than pivot</a:t>
            </a:r>
            <a:endParaRPr lang="ko-KR" altLang="en-US" sz="1300" dirty="0">
              <a:solidFill>
                <a:srgbClr val="193EB0"/>
              </a:solidFill>
              <a:latin typeface="SamsungOne 400" panose="020B0503030303020204" pitchFamily="34" charset="0"/>
            </a:endParaRPr>
          </a:p>
        </p:txBody>
      </p:sp>
      <p:sp>
        <p:nvSpPr>
          <p:cNvPr id="59" name="직사각형 58">
            <a:extLst>
              <a:ext uri="{FF2B5EF4-FFF2-40B4-BE49-F238E27FC236}">
                <a16:creationId xmlns:a16="http://schemas.microsoft.com/office/drawing/2014/main" xmlns="" id="{4E0A3161-06BC-4767-A213-9F1EA2087575}"/>
              </a:ext>
            </a:extLst>
          </p:cNvPr>
          <p:cNvSpPr/>
          <p:nvPr/>
        </p:nvSpPr>
        <p:spPr>
          <a:xfrm>
            <a:off x="5659463" y="6034726"/>
            <a:ext cx="1232709" cy="200055"/>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algn="ctr"/>
            <a:r>
              <a:rPr lang="en-US" altLang="ko-KR" sz="1300" dirty="0">
                <a:solidFill>
                  <a:srgbClr val="193EB0"/>
                </a:solidFill>
                <a:latin typeface="SamsungOne 400" panose="020B0503030303020204" pitchFamily="34" charset="0"/>
                <a:ea typeface="SamsungOne 400" panose="020B0503030303020204" pitchFamily="34" charset="0"/>
              </a:rPr>
              <a:t>larger</a:t>
            </a:r>
            <a:r>
              <a:rPr lang="ko-KR" altLang="en-US" sz="1300" dirty="0">
                <a:solidFill>
                  <a:srgbClr val="193EB0"/>
                </a:solidFill>
                <a:latin typeface="SamsungOne 400" panose="020B0503030303020204" pitchFamily="34" charset="0"/>
              </a:rPr>
              <a:t> </a:t>
            </a:r>
            <a:r>
              <a:rPr lang="en-US" altLang="ko-KR" sz="1300" dirty="0">
                <a:solidFill>
                  <a:srgbClr val="193EB0"/>
                </a:solidFill>
                <a:latin typeface="SamsungOne 400" panose="020B0503030303020204" pitchFamily="34" charset="0"/>
                <a:ea typeface="SamsungOne 400" panose="020B0503030303020204" pitchFamily="34" charset="0"/>
              </a:rPr>
              <a:t>than pivot</a:t>
            </a:r>
            <a:endParaRPr lang="ko-KR" altLang="en-US" sz="1300" dirty="0">
              <a:solidFill>
                <a:srgbClr val="193EB0"/>
              </a:solidFill>
              <a:latin typeface="SamsungOne 400" panose="020B0503030303020204" pitchFamily="34" charset="0"/>
            </a:endParaRPr>
          </a:p>
        </p:txBody>
      </p:sp>
      <p:sp>
        <p:nvSpPr>
          <p:cNvPr id="60" name="오른쪽 중괄호 59">
            <a:extLst>
              <a:ext uri="{FF2B5EF4-FFF2-40B4-BE49-F238E27FC236}">
                <a16:creationId xmlns:a16="http://schemas.microsoft.com/office/drawing/2014/main" xmlns="" id="{BDC2AE03-33EF-4CAC-B0EA-71AECAB8393C}"/>
              </a:ext>
            </a:extLst>
          </p:cNvPr>
          <p:cNvSpPr/>
          <p:nvPr/>
        </p:nvSpPr>
        <p:spPr>
          <a:xfrm rot="5400000">
            <a:off x="3470688" y="4973001"/>
            <a:ext cx="261070" cy="1752758"/>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3" name="오른쪽 중괄호 62">
            <a:extLst>
              <a:ext uri="{FF2B5EF4-FFF2-40B4-BE49-F238E27FC236}">
                <a16:creationId xmlns:a16="http://schemas.microsoft.com/office/drawing/2014/main" xmlns="" id="{528B22CD-0422-43FD-915B-0E32300796A5}"/>
              </a:ext>
            </a:extLst>
          </p:cNvPr>
          <p:cNvSpPr/>
          <p:nvPr/>
        </p:nvSpPr>
        <p:spPr>
          <a:xfrm rot="5400000">
            <a:off x="6145283" y="5001957"/>
            <a:ext cx="261070" cy="1694846"/>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1" name="직사각형 50">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2" name="직사각형 51">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53" name="TextBox 52">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1.2. Partitioning with pivot</a:t>
            </a:r>
          </a:p>
        </p:txBody>
      </p:sp>
      <p:sp>
        <p:nvSpPr>
          <p:cNvPr id="54" name="직사각형 53">
            <a:extLst>
              <a:ext uri="{FF2B5EF4-FFF2-40B4-BE49-F238E27FC236}">
                <a16:creationId xmlns:a16="http://schemas.microsoft.com/office/drawing/2014/main" xmlns="" id="{36742DAA-C41A-4A09-9A40-6812BAAE9961}"/>
              </a:ext>
            </a:extLst>
          </p:cNvPr>
          <p:cNvSpPr/>
          <p:nvPr/>
        </p:nvSpPr>
        <p:spPr>
          <a:xfrm>
            <a:off x="580388" y="2010291"/>
            <a:ext cx="888761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In a two-partitioned list, when an element at a pivot position and a pivot item are exchanged with each other, the pivot is placed at the pivot position, elements smaller than the pivot are placed on the left, and elements larger than the pivot are placed on the right.</a:t>
            </a:r>
          </a:p>
        </p:txBody>
      </p:sp>
    </p:spTree>
    <p:extLst>
      <p:ext uri="{BB962C8B-B14F-4D97-AF65-F5344CB8AC3E}">
        <p14:creationId xmlns:p14="http://schemas.microsoft.com/office/powerpoint/2010/main" val="29134814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a:extLst>
              <a:ext uri="{FF2B5EF4-FFF2-40B4-BE49-F238E27FC236}">
                <a16:creationId xmlns:a16="http://schemas.microsoft.com/office/drawing/2014/main" xmlns="" id="{F1C43134-760A-4914-9134-583F46918394}"/>
              </a:ext>
            </a:extLst>
          </p:cNvPr>
          <p:cNvGrpSpPr/>
          <p:nvPr/>
        </p:nvGrpSpPr>
        <p:grpSpPr>
          <a:xfrm>
            <a:off x="2724845" y="3477027"/>
            <a:ext cx="4456310" cy="400982"/>
            <a:chOff x="1635943" y="3988331"/>
            <a:chExt cx="4456310" cy="400982"/>
          </a:xfrm>
        </p:grpSpPr>
        <p:sp>
          <p:nvSpPr>
            <p:cNvPr id="19" name="타원 18">
              <a:extLst>
                <a:ext uri="{FF2B5EF4-FFF2-40B4-BE49-F238E27FC236}">
                  <a16:creationId xmlns:a16="http://schemas.microsoft.com/office/drawing/2014/main" xmlns="" id="{1A4126D1-AABC-4122-89FE-45EBD206EE73}"/>
                </a:ext>
              </a:extLst>
            </p:cNvPr>
            <p:cNvSpPr/>
            <p:nvPr/>
          </p:nvSpPr>
          <p:spPr>
            <a:xfrm>
              <a:off x="1635943"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10</a:t>
              </a:r>
              <a:endParaRPr lang="ko-KR" altLang="en-US" sz="1300" dirty="0">
                <a:latin typeface="SamsungOne 400" panose="020B0503030303020204" pitchFamily="34" charset="0"/>
              </a:endParaRPr>
            </a:p>
          </p:txBody>
        </p:sp>
        <p:sp>
          <p:nvSpPr>
            <p:cNvPr id="20" name="타원 19">
              <a:extLst>
                <a:ext uri="{FF2B5EF4-FFF2-40B4-BE49-F238E27FC236}">
                  <a16:creationId xmlns:a16="http://schemas.microsoft.com/office/drawing/2014/main" xmlns="" id="{C4784895-EC72-4C84-A792-5F3FB9C7954C}"/>
                </a:ext>
              </a:extLst>
            </p:cNvPr>
            <p:cNvSpPr/>
            <p:nvPr/>
          </p:nvSpPr>
          <p:spPr>
            <a:xfrm>
              <a:off x="231183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12</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2556065F-EACC-4A6A-AB4D-3907E8A91891}"/>
                </a:ext>
              </a:extLst>
            </p:cNvPr>
            <p:cNvSpPr/>
            <p:nvPr/>
          </p:nvSpPr>
          <p:spPr>
            <a:xfrm>
              <a:off x="2987719"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13</a:t>
              </a:r>
              <a:endParaRPr lang="ko-KR" altLang="en-US" sz="1300" dirty="0">
                <a:latin typeface="SamsungOne 400" panose="020B0503030303020204" pitchFamily="34" charset="0"/>
              </a:endParaRPr>
            </a:p>
          </p:txBody>
        </p:sp>
        <p:sp>
          <p:nvSpPr>
            <p:cNvPr id="24" name="타원 23">
              <a:extLst>
                <a:ext uri="{FF2B5EF4-FFF2-40B4-BE49-F238E27FC236}">
                  <a16:creationId xmlns:a16="http://schemas.microsoft.com/office/drawing/2014/main" xmlns="" id="{5CB23A7C-52E5-4401-B938-764839CC112F}"/>
                </a:ext>
              </a:extLst>
            </p:cNvPr>
            <p:cNvSpPr/>
            <p:nvPr/>
          </p:nvSpPr>
          <p:spPr>
            <a:xfrm>
              <a:off x="3663607"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15</a:t>
              </a:r>
              <a:endParaRPr lang="ko-KR" altLang="en-US" sz="1300" dirty="0">
                <a:latin typeface="SamsungOne 400" panose="020B0503030303020204" pitchFamily="34" charset="0"/>
              </a:endParaRPr>
            </a:p>
          </p:txBody>
        </p:sp>
        <p:sp>
          <p:nvSpPr>
            <p:cNvPr id="25" name="타원 24">
              <a:extLst>
                <a:ext uri="{FF2B5EF4-FFF2-40B4-BE49-F238E27FC236}">
                  <a16:creationId xmlns:a16="http://schemas.microsoft.com/office/drawing/2014/main" xmlns="" id="{A1EF7912-F088-4A92-A7C5-80C0B162FB6F}"/>
                </a:ext>
              </a:extLst>
            </p:cNvPr>
            <p:cNvSpPr/>
            <p:nvPr/>
          </p:nvSpPr>
          <p:spPr>
            <a:xfrm>
              <a:off x="4339495"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20</a:t>
              </a:r>
              <a:endParaRPr lang="ko-KR" altLang="en-US" sz="1300" dirty="0">
                <a:latin typeface="SamsungOne 400" panose="020B0503030303020204" pitchFamily="34" charset="0"/>
              </a:endParaRPr>
            </a:p>
          </p:txBody>
        </p:sp>
        <p:sp>
          <p:nvSpPr>
            <p:cNvPr id="26" name="타원 25">
              <a:extLst>
                <a:ext uri="{FF2B5EF4-FFF2-40B4-BE49-F238E27FC236}">
                  <a16:creationId xmlns:a16="http://schemas.microsoft.com/office/drawing/2014/main" xmlns="" id="{52A3CCE3-C341-41A6-BE5A-A17D91409DC8}"/>
                </a:ext>
              </a:extLst>
            </p:cNvPr>
            <p:cNvSpPr/>
            <p:nvPr/>
          </p:nvSpPr>
          <p:spPr>
            <a:xfrm>
              <a:off x="5015383"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22</a:t>
              </a:r>
              <a:endParaRPr lang="ko-KR" altLang="en-US" sz="1300" dirty="0">
                <a:latin typeface="SamsungOne 400" panose="020B0503030303020204" pitchFamily="34" charset="0"/>
              </a:endParaRPr>
            </a:p>
          </p:txBody>
        </p:sp>
        <p:sp>
          <p:nvSpPr>
            <p:cNvPr id="27" name="타원 26">
              <a:extLst>
                <a:ext uri="{FF2B5EF4-FFF2-40B4-BE49-F238E27FC236}">
                  <a16:creationId xmlns:a16="http://schemas.microsoft.com/office/drawing/2014/main" xmlns="" id="{C73E2088-AE4A-499A-8902-013B493CE966}"/>
                </a:ext>
              </a:extLst>
            </p:cNvPr>
            <p:cNvSpPr/>
            <p:nvPr/>
          </p:nvSpPr>
          <p:spPr>
            <a:xfrm>
              <a:off x="569127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25</a:t>
              </a:r>
              <a:endParaRPr lang="ko-KR" altLang="en-US" sz="1300" dirty="0">
                <a:latin typeface="SamsungOne 400" panose="020B0503030303020204" pitchFamily="34" charset="0"/>
              </a:endParaRPr>
            </a:p>
          </p:txBody>
        </p:sp>
      </p:grpSp>
      <p:sp>
        <p:nvSpPr>
          <p:cNvPr id="15" name="직사각형 14">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16" name="직사각형 15">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22" name="TextBox 21">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Choosing a pivot</a:t>
            </a:r>
          </a:p>
        </p:txBody>
      </p:sp>
      <p:sp>
        <p:nvSpPr>
          <p:cNvPr id="28" name="직사각형 27">
            <a:extLst>
              <a:ext uri="{FF2B5EF4-FFF2-40B4-BE49-F238E27FC236}">
                <a16:creationId xmlns:a16="http://schemas.microsoft.com/office/drawing/2014/main" xmlns="" id="{36742DAA-C41A-4A09-9A40-6812BAAE9961}"/>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Previously, we used the strategy of pivoting to select the first item in the list. What would happen if we used this strategy on an already sorted list like this:</a:t>
            </a:r>
          </a:p>
        </p:txBody>
      </p:sp>
    </p:spTree>
    <p:extLst>
      <p:ext uri="{BB962C8B-B14F-4D97-AF65-F5344CB8AC3E}">
        <p14:creationId xmlns:p14="http://schemas.microsoft.com/office/powerpoint/2010/main" val="13380771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xmlns="" id="{A2C7A838-5AE1-44D3-A6AF-23FC3EE87631}"/>
              </a:ext>
            </a:extLst>
          </p:cNvPr>
          <p:cNvGrpSpPr/>
          <p:nvPr/>
        </p:nvGrpSpPr>
        <p:grpSpPr>
          <a:xfrm>
            <a:off x="2724845" y="2728817"/>
            <a:ext cx="4456310" cy="400982"/>
            <a:chOff x="1635943" y="3988331"/>
            <a:chExt cx="4456310" cy="400982"/>
          </a:xfrm>
        </p:grpSpPr>
        <p:sp>
          <p:nvSpPr>
            <p:cNvPr id="16" name="타원 15">
              <a:extLst>
                <a:ext uri="{FF2B5EF4-FFF2-40B4-BE49-F238E27FC236}">
                  <a16:creationId xmlns:a16="http://schemas.microsoft.com/office/drawing/2014/main" xmlns="" id="{CA86D3FB-E68A-4FDE-9303-FF618A3238CC}"/>
                </a:ext>
              </a:extLst>
            </p:cNvPr>
            <p:cNvSpPr/>
            <p:nvPr/>
          </p:nvSpPr>
          <p:spPr>
            <a:xfrm>
              <a:off x="163594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1" name="타원 20">
              <a:extLst>
                <a:ext uri="{FF2B5EF4-FFF2-40B4-BE49-F238E27FC236}">
                  <a16:creationId xmlns:a16="http://schemas.microsoft.com/office/drawing/2014/main" xmlns="" id="{CA53BF19-B0B4-48C2-9B54-605D6274E353}"/>
                </a:ext>
              </a:extLst>
            </p:cNvPr>
            <p:cNvSpPr/>
            <p:nvPr/>
          </p:nvSpPr>
          <p:spPr>
            <a:xfrm>
              <a:off x="231183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22" name="타원 21">
              <a:extLst>
                <a:ext uri="{FF2B5EF4-FFF2-40B4-BE49-F238E27FC236}">
                  <a16:creationId xmlns:a16="http://schemas.microsoft.com/office/drawing/2014/main" xmlns="" id="{72ACAEC5-08BE-4C60-826D-CE5D78F2D5A8}"/>
                </a:ext>
              </a:extLst>
            </p:cNvPr>
            <p:cNvSpPr/>
            <p:nvPr/>
          </p:nvSpPr>
          <p:spPr>
            <a:xfrm>
              <a:off x="2987719"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28" name="타원 27">
              <a:extLst>
                <a:ext uri="{FF2B5EF4-FFF2-40B4-BE49-F238E27FC236}">
                  <a16:creationId xmlns:a16="http://schemas.microsoft.com/office/drawing/2014/main" xmlns="" id="{A19A7ABA-3BD0-4718-9207-EC200F7677A0}"/>
                </a:ext>
              </a:extLst>
            </p:cNvPr>
            <p:cNvSpPr/>
            <p:nvPr/>
          </p:nvSpPr>
          <p:spPr>
            <a:xfrm>
              <a:off x="3663607"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29" name="타원 28">
              <a:extLst>
                <a:ext uri="{FF2B5EF4-FFF2-40B4-BE49-F238E27FC236}">
                  <a16:creationId xmlns:a16="http://schemas.microsoft.com/office/drawing/2014/main" xmlns="" id="{B6C93054-F15C-486B-931D-A5472E629BDB}"/>
                </a:ext>
              </a:extLst>
            </p:cNvPr>
            <p:cNvSpPr/>
            <p:nvPr/>
          </p:nvSpPr>
          <p:spPr>
            <a:xfrm>
              <a:off x="4339495"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30" name="타원 29">
              <a:extLst>
                <a:ext uri="{FF2B5EF4-FFF2-40B4-BE49-F238E27FC236}">
                  <a16:creationId xmlns:a16="http://schemas.microsoft.com/office/drawing/2014/main" xmlns="" id="{C5A50803-03B0-4EF8-9F3B-574A3F4B28DB}"/>
                </a:ext>
              </a:extLst>
            </p:cNvPr>
            <p:cNvSpPr/>
            <p:nvPr/>
          </p:nvSpPr>
          <p:spPr>
            <a:xfrm>
              <a:off x="5015383"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31" name="타원 30">
              <a:extLst>
                <a:ext uri="{FF2B5EF4-FFF2-40B4-BE49-F238E27FC236}">
                  <a16:creationId xmlns:a16="http://schemas.microsoft.com/office/drawing/2014/main" xmlns="" id="{96D958C4-0E28-4AB0-BE12-5EFE4A3B7C4D}"/>
                </a:ext>
              </a:extLst>
            </p:cNvPr>
            <p:cNvSpPr/>
            <p:nvPr/>
          </p:nvSpPr>
          <p:spPr>
            <a:xfrm>
              <a:off x="569127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grpSp>
      <p:grpSp>
        <p:nvGrpSpPr>
          <p:cNvPr id="32" name="그룹 31">
            <a:extLst>
              <a:ext uri="{FF2B5EF4-FFF2-40B4-BE49-F238E27FC236}">
                <a16:creationId xmlns:a16="http://schemas.microsoft.com/office/drawing/2014/main" xmlns="" id="{DDDC9387-F39A-4055-B2E6-E739CD8A29F2}"/>
              </a:ext>
            </a:extLst>
          </p:cNvPr>
          <p:cNvGrpSpPr/>
          <p:nvPr/>
        </p:nvGrpSpPr>
        <p:grpSpPr>
          <a:xfrm>
            <a:off x="2724336" y="3228509"/>
            <a:ext cx="4456310" cy="400982"/>
            <a:chOff x="1635943" y="3988331"/>
            <a:chExt cx="4456310" cy="400982"/>
          </a:xfrm>
        </p:grpSpPr>
        <p:sp>
          <p:nvSpPr>
            <p:cNvPr id="33" name="타원 32">
              <a:extLst>
                <a:ext uri="{FF2B5EF4-FFF2-40B4-BE49-F238E27FC236}">
                  <a16:creationId xmlns:a16="http://schemas.microsoft.com/office/drawing/2014/main" xmlns="" id="{18B8D522-C1D9-4FDE-826B-38AEE96FB4A6}"/>
                </a:ext>
              </a:extLst>
            </p:cNvPr>
            <p:cNvSpPr/>
            <p:nvPr/>
          </p:nvSpPr>
          <p:spPr>
            <a:xfrm>
              <a:off x="1635943"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5" name="타원 34">
              <a:extLst>
                <a:ext uri="{FF2B5EF4-FFF2-40B4-BE49-F238E27FC236}">
                  <a16:creationId xmlns:a16="http://schemas.microsoft.com/office/drawing/2014/main" xmlns="" id="{F4281717-469A-4C3B-BA5C-528FE781B5EA}"/>
                </a:ext>
              </a:extLst>
            </p:cNvPr>
            <p:cNvSpPr/>
            <p:nvPr/>
          </p:nvSpPr>
          <p:spPr>
            <a:xfrm>
              <a:off x="2311831"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36" name="타원 35">
              <a:extLst>
                <a:ext uri="{FF2B5EF4-FFF2-40B4-BE49-F238E27FC236}">
                  <a16:creationId xmlns:a16="http://schemas.microsoft.com/office/drawing/2014/main" xmlns="" id="{A1D22AE7-A899-41EF-87AB-D595AF065C6E}"/>
                </a:ext>
              </a:extLst>
            </p:cNvPr>
            <p:cNvSpPr/>
            <p:nvPr/>
          </p:nvSpPr>
          <p:spPr>
            <a:xfrm>
              <a:off x="2987719"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37" name="타원 36">
              <a:extLst>
                <a:ext uri="{FF2B5EF4-FFF2-40B4-BE49-F238E27FC236}">
                  <a16:creationId xmlns:a16="http://schemas.microsoft.com/office/drawing/2014/main" xmlns="" id="{2B391F6C-56A8-4589-A695-F1581BEB9BFB}"/>
                </a:ext>
              </a:extLst>
            </p:cNvPr>
            <p:cNvSpPr/>
            <p:nvPr/>
          </p:nvSpPr>
          <p:spPr>
            <a:xfrm>
              <a:off x="3663607"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38" name="타원 37">
              <a:extLst>
                <a:ext uri="{FF2B5EF4-FFF2-40B4-BE49-F238E27FC236}">
                  <a16:creationId xmlns:a16="http://schemas.microsoft.com/office/drawing/2014/main" xmlns="" id="{F3C51298-3B91-42CF-ACE1-CF4010CB3A46}"/>
                </a:ext>
              </a:extLst>
            </p:cNvPr>
            <p:cNvSpPr/>
            <p:nvPr/>
          </p:nvSpPr>
          <p:spPr>
            <a:xfrm>
              <a:off x="4339495"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39" name="타원 38">
              <a:extLst>
                <a:ext uri="{FF2B5EF4-FFF2-40B4-BE49-F238E27FC236}">
                  <a16:creationId xmlns:a16="http://schemas.microsoft.com/office/drawing/2014/main" xmlns="" id="{B9BB6EF8-B4EC-4CFA-87E3-F1947BF0D41C}"/>
                </a:ext>
              </a:extLst>
            </p:cNvPr>
            <p:cNvSpPr/>
            <p:nvPr/>
          </p:nvSpPr>
          <p:spPr>
            <a:xfrm>
              <a:off x="5015383"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16F2D29A-6BA1-41A5-9FDD-0D942BB945FB}"/>
                </a:ext>
              </a:extLst>
            </p:cNvPr>
            <p:cNvSpPr/>
            <p:nvPr/>
          </p:nvSpPr>
          <p:spPr>
            <a:xfrm>
              <a:off x="569127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grpSp>
      <p:grpSp>
        <p:nvGrpSpPr>
          <p:cNvPr id="41" name="그룹 40">
            <a:extLst>
              <a:ext uri="{FF2B5EF4-FFF2-40B4-BE49-F238E27FC236}">
                <a16:creationId xmlns:a16="http://schemas.microsoft.com/office/drawing/2014/main" xmlns="" id="{F9D11ACB-37BD-49D4-9954-2E5D6CB5A878}"/>
              </a:ext>
            </a:extLst>
          </p:cNvPr>
          <p:cNvGrpSpPr/>
          <p:nvPr/>
        </p:nvGrpSpPr>
        <p:grpSpPr>
          <a:xfrm>
            <a:off x="2723827" y="3728201"/>
            <a:ext cx="4456310" cy="400982"/>
            <a:chOff x="1635943" y="3988331"/>
            <a:chExt cx="4456310" cy="400982"/>
          </a:xfrm>
        </p:grpSpPr>
        <p:sp>
          <p:nvSpPr>
            <p:cNvPr id="42" name="타원 41">
              <a:extLst>
                <a:ext uri="{FF2B5EF4-FFF2-40B4-BE49-F238E27FC236}">
                  <a16:creationId xmlns:a16="http://schemas.microsoft.com/office/drawing/2014/main" xmlns="" id="{319CB2F5-0D66-4563-B6AF-8BB563B1368C}"/>
                </a:ext>
              </a:extLst>
            </p:cNvPr>
            <p:cNvSpPr/>
            <p:nvPr/>
          </p:nvSpPr>
          <p:spPr>
            <a:xfrm>
              <a:off x="1635943"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3" name="타원 42">
              <a:extLst>
                <a:ext uri="{FF2B5EF4-FFF2-40B4-BE49-F238E27FC236}">
                  <a16:creationId xmlns:a16="http://schemas.microsoft.com/office/drawing/2014/main" xmlns="" id="{F7F9A5BB-990E-4A69-B05C-17C6BCB004EB}"/>
                </a:ext>
              </a:extLst>
            </p:cNvPr>
            <p:cNvSpPr/>
            <p:nvPr/>
          </p:nvSpPr>
          <p:spPr>
            <a:xfrm>
              <a:off x="2311831"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44" name="타원 43">
              <a:extLst>
                <a:ext uri="{FF2B5EF4-FFF2-40B4-BE49-F238E27FC236}">
                  <a16:creationId xmlns:a16="http://schemas.microsoft.com/office/drawing/2014/main" xmlns="" id="{E2BB9EC7-4AB0-4A11-9225-93BC3DCB8F6D}"/>
                </a:ext>
              </a:extLst>
            </p:cNvPr>
            <p:cNvSpPr/>
            <p:nvPr/>
          </p:nvSpPr>
          <p:spPr>
            <a:xfrm>
              <a:off x="2987719"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45" name="타원 44">
              <a:extLst>
                <a:ext uri="{FF2B5EF4-FFF2-40B4-BE49-F238E27FC236}">
                  <a16:creationId xmlns:a16="http://schemas.microsoft.com/office/drawing/2014/main" xmlns="" id="{E83D1B6B-EDA3-4CAC-AF73-1383BCE52A2B}"/>
                </a:ext>
              </a:extLst>
            </p:cNvPr>
            <p:cNvSpPr/>
            <p:nvPr/>
          </p:nvSpPr>
          <p:spPr>
            <a:xfrm>
              <a:off x="3663607"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46" name="타원 45">
              <a:extLst>
                <a:ext uri="{FF2B5EF4-FFF2-40B4-BE49-F238E27FC236}">
                  <a16:creationId xmlns:a16="http://schemas.microsoft.com/office/drawing/2014/main" xmlns="" id="{CA1A936A-1AF0-42F1-A8F2-0804358896A6}"/>
                </a:ext>
              </a:extLst>
            </p:cNvPr>
            <p:cNvSpPr/>
            <p:nvPr/>
          </p:nvSpPr>
          <p:spPr>
            <a:xfrm>
              <a:off x="4339495"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7" name="타원 46">
              <a:extLst>
                <a:ext uri="{FF2B5EF4-FFF2-40B4-BE49-F238E27FC236}">
                  <a16:creationId xmlns:a16="http://schemas.microsoft.com/office/drawing/2014/main" xmlns="" id="{E6BFF493-F842-42AA-8DDC-4AC1632537E9}"/>
                </a:ext>
              </a:extLst>
            </p:cNvPr>
            <p:cNvSpPr/>
            <p:nvPr/>
          </p:nvSpPr>
          <p:spPr>
            <a:xfrm>
              <a:off x="5015383"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48" name="타원 47">
              <a:extLst>
                <a:ext uri="{FF2B5EF4-FFF2-40B4-BE49-F238E27FC236}">
                  <a16:creationId xmlns:a16="http://schemas.microsoft.com/office/drawing/2014/main" xmlns="" id="{574D4DEE-0CCE-4E7F-8578-06E735994D19}"/>
                </a:ext>
              </a:extLst>
            </p:cNvPr>
            <p:cNvSpPr/>
            <p:nvPr/>
          </p:nvSpPr>
          <p:spPr>
            <a:xfrm>
              <a:off x="569127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grpSp>
      <p:grpSp>
        <p:nvGrpSpPr>
          <p:cNvPr id="49" name="그룹 48">
            <a:extLst>
              <a:ext uri="{FF2B5EF4-FFF2-40B4-BE49-F238E27FC236}">
                <a16:creationId xmlns:a16="http://schemas.microsoft.com/office/drawing/2014/main" xmlns="" id="{E0F5FD35-6A71-4C55-90F2-B556634912B2}"/>
              </a:ext>
            </a:extLst>
          </p:cNvPr>
          <p:cNvGrpSpPr/>
          <p:nvPr/>
        </p:nvGrpSpPr>
        <p:grpSpPr>
          <a:xfrm>
            <a:off x="2723318" y="4227893"/>
            <a:ext cx="4456310" cy="400982"/>
            <a:chOff x="1635943" y="3988331"/>
            <a:chExt cx="4456310" cy="400982"/>
          </a:xfrm>
        </p:grpSpPr>
        <p:sp>
          <p:nvSpPr>
            <p:cNvPr id="50" name="타원 49">
              <a:extLst>
                <a:ext uri="{FF2B5EF4-FFF2-40B4-BE49-F238E27FC236}">
                  <a16:creationId xmlns:a16="http://schemas.microsoft.com/office/drawing/2014/main" xmlns="" id="{B7E0A03A-E3EC-4DFB-A37C-3D77DB6BC6D4}"/>
                </a:ext>
              </a:extLst>
            </p:cNvPr>
            <p:cNvSpPr/>
            <p:nvPr/>
          </p:nvSpPr>
          <p:spPr>
            <a:xfrm>
              <a:off x="1635943"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1" name="타원 50">
              <a:extLst>
                <a:ext uri="{FF2B5EF4-FFF2-40B4-BE49-F238E27FC236}">
                  <a16:creationId xmlns:a16="http://schemas.microsoft.com/office/drawing/2014/main" xmlns="" id="{0B604179-31AA-4A0A-8981-178C5A12654F}"/>
                </a:ext>
              </a:extLst>
            </p:cNvPr>
            <p:cNvSpPr/>
            <p:nvPr/>
          </p:nvSpPr>
          <p:spPr>
            <a:xfrm>
              <a:off x="2311831"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A5CB650C-99A3-4869-B6B0-D7F85348F43F}"/>
                </a:ext>
              </a:extLst>
            </p:cNvPr>
            <p:cNvSpPr/>
            <p:nvPr/>
          </p:nvSpPr>
          <p:spPr>
            <a:xfrm>
              <a:off x="2987719"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5AEE0482-3C65-4D51-A0A0-3BBD6899DC02}"/>
                </a:ext>
              </a:extLst>
            </p:cNvPr>
            <p:cNvSpPr/>
            <p:nvPr/>
          </p:nvSpPr>
          <p:spPr>
            <a:xfrm>
              <a:off x="3663607"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51C1F0A5-65A7-4D52-A74A-5148D75F638D}"/>
                </a:ext>
              </a:extLst>
            </p:cNvPr>
            <p:cNvSpPr/>
            <p:nvPr/>
          </p:nvSpPr>
          <p:spPr>
            <a:xfrm>
              <a:off x="4339495"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8ED23B87-23C2-43C7-8520-5B2AB66E3651}"/>
                </a:ext>
              </a:extLst>
            </p:cNvPr>
            <p:cNvSpPr/>
            <p:nvPr/>
          </p:nvSpPr>
          <p:spPr>
            <a:xfrm>
              <a:off x="5015383"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EF8E2079-8DB7-4FD6-A89A-392399F881B5}"/>
                </a:ext>
              </a:extLst>
            </p:cNvPr>
            <p:cNvSpPr/>
            <p:nvPr/>
          </p:nvSpPr>
          <p:spPr>
            <a:xfrm>
              <a:off x="569127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grpSp>
      <p:grpSp>
        <p:nvGrpSpPr>
          <p:cNvPr id="57" name="그룹 56">
            <a:extLst>
              <a:ext uri="{FF2B5EF4-FFF2-40B4-BE49-F238E27FC236}">
                <a16:creationId xmlns:a16="http://schemas.microsoft.com/office/drawing/2014/main" xmlns="" id="{2F124B6C-C85C-4EB8-8A0D-B5D77B6D61A9}"/>
              </a:ext>
            </a:extLst>
          </p:cNvPr>
          <p:cNvGrpSpPr/>
          <p:nvPr/>
        </p:nvGrpSpPr>
        <p:grpSpPr>
          <a:xfrm>
            <a:off x="2722809" y="4727585"/>
            <a:ext cx="4456310" cy="400982"/>
            <a:chOff x="1635943" y="3988331"/>
            <a:chExt cx="4456310" cy="400982"/>
          </a:xfrm>
        </p:grpSpPr>
        <p:sp>
          <p:nvSpPr>
            <p:cNvPr id="58" name="타원 57">
              <a:extLst>
                <a:ext uri="{FF2B5EF4-FFF2-40B4-BE49-F238E27FC236}">
                  <a16:creationId xmlns:a16="http://schemas.microsoft.com/office/drawing/2014/main" xmlns="" id="{BD57AB68-15B3-4076-B550-3EEF3C869125}"/>
                </a:ext>
              </a:extLst>
            </p:cNvPr>
            <p:cNvSpPr/>
            <p:nvPr/>
          </p:nvSpPr>
          <p:spPr>
            <a:xfrm>
              <a:off x="1635943"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7447720E-AEA4-4E8D-8C90-7CF5B1D136C8}"/>
                </a:ext>
              </a:extLst>
            </p:cNvPr>
            <p:cNvSpPr/>
            <p:nvPr/>
          </p:nvSpPr>
          <p:spPr>
            <a:xfrm>
              <a:off x="2311831"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135AFD8-F7E7-4B01-92E0-3AA58154FB9C}"/>
                </a:ext>
              </a:extLst>
            </p:cNvPr>
            <p:cNvSpPr/>
            <p:nvPr/>
          </p:nvSpPr>
          <p:spPr>
            <a:xfrm>
              <a:off x="2987719"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593BB5E-D969-4FF0-8F6E-92D8D821C1C0}"/>
                </a:ext>
              </a:extLst>
            </p:cNvPr>
            <p:cNvSpPr/>
            <p:nvPr/>
          </p:nvSpPr>
          <p:spPr>
            <a:xfrm>
              <a:off x="3663607"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13C042DA-80C7-445F-BACB-918DB67DDEE4}"/>
                </a:ext>
              </a:extLst>
            </p:cNvPr>
            <p:cNvSpPr/>
            <p:nvPr/>
          </p:nvSpPr>
          <p:spPr>
            <a:xfrm>
              <a:off x="4339495"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3" name="타원 62">
              <a:extLst>
                <a:ext uri="{FF2B5EF4-FFF2-40B4-BE49-F238E27FC236}">
                  <a16:creationId xmlns:a16="http://schemas.microsoft.com/office/drawing/2014/main" xmlns="" id="{96559C4B-F118-4523-936F-CC1AE81752E2}"/>
                </a:ext>
              </a:extLst>
            </p:cNvPr>
            <p:cNvSpPr/>
            <p:nvPr/>
          </p:nvSpPr>
          <p:spPr>
            <a:xfrm>
              <a:off x="5015383"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64" name="타원 63">
              <a:extLst>
                <a:ext uri="{FF2B5EF4-FFF2-40B4-BE49-F238E27FC236}">
                  <a16:creationId xmlns:a16="http://schemas.microsoft.com/office/drawing/2014/main" xmlns="" id="{9A1E6064-DE84-4412-9FCD-411FB921594E}"/>
                </a:ext>
              </a:extLst>
            </p:cNvPr>
            <p:cNvSpPr/>
            <p:nvPr/>
          </p:nvSpPr>
          <p:spPr>
            <a:xfrm>
              <a:off x="569127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grpSp>
      <p:grpSp>
        <p:nvGrpSpPr>
          <p:cNvPr id="65" name="그룹 64">
            <a:extLst>
              <a:ext uri="{FF2B5EF4-FFF2-40B4-BE49-F238E27FC236}">
                <a16:creationId xmlns:a16="http://schemas.microsoft.com/office/drawing/2014/main" xmlns="" id="{B12A200B-A0E8-402D-BFCB-58EEE4611570}"/>
              </a:ext>
            </a:extLst>
          </p:cNvPr>
          <p:cNvGrpSpPr/>
          <p:nvPr/>
        </p:nvGrpSpPr>
        <p:grpSpPr>
          <a:xfrm>
            <a:off x="2722300" y="5227277"/>
            <a:ext cx="4456310" cy="400982"/>
            <a:chOff x="1635943" y="3988331"/>
            <a:chExt cx="4456310" cy="400982"/>
          </a:xfrm>
        </p:grpSpPr>
        <p:sp>
          <p:nvSpPr>
            <p:cNvPr id="66" name="타원 65">
              <a:extLst>
                <a:ext uri="{FF2B5EF4-FFF2-40B4-BE49-F238E27FC236}">
                  <a16:creationId xmlns:a16="http://schemas.microsoft.com/office/drawing/2014/main" xmlns="" id="{FC4326BF-ADA2-4FBA-BF9E-0841A3B9BEFD}"/>
                </a:ext>
              </a:extLst>
            </p:cNvPr>
            <p:cNvSpPr/>
            <p:nvPr/>
          </p:nvSpPr>
          <p:spPr>
            <a:xfrm>
              <a:off x="1635943"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7" name="타원 66">
              <a:extLst>
                <a:ext uri="{FF2B5EF4-FFF2-40B4-BE49-F238E27FC236}">
                  <a16:creationId xmlns:a16="http://schemas.microsoft.com/office/drawing/2014/main" xmlns="" id="{03B7EDF4-E024-4CCC-98D6-56257CB73B76}"/>
                </a:ext>
              </a:extLst>
            </p:cNvPr>
            <p:cNvSpPr/>
            <p:nvPr/>
          </p:nvSpPr>
          <p:spPr>
            <a:xfrm>
              <a:off x="2311831"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68" name="타원 67">
              <a:extLst>
                <a:ext uri="{FF2B5EF4-FFF2-40B4-BE49-F238E27FC236}">
                  <a16:creationId xmlns:a16="http://schemas.microsoft.com/office/drawing/2014/main" xmlns="" id="{A9412349-DA1C-4E5E-A230-58E817FA169A}"/>
                </a:ext>
              </a:extLst>
            </p:cNvPr>
            <p:cNvSpPr/>
            <p:nvPr/>
          </p:nvSpPr>
          <p:spPr>
            <a:xfrm>
              <a:off x="2987719"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69" name="타원 68">
              <a:extLst>
                <a:ext uri="{FF2B5EF4-FFF2-40B4-BE49-F238E27FC236}">
                  <a16:creationId xmlns:a16="http://schemas.microsoft.com/office/drawing/2014/main" xmlns="" id="{BA2A6FD7-B1B0-47DC-A7A0-A02B58764018}"/>
                </a:ext>
              </a:extLst>
            </p:cNvPr>
            <p:cNvSpPr/>
            <p:nvPr/>
          </p:nvSpPr>
          <p:spPr>
            <a:xfrm>
              <a:off x="3663607"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70" name="타원 69">
              <a:extLst>
                <a:ext uri="{FF2B5EF4-FFF2-40B4-BE49-F238E27FC236}">
                  <a16:creationId xmlns:a16="http://schemas.microsoft.com/office/drawing/2014/main" xmlns="" id="{F97687E6-B5DB-4A0D-9702-0A587574CBE1}"/>
                </a:ext>
              </a:extLst>
            </p:cNvPr>
            <p:cNvSpPr/>
            <p:nvPr/>
          </p:nvSpPr>
          <p:spPr>
            <a:xfrm>
              <a:off x="4339495"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71" name="타원 70">
              <a:extLst>
                <a:ext uri="{FF2B5EF4-FFF2-40B4-BE49-F238E27FC236}">
                  <a16:creationId xmlns:a16="http://schemas.microsoft.com/office/drawing/2014/main" xmlns="" id="{0F81C15A-7523-479C-A98F-9D5A4CD61FC4}"/>
                </a:ext>
              </a:extLst>
            </p:cNvPr>
            <p:cNvSpPr/>
            <p:nvPr/>
          </p:nvSpPr>
          <p:spPr>
            <a:xfrm>
              <a:off x="5015383"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72" name="타원 71">
              <a:extLst>
                <a:ext uri="{FF2B5EF4-FFF2-40B4-BE49-F238E27FC236}">
                  <a16:creationId xmlns:a16="http://schemas.microsoft.com/office/drawing/2014/main" xmlns="" id="{09F8EE8B-0913-4301-B880-387685155F31}"/>
                </a:ext>
              </a:extLst>
            </p:cNvPr>
            <p:cNvSpPr/>
            <p:nvPr/>
          </p:nvSpPr>
          <p:spPr>
            <a:xfrm>
              <a:off x="569127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grpSp>
      <p:grpSp>
        <p:nvGrpSpPr>
          <p:cNvPr id="73" name="그룹 72">
            <a:extLst>
              <a:ext uri="{FF2B5EF4-FFF2-40B4-BE49-F238E27FC236}">
                <a16:creationId xmlns:a16="http://schemas.microsoft.com/office/drawing/2014/main" xmlns="" id="{90BF74E2-A3A8-4922-80D5-77F6760BFD05}"/>
              </a:ext>
            </a:extLst>
          </p:cNvPr>
          <p:cNvGrpSpPr/>
          <p:nvPr/>
        </p:nvGrpSpPr>
        <p:grpSpPr>
          <a:xfrm>
            <a:off x="2721791" y="5726969"/>
            <a:ext cx="4456310" cy="400982"/>
            <a:chOff x="1635943" y="3988331"/>
            <a:chExt cx="4456310" cy="400982"/>
          </a:xfrm>
        </p:grpSpPr>
        <p:sp>
          <p:nvSpPr>
            <p:cNvPr id="74" name="타원 73">
              <a:extLst>
                <a:ext uri="{FF2B5EF4-FFF2-40B4-BE49-F238E27FC236}">
                  <a16:creationId xmlns:a16="http://schemas.microsoft.com/office/drawing/2014/main" xmlns="" id="{1C30C158-3414-4363-873D-6484F3BB9C8C}"/>
                </a:ext>
              </a:extLst>
            </p:cNvPr>
            <p:cNvSpPr/>
            <p:nvPr/>
          </p:nvSpPr>
          <p:spPr>
            <a:xfrm>
              <a:off x="1635943"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75" name="타원 74">
              <a:extLst>
                <a:ext uri="{FF2B5EF4-FFF2-40B4-BE49-F238E27FC236}">
                  <a16:creationId xmlns:a16="http://schemas.microsoft.com/office/drawing/2014/main" xmlns="" id="{473F86C0-CFD8-4748-85B1-18853F2C8B3D}"/>
                </a:ext>
              </a:extLst>
            </p:cNvPr>
            <p:cNvSpPr/>
            <p:nvPr/>
          </p:nvSpPr>
          <p:spPr>
            <a:xfrm>
              <a:off x="2311831"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76" name="타원 75">
              <a:extLst>
                <a:ext uri="{FF2B5EF4-FFF2-40B4-BE49-F238E27FC236}">
                  <a16:creationId xmlns:a16="http://schemas.microsoft.com/office/drawing/2014/main" xmlns="" id="{3D68A3F9-8264-4FAD-B7DC-B868B661120D}"/>
                </a:ext>
              </a:extLst>
            </p:cNvPr>
            <p:cNvSpPr/>
            <p:nvPr/>
          </p:nvSpPr>
          <p:spPr>
            <a:xfrm>
              <a:off x="2987719"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77" name="타원 76">
              <a:extLst>
                <a:ext uri="{FF2B5EF4-FFF2-40B4-BE49-F238E27FC236}">
                  <a16:creationId xmlns:a16="http://schemas.microsoft.com/office/drawing/2014/main" xmlns="" id="{BBCDE15E-248A-41E3-9DB1-2E569936808B}"/>
                </a:ext>
              </a:extLst>
            </p:cNvPr>
            <p:cNvSpPr/>
            <p:nvPr/>
          </p:nvSpPr>
          <p:spPr>
            <a:xfrm>
              <a:off x="3663607"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78" name="타원 77">
              <a:extLst>
                <a:ext uri="{FF2B5EF4-FFF2-40B4-BE49-F238E27FC236}">
                  <a16:creationId xmlns:a16="http://schemas.microsoft.com/office/drawing/2014/main" xmlns="" id="{3E333C7C-8167-4E7A-88FE-676BD5B90434}"/>
                </a:ext>
              </a:extLst>
            </p:cNvPr>
            <p:cNvSpPr/>
            <p:nvPr/>
          </p:nvSpPr>
          <p:spPr>
            <a:xfrm>
              <a:off x="4339495"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79" name="타원 78">
              <a:extLst>
                <a:ext uri="{FF2B5EF4-FFF2-40B4-BE49-F238E27FC236}">
                  <a16:creationId xmlns:a16="http://schemas.microsoft.com/office/drawing/2014/main" xmlns="" id="{4DFB2EE9-C501-4756-ADBE-0B78A05838BC}"/>
                </a:ext>
              </a:extLst>
            </p:cNvPr>
            <p:cNvSpPr/>
            <p:nvPr/>
          </p:nvSpPr>
          <p:spPr>
            <a:xfrm>
              <a:off x="5015383" y="3988331"/>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80" name="타원 79">
              <a:extLst>
                <a:ext uri="{FF2B5EF4-FFF2-40B4-BE49-F238E27FC236}">
                  <a16:creationId xmlns:a16="http://schemas.microsoft.com/office/drawing/2014/main" xmlns="" id="{D85D08D6-EC28-4D22-928D-F3E15EE3790D}"/>
                </a:ext>
              </a:extLst>
            </p:cNvPr>
            <p:cNvSpPr/>
            <p:nvPr/>
          </p:nvSpPr>
          <p:spPr>
            <a:xfrm>
              <a:off x="5691271" y="398833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grpSp>
      <p:sp>
        <p:nvSpPr>
          <p:cNvPr id="81" name="직사각형 80">
            <a:extLst>
              <a:ext uri="{FF2B5EF4-FFF2-40B4-BE49-F238E27FC236}">
                <a16:creationId xmlns:a16="http://schemas.microsoft.com/office/drawing/2014/main" xmlns="" id="{B1676889-1461-423C-A53B-7FE3A1785A61}"/>
              </a:ext>
            </a:extLst>
          </p:cNvPr>
          <p:cNvSpPr/>
          <p:nvPr/>
        </p:nvSpPr>
        <p:spPr>
          <a:xfrm>
            <a:off x="1320935" y="2800024"/>
            <a:ext cx="63448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rgbClr val="0D0D0D"/>
                </a:solidFill>
                <a:latin typeface="SamsungOne 400" panose="020B0503030303020204" pitchFamily="34" charset="0"/>
                <a:ea typeface="SamsungOne 400" panose="020B0503030303020204" pitchFamily="34" charset="0"/>
              </a:rPr>
              <a:t>pivot</a:t>
            </a:r>
            <a:endParaRPr lang="ko-KR" altLang="en-US" sz="1300" dirty="0">
              <a:solidFill>
                <a:srgbClr val="0D0D0D"/>
              </a:solidFill>
              <a:latin typeface="SamsungOne 400" panose="020B0503030303020204" pitchFamily="34" charset="0"/>
            </a:endParaRPr>
          </a:p>
        </p:txBody>
      </p:sp>
      <p:cxnSp>
        <p:nvCxnSpPr>
          <p:cNvPr id="82" name="직선 화살표 연결선 81">
            <a:extLst>
              <a:ext uri="{FF2B5EF4-FFF2-40B4-BE49-F238E27FC236}">
                <a16:creationId xmlns:a16="http://schemas.microsoft.com/office/drawing/2014/main" xmlns="" id="{FAD1D2D1-704B-48EB-88D2-DC5CBA4D743B}"/>
              </a:ext>
            </a:extLst>
          </p:cNvPr>
          <p:cNvCxnSpPr>
            <a:cxnSpLocks/>
            <a:stCxn id="81" idx="3"/>
            <a:endCxn id="16" idx="2"/>
          </p:cNvCxnSpPr>
          <p:nvPr/>
        </p:nvCxnSpPr>
        <p:spPr>
          <a:xfrm flipV="1">
            <a:off x="1955417" y="2929308"/>
            <a:ext cx="769428" cy="921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84" name="직사각형 83">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85" name="직사각형 84">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86" name="TextBox 85">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Choosing a pivot</a:t>
            </a:r>
          </a:p>
        </p:txBody>
      </p:sp>
      <p:sp>
        <p:nvSpPr>
          <p:cNvPr id="87" name="직사각형 86">
            <a:extLst>
              <a:ext uri="{FF2B5EF4-FFF2-40B4-BE49-F238E27FC236}">
                <a16:creationId xmlns:a16="http://schemas.microsoft.com/office/drawing/2014/main" xmlns="" id="{36742DAA-C41A-4A09-9A40-6812BAAE9961}"/>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Since each time the first item in the list is the smallest element, the partition() function cannot divide. We have to divide N times as follows.</a:t>
            </a:r>
          </a:p>
        </p:txBody>
      </p:sp>
    </p:spTree>
    <p:extLst>
      <p:ext uri="{BB962C8B-B14F-4D97-AF65-F5344CB8AC3E}">
        <p14:creationId xmlns:p14="http://schemas.microsoft.com/office/powerpoint/2010/main" val="12695464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8" name="직사각형 7">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 name="직사각형 8">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Quick Sort</a:t>
            </a:r>
          </a:p>
        </p:txBody>
      </p:sp>
      <p:sp>
        <p:nvSpPr>
          <p:cNvPr id="12" name="TextBox 11">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1.3. Choosing a pivot</a:t>
            </a:r>
          </a:p>
        </p:txBody>
      </p:sp>
      <p:sp>
        <p:nvSpPr>
          <p:cNvPr id="14" name="직사각형 13">
            <a:extLst>
              <a:ext uri="{FF2B5EF4-FFF2-40B4-BE49-F238E27FC236}">
                <a16:creationId xmlns:a16="http://schemas.microsoft.com/office/drawing/2014/main" xmlns="" id="{36742DAA-C41A-4A09-9A40-6812BAAE9961}"/>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What would happen if we set the pivot to an arbitrary element? In the worst case, the sorted order of elements may be selected, but the probability of such a case is very unlikely, so on average, it has an expected value of O(</a:t>
            </a:r>
            <a:r>
              <a:rPr lang="en-US" altLang="ko-KR" sz="1300" dirty="0" err="1">
                <a:solidFill>
                  <a:schemeClr val="tx1"/>
                </a:solidFill>
                <a:latin typeface="SamsungOne 400" panose="020B0503030303020204" pitchFamily="34" charset="0"/>
                <a:ea typeface="SamsungOne 400" panose="020B0503030303020204" pitchFamily="34" charset="0"/>
              </a:rPr>
              <a:t>NlogN</a:t>
            </a:r>
            <a:r>
              <a:rPr lang="en-US" altLang="ko-KR" sz="1300" dirty="0">
                <a:solidFill>
                  <a:schemeClr val="tx1"/>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5199759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798170"/>
            <a:ext cx="7981951" cy="692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sz="4500" dirty="0">
                <a:solidFill>
                  <a:srgbClr val="FFFFFF"/>
                </a:solidFill>
                <a:latin typeface="Samsung Sharp Sans" pitchFamily="2" charset="0"/>
                <a:ea typeface="Samsung Sharp Sans" pitchFamily="2" charset="0"/>
                <a:cs typeface="Samsung Sharp Sans" pitchFamily="2" charset="0"/>
              </a:rPr>
              <a:t>Let’s code</a:t>
            </a: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7962970" cy="276999"/>
            <a:chOff x="558800" y="1148583"/>
            <a:chExt cx="7962970"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dirty="0">
                  <a:solidFill>
                    <a:srgbClr val="808080"/>
                  </a:solidFill>
                  <a:latin typeface="Samsung Sharp Sans" pitchFamily="2" charset="0"/>
                  <a:ea typeface="Samsung Sharp Sans" pitchFamily="2" charset="0"/>
                  <a:cs typeface="Samsung Sharp Sans" pitchFamily="2" charset="0"/>
                </a:rPr>
                <a:t>Unit 29.</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475344" y="1148583"/>
              <a:ext cx="70464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23790275" latinLnBrk="0">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Quick Sort</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0451952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3864989"/>
            <a:ext cx="8785225" cy="1041721"/>
            <a:chOff x="558800" y="5114925"/>
            <a:chExt cx="8785225" cy="1041721"/>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5225" cy="10417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502702"/>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Quick sort sorts the elements from low to high for a given S.</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If low is equal to or less than high, sorting can be terminated because it is in the sorted state.</a:t>
              </a:r>
            </a:p>
          </p:txBody>
        </p:sp>
      </p:gr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Quick Sort with First Pivot</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Quick sort with the divide-and-conquer approach</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Quick sort uses a divide-and-conquer strategy like merge sort. The difference from merge sort is that since it divides into two lists based on the pivot, the sizes of the two lists may be different.</a:t>
            </a:r>
          </a:p>
        </p:txBody>
      </p:sp>
      <p:pic>
        <p:nvPicPr>
          <p:cNvPr id="17" name="그림 16">
            <a:extLst>
              <a:ext uri="{FF2B5EF4-FFF2-40B4-BE49-F238E27FC236}">
                <a16:creationId xmlns:a16="http://schemas.microsoft.com/office/drawing/2014/main" xmlns="" id="{2D8349CB-682D-4F30-98D2-F5D566951DF0}"/>
              </a:ext>
            </a:extLst>
          </p:cNvPr>
          <p:cNvPicPr>
            <a:picLocks noChangeAspect="1"/>
          </p:cNvPicPr>
          <p:nvPr/>
        </p:nvPicPr>
        <p:blipFill rotWithShape="1">
          <a:blip r:embed="rId4"/>
          <a:srcRect r="56"/>
          <a:stretch/>
        </p:blipFill>
        <p:spPr>
          <a:xfrm>
            <a:off x="537527" y="2497303"/>
            <a:ext cx="8842693" cy="1332249"/>
          </a:xfrm>
          <a:prstGeom prst="rect">
            <a:avLst/>
          </a:prstGeom>
        </p:spPr>
      </p:pic>
    </p:spTree>
    <p:extLst>
      <p:ext uri="{BB962C8B-B14F-4D97-AF65-F5344CB8AC3E}">
        <p14:creationId xmlns:p14="http://schemas.microsoft.com/office/powerpoint/2010/main" val="19698359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3878836"/>
            <a:ext cx="8785225" cy="1526498"/>
            <a:chOff x="558800" y="5114925"/>
            <a:chExt cx="8785225" cy="1526498"/>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5225" cy="1526498"/>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1005403"/>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err="1">
                  <a:solidFill>
                    <a:srgbClr val="262626"/>
                  </a:solidFill>
                  <a:latin typeface="SamsungOne 400" panose="020B0503030303020204" pitchFamily="34" charset="0"/>
                  <a:ea typeface="SamsungOne 400" panose="020B0503030303020204" pitchFamily="34" charset="0"/>
                </a:rPr>
                <a:t>pivotpoint</a:t>
              </a:r>
              <a:r>
                <a:rPr lang="en-US" altLang="ko-KR" sz="1300" dirty="0">
                  <a:solidFill>
                    <a:srgbClr val="262626"/>
                  </a:solidFill>
                  <a:latin typeface="SamsungOne 400" panose="020B0503030303020204" pitchFamily="34" charset="0"/>
                  <a:ea typeface="SamsungOne 400" panose="020B0503030303020204" pitchFamily="34" charset="0"/>
                </a:rPr>
                <a:t> returns the position of the pivot in the partition1() function.</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Elements smaller than the pivot are placed to the left of the </a:t>
              </a:r>
              <a:r>
                <a:rPr lang="en-US" altLang="ko-KR" sz="1300" dirty="0" err="1">
                  <a:solidFill>
                    <a:srgbClr val="262626"/>
                  </a:solidFill>
                  <a:latin typeface="SamsungOne 400" panose="020B0503030303020204" pitchFamily="34" charset="0"/>
                  <a:ea typeface="SamsungOne 400" panose="020B0503030303020204" pitchFamily="34" charset="0"/>
                </a:rPr>
                <a:t>pivotpoint</a:t>
              </a:r>
              <a:r>
                <a:rPr lang="en-US" altLang="ko-KR" sz="1300" dirty="0">
                  <a:solidFill>
                    <a:srgbClr val="262626"/>
                  </a:solidFill>
                  <a:latin typeface="SamsungOne 400" panose="020B0503030303020204" pitchFamily="34" charset="0"/>
                  <a:ea typeface="SamsungOne 400" panose="020B0503030303020204" pitchFamily="34" charset="0"/>
                </a:rPr>
                <a:t>, and elements larger than the pivot are placed to the right of the pivot point.</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The left and right elements are sorted based on the </a:t>
              </a:r>
              <a:r>
                <a:rPr lang="en-US" altLang="ko-KR" sz="1300" dirty="0" err="1">
                  <a:solidFill>
                    <a:srgbClr val="262626"/>
                  </a:solidFill>
                  <a:latin typeface="SamsungOne 400" panose="020B0503030303020204" pitchFamily="34" charset="0"/>
                  <a:ea typeface="SamsungOne 400" panose="020B0503030303020204" pitchFamily="34" charset="0"/>
                </a:rPr>
                <a:t>pivotpoint</a:t>
              </a:r>
              <a:r>
                <a:rPr lang="en-US" altLang="ko-KR" sz="1300" dirty="0">
                  <a:solidFill>
                    <a:srgbClr val="262626"/>
                  </a:solidFill>
                  <a:latin typeface="SamsungOne 400" panose="020B0503030303020204" pitchFamily="34" charset="0"/>
                  <a:ea typeface="SamsungOne 400" panose="020B0503030303020204" pitchFamily="34" charset="0"/>
                </a:rPr>
                <a:t>, respectively.</a:t>
              </a:r>
            </a:p>
          </p:txBody>
        </p:sp>
      </p:grpSp>
      <p:pic>
        <p:nvPicPr>
          <p:cNvPr id="20" name="그림 19">
            <a:extLst>
              <a:ext uri="{FF2B5EF4-FFF2-40B4-BE49-F238E27FC236}">
                <a16:creationId xmlns:a16="http://schemas.microsoft.com/office/drawing/2014/main" xmlns="" id="{2D8349CB-682D-4F30-98D2-F5D566951DF0}"/>
              </a:ext>
            </a:extLst>
          </p:cNvPr>
          <p:cNvPicPr>
            <a:picLocks noChangeAspect="1"/>
          </p:cNvPicPr>
          <p:nvPr/>
        </p:nvPicPr>
        <p:blipFill rotWithShape="1">
          <a:blip r:embed="rId3"/>
          <a:srcRect r="56"/>
          <a:stretch/>
        </p:blipFill>
        <p:spPr>
          <a:xfrm>
            <a:off x="537527" y="2497303"/>
            <a:ext cx="8842693" cy="1332249"/>
          </a:xfrm>
          <a:prstGeom prst="rect">
            <a:avLst/>
          </a:prstGeom>
        </p:spPr>
      </p:pic>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Quick Sort with First Pivot</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Quick sort with the divide-and-conquer approach</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According to the pivot, </a:t>
            </a:r>
            <a:r>
              <a:rPr lang="en-US" altLang="ko-KR" sz="1300" dirty="0" smtClean="0">
                <a:solidFill>
                  <a:schemeClr val="tx1"/>
                </a:solidFill>
                <a:latin typeface="SamsungOne 400" panose="020B0503030303020204" pitchFamily="34" charset="0"/>
                <a:ea typeface="SamsungOne 400" panose="020B0503030303020204" pitchFamily="34" charset="0"/>
              </a:rPr>
              <a:t>the </a:t>
            </a:r>
            <a:r>
              <a:rPr lang="en-US" altLang="ko-KR" sz="1300" dirty="0">
                <a:solidFill>
                  <a:schemeClr val="tx1"/>
                </a:solidFill>
                <a:latin typeface="SamsungOne 400" panose="020B0503030303020204" pitchFamily="34" charset="0"/>
                <a:ea typeface="SamsungOne 400" panose="020B0503030303020204" pitchFamily="34" charset="0"/>
              </a:rPr>
              <a:t>partition1() function divides the elements of S into elements smaller than the pivot and elements larger than the pivot. These two divided lists are sorted through a recursive call.</a:t>
            </a:r>
          </a:p>
        </p:txBody>
      </p:sp>
    </p:spTree>
    <p:extLst>
      <p:ext uri="{BB962C8B-B14F-4D97-AF65-F5344CB8AC3E}">
        <p14:creationId xmlns:p14="http://schemas.microsoft.com/office/powerpoint/2010/main" val="32052746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xmlns="" id="{45C47310-6E1C-4EE5-9B74-A43BB30E9B86}"/>
              </a:ext>
            </a:extLst>
          </p:cNvPr>
          <p:cNvGrpSpPr/>
          <p:nvPr/>
        </p:nvGrpSpPr>
        <p:grpSpPr>
          <a:xfrm>
            <a:off x="560387" y="5067624"/>
            <a:ext cx="8785225" cy="1041721"/>
            <a:chOff x="558800" y="5114925"/>
            <a:chExt cx="8785225" cy="1041721"/>
          </a:xfrm>
        </p:grpSpPr>
        <p:sp>
          <p:nvSpPr>
            <p:cNvPr id="22" name="모서리가 둥근 직사각형 4">
              <a:extLst>
                <a:ext uri="{FF2B5EF4-FFF2-40B4-BE49-F238E27FC236}">
                  <a16:creationId xmlns:a16="http://schemas.microsoft.com/office/drawing/2014/main" xmlns="" id="{6192FBAA-8216-4199-8534-09DDACED9EB9}"/>
                </a:ext>
              </a:extLst>
            </p:cNvPr>
            <p:cNvSpPr/>
            <p:nvPr/>
          </p:nvSpPr>
          <p:spPr>
            <a:xfrm>
              <a:off x="558800" y="5114925"/>
              <a:ext cx="8785225" cy="10417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3" name="그룹 22">
              <a:extLst>
                <a:ext uri="{FF2B5EF4-FFF2-40B4-BE49-F238E27FC236}">
                  <a16:creationId xmlns:a16="http://schemas.microsoft.com/office/drawing/2014/main" xmlns="" id="{59AB54F1-8652-4E3A-9EA4-43AA781F144E}"/>
                </a:ext>
              </a:extLst>
            </p:cNvPr>
            <p:cNvGrpSpPr/>
            <p:nvPr/>
          </p:nvGrpSpPr>
          <p:grpSpPr>
            <a:xfrm>
              <a:off x="675835" y="5201590"/>
              <a:ext cx="1093455" cy="292388"/>
              <a:chOff x="732985" y="5573065"/>
              <a:chExt cx="1093455" cy="292388"/>
            </a:xfrm>
          </p:grpSpPr>
          <p:pic>
            <p:nvPicPr>
              <p:cNvPr id="25" name="Picture 2" descr="Byte - Free electronics icons">
                <a:extLst>
                  <a:ext uri="{FF2B5EF4-FFF2-40B4-BE49-F238E27FC236}">
                    <a16:creationId xmlns:a16="http://schemas.microsoft.com/office/drawing/2014/main" xmlns="" id="{7B60D596-8139-47AE-8764-03A1746B238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731B5815-DAF2-47CF-9545-7DA73517D953}"/>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1A05F96A-B36B-488A-A41A-64160A20EBC3}"/>
                </a:ext>
              </a:extLst>
            </p:cNvPr>
            <p:cNvSpPr txBox="1"/>
            <p:nvPr/>
          </p:nvSpPr>
          <p:spPr>
            <a:xfrm>
              <a:off x="1035256" y="5500989"/>
              <a:ext cx="8181770" cy="502702"/>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The partition1() function takes S, low, and high as input parameters.</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The first element in the given range S[low] is set as the pivot.</a:t>
              </a:r>
            </a:p>
          </p:txBody>
        </p:sp>
      </p:grpSp>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Quick Sort with First Pivot</a:t>
            </a:r>
          </a:p>
        </p:txBody>
      </p:sp>
      <p:sp>
        <p:nvSpPr>
          <p:cNvPr id="28" name="TextBox 27">
            <a:extLst>
              <a:ext uri="{FF2B5EF4-FFF2-40B4-BE49-F238E27FC236}">
                <a16:creationId xmlns:a16="http://schemas.microsoft.com/office/drawing/2014/main" xmlns=""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Partitioning with the first pivot</a:t>
            </a:r>
          </a:p>
        </p:txBody>
      </p:sp>
      <p:sp>
        <p:nvSpPr>
          <p:cNvPr id="29" name="직사각형 28">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partition1() function divides the elements from low to high in a given S based on the pivot. Assume that the pivot strategy is to select the first element of the given elements.</a:t>
            </a:r>
          </a:p>
        </p:txBody>
      </p:sp>
      <p:grpSp>
        <p:nvGrpSpPr>
          <p:cNvPr id="17" name="그룹 16"/>
          <p:cNvGrpSpPr/>
          <p:nvPr/>
        </p:nvGrpSpPr>
        <p:grpSpPr>
          <a:xfrm>
            <a:off x="530970" y="2491740"/>
            <a:ext cx="8852742" cy="2502778"/>
            <a:chOff x="530970" y="2491740"/>
            <a:chExt cx="8852742" cy="2502778"/>
          </a:xfrm>
        </p:grpSpPr>
        <p:pic>
          <p:nvPicPr>
            <p:cNvPr id="30" name="그림 29">
              <a:extLst>
                <a:ext uri="{FF2B5EF4-FFF2-40B4-BE49-F238E27FC236}">
                  <a16:creationId xmlns:a16="http://schemas.microsoft.com/office/drawing/2014/main" xmlns="" id="{BF674455-8808-47DE-A07E-962A6C550519}"/>
                </a:ext>
              </a:extLst>
            </p:cNvPr>
            <p:cNvPicPr>
              <a:picLocks noChangeAspect="1"/>
            </p:cNvPicPr>
            <p:nvPr/>
          </p:nvPicPr>
          <p:blipFill>
            <a:blip r:embed="rId4"/>
            <a:stretch>
              <a:fillRect/>
            </a:stretch>
          </p:blipFill>
          <p:spPr>
            <a:xfrm>
              <a:off x="530970" y="2491740"/>
              <a:ext cx="7669504" cy="2501683"/>
            </a:xfrm>
            <a:prstGeom prst="rect">
              <a:avLst/>
            </a:prstGeom>
          </p:spPr>
        </p:pic>
        <p:pic>
          <p:nvPicPr>
            <p:cNvPr id="31" name="그림 30">
              <a:extLst>
                <a:ext uri="{FF2B5EF4-FFF2-40B4-BE49-F238E27FC236}">
                  <a16:creationId xmlns:a16="http://schemas.microsoft.com/office/drawing/2014/main" xmlns="" id="{BF674455-8808-47DE-A07E-962A6C550519}"/>
                </a:ext>
              </a:extLst>
            </p:cNvPr>
            <p:cNvPicPr>
              <a:picLocks noChangeAspect="1"/>
            </p:cNvPicPr>
            <p:nvPr/>
          </p:nvPicPr>
          <p:blipFill rotWithShape="1">
            <a:blip r:embed="rId4"/>
            <a:srcRect l="80282"/>
            <a:stretch/>
          </p:blipFill>
          <p:spPr>
            <a:xfrm>
              <a:off x="7871460" y="2492835"/>
              <a:ext cx="1512252" cy="2501683"/>
            </a:xfrm>
            <a:prstGeom prst="rect">
              <a:avLst/>
            </a:prstGeom>
          </p:spPr>
        </p:pic>
      </p:grpSp>
    </p:spTree>
    <p:extLst>
      <p:ext uri="{BB962C8B-B14F-4D97-AF65-F5344CB8AC3E}">
        <p14:creationId xmlns:p14="http://schemas.microsoft.com/office/powerpoint/2010/main" val="23107009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xmlns="" id="{45C47310-6E1C-4EE5-9B74-A43BB30E9B86}"/>
              </a:ext>
            </a:extLst>
          </p:cNvPr>
          <p:cNvGrpSpPr/>
          <p:nvPr/>
        </p:nvGrpSpPr>
        <p:grpSpPr>
          <a:xfrm>
            <a:off x="560387" y="5061099"/>
            <a:ext cx="8785225" cy="1278741"/>
            <a:chOff x="558800" y="5062515"/>
            <a:chExt cx="8785225" cy="1278741"/>
          </a:xfrm>
        </p:grpSpPr>
        <p:sp>
          <p:nvSpPr>
            <p:cNvPr id="22" name="모서리가 둥근 직사각형 4">
              <a:extLst>
                <a:ext uri="{FF2B5EF4-FFF2-40B4-BE49-F238E27FC236}">
                  <a16:creationId xmlns:a16="http://schemas.microsoft.com/office/drawing/2014/main" xmlns="" id="{6192FBAA-8216-4199-8534-09DDACED9EB9}"/>
                </a:ext>
              </a:extLst>
            </p:cNvPr>
            <p:cNvSpPr/>
            <p:nvPr/>
          </p:nvSpPr>
          <p:spPr>
            <a:xfrm>
              <a:off x="558800" y="5062515"/>
              <a:ext cx="8785225" cy="127874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3" name="그룹 22">
              <a:extLst>
                <a:ext uri="{FF2B5EF4-FFF2-40B4-BE49-F238E27FC236}">
                  <a16:creationId xmlns:a16="http://schemas.microsoft.com/office/drawing/2014/main" xmlns="" id="{59AB54F1-8652-4E3A-9EA4-43AA781F144E}"/>
                </a:ext>
              </a:extLst>
            </p:cNvPr>
            <p:cNvGrpSpPr/>
            <p:nvPr/>
          </p:nvGrpSpPr>
          <p:grpSpPr>
            <a:xfrm>
              <a:off x="675835" y="5105893"/>
              <a:ext cx="1093455" cy="292388"/>
              <a:chOff x="732985" y="5477368"/>
              <a:chExt cx="1093455" cy="292388"/>
            </a:xfrm>
          </p:grpSpPr>
          <p:pic>
            <p:nvPicPr>
              <p:cNvPr id="25" name="Picture 2" descr="Byte - Free electronics icons">
                <a:extLst>
                  <a:ext uri="{FF2B5EF4-FFF2-40B4-BE49-F238E27FC236}">
                    <a16:creationId xmlns:a16="http://schemas.microsoft.com/office/drawing/2014/main" xmlns="" id="{7B60D596-8139-47AE-8764-03A1746B2384}"/>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510189"/>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731B5815-DAF2-47CF-9545-7DA73517D953}"/>
                  </a:ext>
                </a:extLst>
              </p:cNvPr>
              <p:cNvSpPr txBox="1"/>
              <p:nvPr/>
            </p:nvSpPr>
            <p:spPr>
              <a:xfrm>
                <a:off x="963775" y="5477368"/>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1A05F96A-B36B-488A-A41A-64160A20EBC3}"/>
                </a:ext>
              </a:extLst>
            </p:cNvPr>
            <p:cNvSpPr txBox="1"/>
            <p:nvPr/>
          </p:nvSpPr>
          <p:spPr>
            <a:xfrm>
              <a:off x="1035256" y="5407446"/>
              <a:ext cx="8181770" cy="877163"/>
            </a:xfrm>
            <a:prstGeom prst="rect">
              <a:avLst/>
            </a:prstGeom>
            <a:noFill/>
          </p:spPr>
          <p:txBody>
            <a:bodyPr wrap="square" lIns="0" tIns="0" rIns="0" bIns="0">
              <a:spAutoFit/>
            </a:bodyPr>
            <a:lstStyle/>
            <a:p>
              <a:pPr marL="182563" lvl="0" indent="-182563">
                <a:spcBef>
                  <a:spcPts val="0"/>
                </a:spcBef>
                <a:spcAft>
                  <a:spcPts val="3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Among the elements excluding the pivot, left and right are selected as the leftmost and rightmost elements.</a:t>
              </a:r>
            </a:p>
            <a:p>
              <a:pPr marL="182563" lvl="0" indent="-182563">
                <a:spcBef>
                  <a:spcPts val="0"/>
                </a:spcBef>
                <a:spcAft>
                  <a:spcPts val="3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Find the first element from the left that is greater than the pivot, and the first element from the right that is less than the pivot.</a:t>
              </a:r>
            </a:p>
            <a:p>
              <a:pPr marL="182563" lvl="0" indent="-182563">
                <a:spcBef>
                  <a:spcPts val="0"/>
                </a:spcBef>
                <a:spcAft>
                  <a:spcPts val="3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Swap the left and right elements.</a:t>
              </a:r>
            </a:p>
          </p:txBody>
        </p:sp>
      </p:gr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Quick Sort with First Pivot</a:t>
            </a:r>
          </a:p>
        </p:txBody>
      </p:sp>
      <p:sp>
        <p:nvSpPr>
          <p:cNvPr id="28" name="TextBox 27">
            <a:extLst>
              <a:ext uri="{FF2B5EF4-FFF2-40B4-BE49-F238E27FC236}">
                <a16:creationId xmlns:a16="http://schemas.microsoft.com/office/drawing/2014/main" xmlns=""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Partitioning with the first pivot</a:t>
            </a:r>
          </a:p>
        </p:txBody>
      </p:sp>
      <p:sp>
        <p:nvSpPr>
          <p:cNvPr id="29" name="직사각형 28">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The partitioning operation selects a strategy to exchange elements in the range of S by comparing them at the left and right ends, respectively.</a:t>
            </a:r>
          </a:p>
        </p:txBody>
      </p:sp>
      <p:grpSp>
        <p:nvGrpSpPr>
          <p:cNvPr id="2" name="그룹 1"/>
          <p:cNvGrpSpPr/>
          <p:nvPr/>
        </p:nvGrpSpPr>
        <p:grpSpPr>
          <a:xfrm>
            <a:off x="530970" y="2491740"/>
            <a:ext cx="8852742" cy="2502778"/>
            <a:chOff x="530970" y="2491740"/>
            <a:chExt cx="8852742" cy="2502778"/>
          </a:xfrm>
        </p:grpSpPr>
        <p:pic>
          <p:nvPicPr>
            <p:cNvPr id="16" name="그림 15">
              <a:extLst>
                <a:ext uri="{FF2B5EF4-FFF2-40B4-BE49-F238E27FC236}">
                  <a16:creationId xmlns:a16="http://schemas.microsoft.com/office/drawing/2014/main" xmlns="" id="{BF674455-8808-47DE-A07E-962A6C550519}"/>
                </a:ext>
              </a:extLst>
            </p:cNvPr>
            <p:cNvPicPr>
              <a:picLocks noChangeAspect="1"/>
            </p:cNvPicPr>
            <p:nvPr/>
          </p:nvPicPr>
          <p:blipFill>
            <a:blip r:embed="rId5"/>
            <a:stretch>
              <a:fillRect/>
            </a:stretch>
          </p:blipFill>
          <p:spPr>
            <a:xfrm>
              <a:off x="530970" y="2491740"/>
              <a:ext cx="7669504" cy="2501683"/>
            </a:xfrm>
            <a:prstGeom prst="rect">
              <a:avLst/>
            </a:prstGeom>
          </p:spPr>
        </p:pic>
        <p:pic>
          <p:nvPicPr>
            <p:cNvPr id="32" name="그림 31">
              <a:extLst>
                <a:ext uri="{FF2B5EF4-FFF2-40B4-BE49-F238E27FC236}">
                  <a16:creationId xmlns:a16="http://schemas.microsoft.com/office/drawing/2014/main" xmlns="" id="{BF674455-8808-47DE-A07E-962A6C550519}"/>
                </a:ext>
              </a:extLst>
            </p:cNvPr>
            <p:cNvPicPr>
              <a:picLocks noChangeAspect="1"/>
            </p:cNvPicPr>
            <p:nvPr/>
          </p:nvPicPr>
          <p:blipFill rotWithShape="1">
            <a:blip r:embed="rId5"/>
            <a:srcRect l="80282"/>
            <a:stretch/>
          </p:blipFill>
          <p:spPr>
            <a:xfrm>
              <a:off x="7871460" y="2492835"/>
              <a:ext cx="1512252" cy="2501683"/>
            </a:xfrm>
            <a:prstGeom prst="rect">
              <a:avLst/>
            </a:prstGeom>
          </p:spPr>
        </p:pic>
      </p:grpSp>
    </p:spTree>
    <p:extLst>
      <p:ext uri="{BB962C8B-B14F-4D97-AF65-F5344CB8AC3E}">
        <p14:creationId xmlns:p14="http://schemas.microsoft.com/office/powerpoint/2010/main" val="632359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xmlns="" id="{45C47310-6E1C-4EE5-9B74-A43BB30E9B86}"/>
              </a:ext>
            </a:extLst>
          </p:cNvPr>
          <p:cNvGrpSpPr/>
          <p:nvPr/>
        </p:nvGrpSpPr>
        <p:grpSpPr>
          <a:xfrm>
            <a:off x="560387" y="4993589"/>
            <a:ext cx="8785225" cy="1331011"/>
            <a:chOff x="558800" y="5114925"/>
            <a:chExt cx="8785225" cy="1331011"/>
          </a:xfrm>
        </p:grpSpPr>
        <p:sp>
          <p:nvSpPr>
            <p:cNvPr id="22" name="모서리가 둥근 직사각형 4">
              <a:extLst>
                <a:ext uri="{FF2B5EF4-FFF2-40B4-BE49-F238E27FC236}">
                  <a16:creationId xmlns:a16="http://schemas.microsoft.com/office/drawing/2014/main" xmlns="" id="{6192FBAA-8216-4199-8534-09DDACED9EB9}"/>
                </a:ext>
              </a:extLst>
            </p:cNvPr>
            <p:cNvSpPr/>
            <p:nvPr/>
          </p:nvSpPr>
          <p:spPr>
            <a:xfrm>
              <a:off x="558800" y="5114925"/>
              <a:ext cx="8785225" cy="133101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3" name="그룹 22">
              <a:extLst>
                <a:ext uri="{FF2B5EF4-FFF2-40B4-BE49-F238E27FC236}">
                  <a16:creationId xmlns:a16="http://schemas.microsoft.com/office/drawing/2014/main" xmlns="" id="{59AB54F1-8652-4E3A-9EA4-43AA781F144E}"/>
                </a:ext>
              </a:extLst>
            </p:cNvPr>
            <p:cNvGrpSpPr/>
            <p:nvPr/>
          </p:nvGrpSpPr>
          <p:grpSpPr>
            <a:xfrm>
              <a:off x="675835" y="5201590"/>
              <a:ext cx="1313938" cy="292388"/>
              <a:chOff x="732985" y="5573065"/>
              <a:chExt cx="1313938" cy="292388"/>
            </a:xfrm>
          </p:grpSpPr>
          <p:pic>
            <p:nvPicPr>
              <p:cNvPr id="25" name="Picture 2" descr="Byte - Free electronics icons">
                <a:extLst>
                  <a:ext uri="{FF2B5EF4-FFF2-40B4-BE49-F238E27FC236}">
                    <a16:creationId xmlns:a16="http://schemas.microsoft.com/office/drawing/2014/main" xmlns="" id="{7B60D596-8139-47AE-8764-03A1746B238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731B5815-DAF2-47CF-9545-7DA73517D953}"/>
                  </a:ext>
                </a:extLst>
              </p:cNvPr>
              <p:cNvSpPr txBox="1"/>
              <p:nvPr/>
            </p:nvSpPr>
            <p:spPr>
              <a:xfrm>
                <a:off x="963775" y="5573065"/>
                <a:ext cx="108314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1A05F96A-B36B-488A-A41A-64160A20EBC3}"/>
                </a:ext>
              </a:extLst>
            </p:cNvPr>
            <p:cNvSpPr txBox="1"/>
            <p:nvPr/>
          </p:nvSpPr>
          <p:spPr>
            <a:xfrm>
              <a:off x="1035256" y="5500989"/>
              <a:ext cx="8181770" cy="851515"/>
            </a:xfrm>
            <a:prstGeom prst="rect">
              <a:avLst/>
            </a:prstGeom>
            <a:noFill/>
          </p:spPr>
          <p:txBody>
            <a:bodyPr wrap="square" lIns="0" tIns="0" rIns="0" bIns="0">
              <a:spAutoFit/>
            </a:bodyPr>
            <a:lstStyle/>
            <a:p>
              <a:pPr marL="182563" lvl="0" indent="-182563">
                <a:spcBef>
                  <a:spcPts val="0"/>
                </a:spcBef>
                <a:spcAft>
                  <a:spcPts val="4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In Line 3-11, when the exchange operation is completed, the element S[</a:t>
              </a:r>
              <a:r>
                <a:rPr lang="en-US" altLang="ko-KR" sz="1300" dirty="0" err="1">
                  <a:solidFill>
                    <a:srgbClr val="262626"/>
                  </a:solidFill>
                  <a:latin typeface="SamsungOne 400" panose="020B0503030303020204" pitchFamily="34" charset="0"/>
                  <a:ea typeface="SamsungOne 400" panose="020B0503030303020204" pitchFamily="34" charset="0"/>
                </a:rPr>
                <a:t>pivotpoint</a:t>
              </a:r>
              <a:r>
                <a:rPr lang="en-US" altLang="ko-KR" sz="1300" dirty="0">
                  <a:solidFill>
                    <a:srgbClr val="262626"/>
                  </a:solidFill>
                  <a:latin typeface="SamsungOne 400" panose="020B0503030303020204" pitchFamily="34" charset="0"/>
                  <a:ea typeface="SamsungOne 400" panose="020B0503030303020204" pitchFamily="34" charset="0"/>
                </a:rPr>
                <a:t>] becomes the last element of the elements smaller than the pivot element.</a:t>
              </a:r>
            </a:p>
            <a:p>
              <a:pPr marL="182563" lvl="0" indent="-182563">
                <a:spcBef>
                  <a:spcPts val="0"/>
                </a:spcBef>
                <a:spcAft>
                  <a:spcPts val="4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If the pivot element in the low position and the element in the </a:t>
              </a:r>
              <a:r>
                <a:rPr lang="en-US" altLang="ko-KR" sz="1300" dirty="0" err="1">
                  <a:solidFill>
                    <a:srgbClr val="262626"/>
                  </a:solidFill>
                  <a:latin typeface="SamsungOne 400" panose="020B0503030303020204" pitchFamily="34" charset="0"/>
                  <a:ea typeface="SamsungOne 400" panose="020B0503030303020204" pitchFamily="34" charset="0"/>
                </a:rPr>
                <a:t>pivotpoint</a:t>
              </a:r>
              <a:r>
                <a:rPr lang="en-US" altLang="ko-KR" sz="1300" dirty="0">
                  <a:solidFill>
                    <a:srgbClr val="262626"/>
                  </a:solidFill>
                  <a:latin typeface="SamsungOne 400" panose="020B0503030303020204" pitchFamily="34" charset="0"/>
                  <a:ea typeface="SamsungOne 400" panose="020B0503030303020204" pitchFamily="34" charset="0"/>
                </a:rPr>
                <a:t> position are exchanged with each other, the partitioning operation is completed.</a:t>
              </a:r>
            </a:p>
          </p:txBody>
        </p:sp>
      </p:gr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Quick Sort with First Pivot</a:t>
            </a:r>
          </a:p>
        </p:txBody>
      </p:sp>
      <p:sp>
        <p:nvSpPr>
          <p:cNvPr id="28" name="TextBox 27">
            <a:extLst>
              <a:ext uri="{FF2B5EF4-FFF2-40B4-BE49-F238E27FC236}">
                <a16:creationId xmlns:a16="http://schemas.microsoft.com/office/drawing/2014/main" xmlns=""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Partitioning with the first pivot</a:t>
            </a:r>
          </a:p>
        </p:txBody>
      </p:sp>
      <p:sp>
        <p:nvSpPr>
          <p:cNvPr id="29" name="직사각형 28">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When the exchange operation is finished, the first element selected by the pivot is moved to the center position.</a:t>
            </a:r>
          </a:p>
        </p:txBody>
      </p:sp>
      <p:grpSp>
        <p:nvGrpSpPr>
          <p:cNvPr id="3" name="그룹 2"/>
          <p:cNvGrpSpPr/>
          <p:nvPr/>
        </p:nvGrpSpPr>
        <p:grpSpPr>
          <a:xfrm>
            <a:off x="543150" y="2300287"/>
            <a:ext cx="8845176" cy="2634996"/>
            <a:chOff x="543150" y="2300287"/>
            <a:chExt cx="8845176" cy="2634996"/>
          </a:xfrm>
        </p:grpSpPr>
        <p:pic>
          <p:nvPicPr>
            <p:cNvPr id="16" name="그림 15">
              <a:extLst>
                <a:ext uri="{FF2B5EF4-FFF2-40B4-BE49-F238E27FC236}">
                  <a16:creationId xmlns:a16="http://schemas.microsoft.com/office/drawing/2014/main" xmlns="" id="{4EC5FF96-D6BC-4ACD-A0FB-97814B40525F}"/>
                </a:ext>
              </a:extLst>
            </p:cNvPr>
            <p:cNvPicPr>
              <a:picLocks noChangeAspect="1"/>
            </p:cNvPicPr>
            <p:nvPr/>
          </p:nvPicPr>
          <p:blipFill>
            <a:blip r:embed="rId4"/>
            <a:stretch>
              <a:fillRect/>
            </a:stretch>
          </p:blipFill>
          <p:spPr>
            <a:xfrm>
              <a:off x="543150" y="2300287"/>
              <a:ext cx="8286306" cy="2634927"/>
            </a:xfrm>
            <a:prstGeom prst="rect">
              <a:avLst/>
            </a:prstGeom>
          </p:spPr>
        </p:pic>
        <p:pic>
          <p:nvPicPr>
            <p:cNvPr id="17" name="그림 16">
              <a:extLst>
                <a:ext uri="{FF2B5EF4-FFF2-40B4-BE49-F238E27FC236}">
                  <a16:creationId xmlns:a16="http://schemas.microsoft.com/office/drawing/2014/main" xmlns="" id="{4EC5FF96-D6BC-4ACD-A0FB-97814B40525F}"/>
                </a:ext>
              </a:extLst>
            </p:cNvPr>
            <p:cNvPicPr>
              <a:picLocks noChangeAspect="1"/>
            </p:cNvPicPr>
            <p:nvPr/>
          </p:nvPicPr>
          <p:blipFill rotWithShape="1">
            <a:blip r:embed="rId4"/>
            <a:srcRect l="87948"/>
            <a:stretch/>
          </p:blipFill>
          <p:spPr>
            <a:xfrm>
              <a:off x="8389619" y="2300356"/>
              <a:ext cx="998707" cy="2634927"/>
            </a:xfrm>
            <a:prstGeom prst="rect">
              <a:avLst/>
            </a:prstGeom>
          </p:spPr>
        </p:pic>
      </p:grpSp>
    </p:spTree>
    <p:extLst>
      <p:ext uri="{BB962C8B-B14F-4D97-AF65-F5344CB8AC3E}">
        <p14:creationId xmlns:p14="http://schemas.microsoft.com/office/powerpoint/2010/main" val="353099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CF127D78-017E-4EE9-ACFE-13CABC37077A}"/>
              </a:ext>
            </a:extLst>
          </p:cNvPr>
          <p:cNvGrpSpPr/>
          <p:nvPr/>
        </p:nvGrpSpPr>
        <p:grpSpPr>
          <a:xfrm>
            <a:off x="2724045" y="2536055"/>
            <a:ext cx="4457909" cy="3108812"/>
            <a:chOff x="2724045" y="2536055"/>
            <a:chExt cx="4457909" cy="3108812"/>
          </a:xfrm>
        </p:grpSpPr>
        <p:cxnSp>
          <p:nvCxnSpPr>
            <p:cNvPr id="34" name="직선 연결선 33">
              <a:extLst>
                <a:ext uri="{FF2B5EF4-FFF2-40B4-BE49-F238E27FC236}">
                  <a16:creationId xmlns:a16="http://schemas.microsoft.com/office/drawing/2014/main" xmlns="" id="{BD913F3D-2696-4E5D-8918-E912C211636C}"/>
                </a:ext>
              </a:extLst>
            </p:cNvPr>
            <p:cNvCxnSpPr>
              <a:cxnSpLocks/>
            </p:cNvCxnSpPr>
            <p:nvPr/>
          </p:nvCxnSpPr>
          <p:spPr>
            <a:xfrm>
              <a:off x="3464422" y="2536055"/>
              <a:ext cx="0" cy="732453"/>
            </a:xfrm>
            <a:prstGeom prst="line">
              <a:avLst/>
            </a:prstGeom>
            <a:ln w="19050">
              <a:solidFill>
                <a:srgbClr val="1429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xmlns="" id="{CC326B17-B33D-4367-86C6-FDC818949A99}"/>
                </a:ext>
              </a:extLst>
            </p:cNvPr>
            <p:cNvCxnSpPr>
              <a:cxnSpLocks/>
            </p:cNvCxnSpPr>
            <p:nvPr/>
          </p:nvCxnSpPr>
          <p:spPr>
            <a:xfrm rot="16200000" flipV="1">
              <a:off x="3458072" y="3248574"/>
              <a:ext cx="12700" cy="992384"/>
            </a:xfrm>
            <a:prstGeom prst="bentConnector3">
              <a:avLst>
                <a:gd name="adj1" fmla="val 3857142"/>
              </a:avLst>
            </a:prstGeom>
            <a:ln w="19050">
              <a:solidFill>
                <a:srgbClr val="1429A0"/>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xmlns="" id="{3C813470-77E1-483C-967D-230E73304B2E}"/>
                </a:ext>
              </a:extLst>
            </p:cNvPr>
            <p:cNvSpPr/>
            <p:nvPr/>
          </p:nvSpPr>
          <p:spPr>
            <a:xfrm>
              <a:off x="2724045" y="380307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C5D8F9E9-F0D1-42DD-AF17-9F056CBE56D3}"/>
                </a:ext>
              </a:extLst>
            </p:cNvPr>
            <p:cNvSpPr/>
            <p:nvPr/>
          </p:nvSpPr>
          <p:spPr>
            <a:xfrm>
              <a:off x="3716429" y="380307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4" name="타원 23">
              <a:extLst>
                <a:ext uri="{FF2B5EF4-FFF2-40B4-BE49-F238E27FC236}">
                  <a16:creationId xmlns:a16="http://schemas.microsoft.com/office/drawing/2014/main" xmlns="" id="{DB8762B6-B013-4448-97F7-594759EB056D}"/>
                </a:ext>
              </a:extLst>
            </p:cNvPr>
            <p:cNvSpPr/>
            <p:nvPr/>
          </p:nvSpPr>
          <p:spPr>
            <a:xfrm>
              <a:off x="4708813" y="380307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25" name="타원 24">
              <a:extLst>
                <a:ext uri="{FF2B5EF4-FFF2-40B4-BE49-F238E27FC236}">
                  <a16:creationId xmlns:a16="http://schemas.microsoft.com/office/drawing/2014/main" xmlns="" id="{A30A5037-4A4A-423B-AA16-2A54535576BB}"/>
                </a:ext>
              </a:extLst>
            </p:cNvPr>
            <p:cNvSpPr/>
            <p:nvPr/>
          </p:nvSpPr>
          <p:spPr>
            <a:xfrm>
              <a:off x="5701197" y="380307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6" name="타원 25">
              <a:extLst>
                <a:ext uri="{FF2B5EF4-FFF2-40B4-BE49-F238E27FC236}">
                  <a16:creationId xmlns:a16="http://schemas.microsoft.com/office/drawing/2014/main" xmlns="" id="{173B3901-65BD-4206-B8CA-A231D157BA02}"/>
                </a:ext>
              </a:extLst>
            </p:cNvPr>
            <p:cNvSpPr/>
            <p:nvPr/>
          </p:nvSpPr>
          <p:spPr>
            <a:xfrm>
              <a:off x="6693581" y="3803069"/>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36" name="연결선: 꺾임 35">
              <a:extLst>
                <a:ext uri="{FF2B5EF4-FFF2-40B4-BE49-F238E27FC236}">
                  <a16:creationId xmlns:a16="http://schemas.microsoft.com/office/drawing/2014/main" xmlns="" id="{F042B70B-160F-48F8-96FD-8BF29BA322C6}"/>
                </a:ext>
              </a:extLst>
            </p:cNvPr>
            <p:cNvCxnSpPr>
              <a:cxnSpLocks/>
              <a:stCxn id="20" idx="4"/>
              <a:endCxn id="23" idx="4"/>
            </p:cNvCxnSpPr>
            <p:nvPr/>
          </p:nvCxnSpPr>
          <p:spPr>
            <a:xfrm rot="5400000" flipH="1" flipV="1">
              <a:off x="3464422" y="3795254"/>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xmlns="" id="{DBA3D49D-3C54-4C4E-B5D7-1319DDD91E40}"/>
                </a:ext>
              </a:extLst>
            </p:cNvPr>
            <p:cNvSpPr/>
            <p:nvPr/>
          </p:nvSpPr>
          <p:spPr>
            <a:xfrm>
              <a:off x="2968230" y="4519111"/>
              <a:ext cx="992384"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39" name="타원 38">
              <a:extLst>
                <a:ext uri="{FF2B5EF4-FFF2-40B4-BE49-F238E27FC236}">
                  <a16:creationId xmlns:a16="http://schemas.microsoft.com/office/drawing/2014/main" xmlns="" id="{262D161C-E958-458B-8C6C-FDA031A7CBBA}"/>
                </a:ext>
              </a:extLst>
            </p:cNvPr>
            <p:cNvSpPr/>
            <p:nvPr/>
          </p:nvSpPr>
          <p:spPr>
            <a:xfrm>
              <a:off x="2724045" y="5156494"/>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57F09946-9E4F-43AB-A76D-12CA9F4474BE}"/>
                </a:ext>
              </a:extLst>
            </p:cNvPr>
            <p:cNvSpPr/>
            <p:nvPr/>
          </p:nvSpPr>
          <p:spPr>
            <a:xfrm>
              <a:off x="3716429" y="5156493"/>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05199248-759B-4D82-98BA-293CA23EB918}"/>
                </a:ext>
              </a:extLst>
            </p:cNvPr>
            <p:cNvSpPr/>
            <p:nvPr/>
          </p:nvSpPr>
          <p:spPr>
            <a:xfrm>
              <a:off x="4708813" y="515649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2" name="타원 41">
              <a:extLst>
                <a:ext uri="{FF2B5EF4-FFF2-40B4-BE49-F238E27FC236}">
                  <a16:creationId xmlns:a16="http://schemas.microsoft.com/office/drawing/2014/main" xmlns="" id="{1D4D8679-5B92-4E2F-A020-63405239A66C}"/>
                </a:ext>
              </a:extLst>
            </p:cNvPr>
            <p:cNvSpPr/>
            <p:nvPr/>
          </p:nvSpPr>
          <p:spPr>
            <a:xfrm>
              <a:off x="5701197" y="515649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3" name="타원 42">
              <a:extLst>
                <a:ext uri="{FF2B5EF4-FFF2-40B4-BE49-F238E27FC236}">
                  <a16:creationId xmlns:a16="http://schemas.microsoft.com/office/drawing/2014/main" xmlns="" id="{5BD204E6-B52B-4557-AD13-8426E937AB36}"/>
                </a:ext>
              </a:extLst>
            </p:cNvPr>
            <p:cNvSpPr/>
            <p:nvPr/>
          </p:nvSpPr>
          <p:spPr>
            <a:xfrm>
              <a:off x="6693581" y="515649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grpSp>
      <p:sp>
        <p:nvSpPr>
          <p:cNvPr id="22" name="직사각형 2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Bubble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The process of bubble sort</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First, compare the first element 50 with the second element 30. Since 50 is greater than 30, the places of the two numbers must be swapped.</a:t>
            </a:r>
          </a:p>
        </p:txBody>
      </p:sp>
    </p:spTree>
    <p:extLst>
      <p:ext uri="{BB962C8B-B14F-4D97-AF65-F5344CB8AC3E}">
        <p14:creationId xmlns:p14="http://schemas.microsoft.com/office/powerpoint/2010/main" val="32650668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4">
            <a:extLst>
              <a:ext uri="{FF2B5EF4-FFF2-40B4-BE49-F238E27FC236}">
                <a16:creationId xmlns:a16="http://schemas.microsoft.com/office/drawing/2014/main" xmlns="" id="{ECC675E8-C0DF-E648-BA33-D56065E99930}"/>
              </a:ext>
            </a:extLst>
          </p:cNvPr>
          <p:cNvPicPr>
            <a:picLocks noChangeAspect="1"/>
          </p:cNvPicPr>
          <p:nvPr/>
        </p:nvPicPr>
        <p:blipFill rotWithShape="1">
          <a:blip r:embed="rId3"/>
          <a:srcRect r="52"/>
          <a:stretch/>
        </p:blipFill>
        <p:spPr>
          <a:xfrm>
            <a:off x="580388" y="2545890"/>
            <a:ext cx="8887612" cy="2699087"/>
          </a:xfrm>
          <a:prstGeom prst="rect">
            <a:avLst/>
          </a:prstGeom>
        </p:spPr>
      </p:pic>
      <p:sp>
        <p:nvSpPr>
          <p:cNvPr id="9" name="직사각형 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Quick Sort with First Pivot</a:t>
            </a:r>
          </a:p>
        </p:txBody>
      </p:sp>
      <p:sp>
        <p:nvSpPr>
          <p:cNvPr id="18" name="TextBox 17">
            <a:extLst>
              <a:ext uri="{FF2B5EF4-FFF2-40B4-BE49-F238E27FC236}">
                <a16:creationId xmlns:a16="http://schemas.microsoft.com/office/drawing/2014/main" xmlns=""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Running quick sort</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When the quick sort algorithm implemented earlier is executed, the quick sort is performed through the following process.</a:t>
            </a:r>
          </a:p>
        </p:txBody>
      </p:sp>
    </p:spTree>
    <p:extLst>
      <p:ext uri="{BB962C8B-B14F-4D97-AF65-F5344CB8AC3E}">
        <p14:creationId xmlns:p14="http://schemas.microsoft.com/office/powerpoint/2010/main" val="30353228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xmlns="" id="{21F3D9B0-5CE6-4078-B3B6-DA28E013B2AE}"/>
              </a:ext>
            </a:extLst>
          </p:cNvPr>
          <p:cNvPicPr>
            <a:picLocks noChangeAspect="1"/>
          </p:cNvPicPr>
          <p:nvPr/>
        </p:nvPicPr>
        <p:blipFill rotWithShape="1">
          <a:blip r:embed="rId2"/>
          <a:srcRect l="1" r="-110"/>
          <a:stretch/>
        </p:blipFill>
        <p:spPr>
          <a:xfrm>
            <a:off x="553544" y="2531319"/>
            <a:ext cx="8944936" cy="3115412"/>
          </a:xfrm>
          <a:prstGeom prst="rect">
            <a:avLst/>
          </a:prstGeom>
        </p:spPr>
      </p:pic>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Quick Sort with First Pivot</a:t>
            </a:r>
          </a:p>
        </p:txBody>
      </p:sp>
      <p:sp>
        <p:nvSpPr>
          <p:cNvPr id="18" name="TextBox 17">
            <a:extLst>
              <a:ext uri="{FF2B5EF4-FFF2-40B4-BE49-F238E27FC236}">
                <a16:creationId xmlns:a16="http://schemas.microsoft.com/office/drawing/2014/main" xmlns=""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1.3. Running quick sort</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worst case of quick sort is when the given S is sorted in descending order. In this case, it can be confirmed that exactly N-1 elements are divided at each recursive call.</a:t>
            </a:r>
          </a:p>
        </p:txBody>
      </p:sp>
    </p:spTree>
    <p:extLst>
      <p:ext uri="{BB962C8B-B14F-4D97-AF65-F5344CB8AC3E}">
        <p14:creationId xmlns:p14="http://schemas.microsoft.com/office/powerpoint/2010/main" val="5305120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2" name="직사각형 1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4" name="직사각형 13">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Implementing Quick Sort with Randomized Pivot</a:t>
            </a:r>
          </a:p>
        </p:txBody>
      </p:sp>
      <p:sp>
        <p:nvSpPr>
          <p:cNvPr id="15" name="TextBox 14">
            <a:extLst>
              <a:ext uri="{FF2B5EF4-FFF2-40B4-BE49-F238E27FC236}">
                <a16:creationId xmlns:a16="http://schemas.microsoft.com/office/drawing/2014/main" xmlns=""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Quick sort with randomized pivot</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The quicksort1() algorithm selects the first element of the list as the pivot. The quicksort2() algorithm selects a random element as a pivot. Pivot selection is implemented in the partition2() function.</a:t>
            </a:r>
          </a:p>
        </p:txBody>
      </p:sp>
      <p:grpSp>
        <p:nvGrpSpPr>
          <p:cNvPr id="5" name="그룹 4"/>
          <p:cNvGrpSpPr/>
          <p:nvPr/>
        </p:nvGrpSpPr>
        <p:grpSpPr>
          <a:xfrm>
            <a:off x="580388" y="2538609"/>
            <a:ext cx="8815072" cy="1108224"/>
            <a:chOff x="580388" y="2538609"/>
            <a:chExt cx="8815072" cy="1108224"/>
          </a:xfrm>
        </p:grpSpPr>
        <p:pic>
          <p:nvPicPr>
            <p:cNvPr id="18" name="그림 13">
              <a:extLst>
                <a:ext uri="{FF2B5EF4-FFF2-40B4-BE49-F238E27FC236}">
                  <a16:creationId xmlns:a16="http://schemas.microsoft.com/office/drawing/2014/main" xmlns="" id="{5C9EE96F-057E-6648-A4D7-B1EA9D37A467}"/>
                </a:ext>
              </a:extLst>
            </p:cNvPr>
            <p:cNvPicPr>
              <a:picLocks noChangeAspect="1"/>
            </p:cNvPicPr>
            <p:nvPr/>
          </p:nvPicPr>
          <p:blipFill rotWithShape="1">
            <a:blip r:embed="rId3"/>
            <a:srcRect r="1375"/>
            <a:stretch/>
          </p:blipFill>
          <p:spPr>
            <a:xfrm>
              <a:off x="580388" y="2538609"/>
              <a:ext cx="8479792" cy="1108224"/>
            </a:xfrm>
            <a:prstGeom prst="rect">
              <a:avLst/>
            </a:prstGeom>
          </p:spPr>
        </p:pic>
        <p:pic>
          <p:nvPicPr>
            <p:cNvPr id="10" name="그림 13">
              <a:extLst>
                <a:ext uri="{FF2B5EF4-FFF2-40B4-BE49-F238E27FC236}">
                  <a16:creationId xmlns:a16="http://schemas.microsoft.com/office/drawing/2014/main" xmlns="" id="{5C9EE96F-057E-6648-A4D7-B1EA9D37A467}"/>
                </a:ext>
              </a:extLst>
            </p:cNvPr>
            <p:cNvPicPr>
              <a:picLocks noChangeAspect="1"/>
            </p:cNvPicPr>
            <p:nvPr/>
          </p:nvPicPr>
          <p:blipFill rotWithShape="1">
            <a:blip r:embed="rId3"/>
            <a:srcRect l="83205" r="1375"/>
            <a:stretch/>
          </p:blipFill>
          <p:spPr>
            <a:xfrm>
              <a:off x="8069580" y="2538609"/>
              <a:ext cx="1325880" cy="1108224"/>
            </a:xfrm>
            <a:prstGeom prst="rect">
              <a:avLst/>
            </a:prstGeom>
          </p:spPr>
        </p:pic>
        <p:cxnSp>
          <p:nvCxnSpPr>
            <p:cNvPr id="3" name="직선 연결선 2"/>
            <p:cNvCxnSpPr/>
            <p:nvPr/>
          </p:nvCxnSpPr>
          <p:spPr>
            <a:xfrm>
              <a:off x="9395460" y="2569089"/>
              <a:ext cx="0" cy="107012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82632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a:extLst>
              <a:ext uri="{FF2B5EF4-FFF2-40B4-BE49-F238E27FC236}">
                <a16:creationId xmlns:a16="http://schemas.microsoft.com/office/drawing/2014/main" xmlns="" id="{45C47310-6E1C-4EE5-9B74-A43BB30E9B86}"/>
              </a:ext>
            </a:extLst>
          </p:cNvPr>
          <p:cNvGrpSpPr/>
          <p:nvPr/>
        </p:nvGrpSpPr>
        <p:grpSpPr>
          <a:xfrm>
            <a:off x="560387" y="5354091"/>
            <a:ext cx="8785225" cy="924789"/>
            <a:chOff x="558800" y="5114925"/>
            <a:chExt cx="8785225" cy="924789"/>
          </a:xfrm>
        </p:grpSpPr>
        <p:sp>
          <p:nvSpPr>
            <p:cNvPr id="22" name="모서리가 둥근 직사각형 4">
              <a:extLst>
                <a:ext uri="{FF2B5EF4-FFF2-40B4-BE49-F238E27FC236}">
                  <a16:creationId xmlns:a16="http://schemas.microsoft.com/office/drawing/2014/main" xmlns="" id="{6192FBAA-8216-4199-8534-09DDACED9EB9}"/>
                </a:ext>
              </a:extLst>
            </p:cNvPr>
            <p:cNvSpPr/>
            <p:nvPr/>
          </p:nvSpPr>
          <p:spPr>
            <a:xfrm>
              <a:off x="558800" y="5114925"/>
              <a:ext cx="8785225" cy="92478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23" name="그룹 22">
              <a:extLst>
                <a:ext uri="{FF2B5EF4-FFF2-40B4-BE49-F238E27FC236}">
                  <a16:creationId xmlns:a16="http://schemas.microsoft.com/office/drawing/2014/main" xmlns="" id="{59AB54F1-8652-4E3A-9EA4-43AA781F144E}"/>
                </a:ext>
              </a:extLst>
            </p:cNvPr>
            <p:cNvGrpSpPr/>
            <p:nvPr/>
          </p:nvGrpSpPr>
          <p:grpSpPr>
            <a:xfrm>
              <a:off x="675835" y="5201590"/>
              <a:ext cx="1313938" cy="292388"/>
              <a:chOff x="732985" y="5573065"/>
              <a:chExt cx="1313938" cy="292388"/>
            </a:xfrm>
          </p:grpSpPr>
          <p:pic>
            <p:nvPicPr>
              <p:cNvPr id="25" name="Picture 2" descr="Byte - Free electronics icons">
                <a:extLst>
                  <a:ext uri="{FF2B5EF4-FFF2-40B4-BE49-F238E27FC236}">
                    <a16:creationId xmlns:a16="http://schemas.microsoft.com/office/drawing/2014/main" xmlns="" id="{7B60D596-8139-47AE-8764-03A1746B238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xmlns="" id="{731B5815-DAF2-47CF-9545-7DA73517D953}"/>
                  </a:ext>
                </a:extLst>
              </p:cNvPr>
              <p:cNvSpPr txBox="1"/>
              <p:nvPr/>
            </p:nvSpPr>
            <p:spPr>
              <a:xfrm>
                <a:off x="963775" y="5573065"/>
                <a:ext cx="108314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4~6</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24" name="TextBox 23">
              <a:extLst>
                <a:ext uri="{FF2B5EF4-FFF2-40B4-BE49-F238E27FC236}">
                  <a16:creationId xmlns:a16="http://schemas.microsoft.com/office/drawing/2014/main" xmlns="" id="{1A05F96A-B36B-488A-A41A-64160A20EBC3}"/>
                </a:ext>
              </a:extLst>
            </p:cNvPr>
            <p:cNvSpPr txBox="1"/>
            <p:nvPr/>
          </p:nvSpPr>
          <p:spPr>
            <a:xfrm>
              <a:off x="1035256" y="5500989"/>
              <a:ext cx="8181770" cy="451406"/>
            </a:xfrm>
            <a:prstGeom prst="rect">
              <a:avLst/>
            </a:prstGeom>
            <a:noFill/>
          </p:spPr>
          <p:txBody>
            <a:bodyPr wrap="square" lIns="0" tIns="0" rIns="0" bIns="0">
              <a:spAutoFit/>
            </a:bodyPr>
            <a:lstStyle/>
            <a:p>
              <a:pPr marL="182563" lvl="0" indent="-182563">
                <a:spcBef>
                  <a:spcPts val="0"/>
                </a:spcBef>
                <a:spcAft>
                  <a:spcPts val="4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A random position within the given low and high range is set as the rand value.</a:t>
              </a:r>
            </a:p>
            <a:p>
              <a:pPr marL="182563" lvl="0" indent="-182563">
                <a:spcBef>
                  <a:spcPts val="0"/>
                </a:spcBef>
                <a:spcAft>
                  <a:spcPts val="4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When S[low] and S[rand] are exchanged, the first element is changed to a random element.</a:t>
              </a:r>
            </a:p>
          </p:txBody>
        </p:sp>
      </p:grpSp>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9" name="직사각형 1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Implementing Quick Sort with Randomized Pivot</a:t>
            </a:r>
          </a:p>
        </p:txBody>
      </p:sp>
      <p:sp>
        <p:nvSpPr>
          <p:cNvPr id="27" name="TextBox 26">
            <a:extLst>
              <a:ext uri="{FF2B5EF4-FFF2-40B4-BE49-F238E27FC236}">
                <a16:creationId xmlns:a16="http://schemas.microsoft.com/office/drawing/2014/main" xmlns=""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Choosing a random pivot </a:t>
            </a:r>
          </a:p>
        </p:txBody>
      </p:sp>
      <p:sp>
        <p:nvSpPr>
          <p:cNvPr id="28" name="직사각형 27">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partition2() function selects a random element from the given element of S as a pivot.</a:t>
            </a:r>
          </a:p>
        </p:txBody>
      </p:sp>
      <p:grpSp>
        <p:nvGrpSpPr>
          <p:cNvPr id="3" name="그룹 2"/>
          <p:cNvGrpSpPr/>
          <p:nvPr/>
        </p:nvGrpSpPr>
        <p:grpSpPr>
          <a:xfrm>
            <a:off x="535809" y="2311768"/>
            <a:ext cx="8848371" cy="3006993"/>
            <a:chOff x="535809" y="2311768"/>
            <a:chExt cx="8848371" cy="3006993"/>
          </a:xfrm>
        </p:grpSpPr>
        <p:pic>
          <p:nvPicPr>
            <p:cNvPr id="15" name="그림 14">
              <a:extLst>
                <a:ext uri="{FF2B5EF4-FFF2-40B4-BE49-F238E27FC236}">
                  <a16:creationId xmlns:a16="http://schemas.microsoft.com/office/drawing/2014/main" xmlns="" id="{1749246F-C38F-4444-B7AA-7A1FCA8226F6}"/>
                </a:ext>
              </a:extLst>
            </p:cNvPr>
            <p:cNvPicPr>
              <a:picLocks noChangeAspect="1"/>
            </p:cNvPicPr>
            <p:nvPr/>
          </p:nvPicPr>
          <p:blipFill>
            <a:blip r:embed="rId4"/>
            <a:stretch>
              <a:fillRect/>
            </a:stretch>
          </p:blipFill>
          <p:spPr>
            <a:xfrm>
              <a:off x="535809" y="2311768"/>
              <a:ext cx="8359440" cy="3006992"/>
            </a:xfrm>
            <a:prstGeom prst="rect">
              <a:avLst/>
            </a:prstGeom>
          </p:spPr>
        </p:pic>
        <p:pic>
          <p:nvPicPr>
            <p:cNvPr id="17" name="그림 16">
              <a:extLst>
                <a:ext uri="{FF2B5EF4-FFF2-40B4-BE49-F238E27FC236}">
                  <a16:creationId xmlns:a16="http://schemas.microsoft.com/office/drawing/2014/main" xmlns="" id="{1749246F-C38F-4444-B7AA-7A1FCA8226F6}"/>
                </a:ext>
              </a:extLst>
            </p:cNvPr>
            <p:cNvPicPr>
              <a:picLocks noChangeAspect="1"/>
            </p:cNvPicPr>
            <p:nvPr/>
          </p:nvPicPr>
          <p:blipFill rotWithShape="1">
            <a:blip r:embed="rId4"/>
            <a:srcRect l="91111"/>
            <a:stretch/>
          </p:blipFill>
          <p:spPr>
            <a:xfrm>
              <a:off x="8641080" y="2311769"/>
              <a:ext cx="743100" cy="3006992"/>
            </a:xfrm>
            <a:prstGeom prst="rect">
              <a:avLst/>
            </a:prstGeom>
          </p:spPr>
        </p:pic>
      </p:grpSp>
    </p:spTree>
    <p:extLst>
      <p:ext uri="{BB962C8B-B14F-4D97-AF65-F5344CB8AC3E}">
        <p14:creationId xmlns:p14="http://schemas.microsoft.com/office/powerpoint/2010/main" val="22955637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xmlns="" id="{5ECD3020-3C15-43B9-BE8A-826D0CFBC463}"/>
              </a:ext>
            </a:extLst>
          </p:cNvPr>
          <p:cNvPicPr>
            <a:picLocks noChangeAspect="1"/>
          </p:cNvPicPr>
          <p:nvPr/>
        </p:nvPicPr>
        <p:blipFill rotWithShape="1">
          <a:blip r:embed="rId2"/>
          <a:srcRect r="156"/>
          <a:stretch/>
        </p:blipFill>
        <p:spPr>
          <a:xfrm>
            <a:off x="580388" y="2516823"/>
            <a:ext cx="8887612" cy="1836611"/>
          </a:xfrm>
          <a:prstGeom prst="rect">
            <a:avLst/>
          </a:prstGeom>
        </p:spPr>
      </p:pic>
      <p:sp>
        <p:nvSpPr>
          <p:cNvPr id="14" name="직사각형 1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5" name="직사각형 1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Implementing Quick Sort with Randomized Pivot</a:t>
            </a:r>
          </a:p>
        </p:txBody>
      </p:sp>
      <p:sp>
        <p:nvSpPr>
          <p:cNvPr id="18" name="TextBox 17">
            <a:extLst>
              <a:ext uri="{FF2B5EF4-FFF2-40B4-BE49-F238E27FC236}">
                <a16:creationId xmlns:a16="http://schemas.microsoft.com/office/drawing/2014/main" xmlns="" id="{89951F81-152F-4223-B5D3-ADC58970742B}"/>
              </a:ext>
            </a:extLst>
          </p:cNvPr>
          <p:cNvSpPr txBox="1"/>
          <p:nvPr/>
        </p:nvSpPr>
        <p:spPr>
          <a:xfrm>
            <a:off x="361950" y="1586913"/>
            <a:ext cx="7793222"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2.3. Running quick sort with randomized pivot</a:t>
            </a:r>
          </a:p>
        </p:txBody>
      </p:sp>
      <p:sp>
        <p:nvSpPr>
          <p:cNvPr id="19" name="직사각형 18">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It should be noted that the quicksort2() algorithm is not the worst case even for input cases sorted in descending order, unlike the quicksort1() algorithm.</a:t>
            </a:r>
          </a:p>
        </p:txBody>
      </p:sp>
    </p:spTree>
    <p:extLst>
      <p:ext uri="{BB962C8B-B14F-4D97-AF65-F5344CB8AC3E}">
        <p14:creationId xmlns:p14="http://schemas.microsoft.com/office/powerpoint/2010/main" val="12417585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798170"/>
            <a:ext cx="7981951" cy="692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sz="4500" dirty="0">
                <a:solidFill>
                  <a:srgbClr val="FFFFFF"/>
                </a:solidFill>
                <a:latin typeface="Samsung Sharp Sans" pitchFamily="2" charset="0"/>
                <a:ea typeface="Samsung Sharp Sans" pitchFamily="2" charset="0"/>
                <a:cs typeface="Samsung Sharp Sans" pitchFamily="2" charset="0"/>
              </a:rPr>
              <a:t>Pop quiz</a:t>
            </a: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7962970" cy="276999"/>
            <a:chOff x="558800" y="1148583"/>
            <a:chExt cx="7962970"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dirty="0">
                  <a:solidFill>
                    <a:srgbClr val="808080"/>
                  </a:solidFill>
                  <a:latin typeface="Samsung Sharp Sans" pitchFamily="2" charset="0"/>
                  <a:ea typeface="Samsung Sharp Sans" pitchFamily="2" charset="0"/>
                  <a:cs typeface="Samsung Sharp Sans" pitchFamily="2" charset="0"/>
                </a:rPr>
                <a:t>Unit 29.</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475344" y="1148583"/>
              <a:ext cx="70464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23790275" latinLnBrk="0">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Quick Sort</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7866995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xmlns="" id="{B8F21518-F59F-474A-B26A-1C69887221A2}"/>
              </a:ext>
            </a:extLst>
          </p:cNvPr>
          <p:cNvSpPr/>
          <p:nvPr/>
        </p:nvSpPr>
        <p:spPr>
          <a:xfrm>
            <a:off x="1328327" y="1592869"/>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Given the list below, write the output after executing the partition1() function.</a:t>
            </a:r>
          </a:p>
        </p:txBody>
      </p:sp>
      <p:sp>
        <p:nvSpPr>
          <p:cNvPr id="20" name="직사각형 19">
            <a:extLst>
              <a:ext uri="{FF2B5EF4-FFF2-40B4-BE49-F238E27FC236}">
                <a16:creationId xmlns:a16="http://schemas.microsoft.com/office/drawing/2014/main" xmlns="" id="{9F696305-6820-48F1-BDDE-99074AB95DFF}"/>
              </a:ext>
            </a:extLst>
          </p:cNvPr>
          <p:cNvSpPr/>
          <p:nvPr/>
        </p:nvSpPr>
        <p:spPr>
          <a:xfrm>
            <a:off x="645525" y="1446677"/>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grpSp>
        <p:nvGrpSpPr>
          <p:cNvPr id="2" name="그룹 1"/>
          <p:cNvGrpSpPr/>
          <p:nvPr/>
        </p:nvGrpSpPr>
        <p:grpSpPr>
          <a:xfrm>
            <a:off x="560388" y="2176825"/>
            <a:ext cx="8598852" cy="947375"/>
            <a:chOff x="560388" y="2176825"/>
            <a:chExt cx="8598852" cy="947375"/>
          </a:xfrm>
        </p:grpSpPr>
        <p:sp>
          <p:nvSpPr>
            <p:cNvPr id="26" name="모서리가 둥근 직사각형 4">
              <a:extLst>
                <a:ext uri="{FF2B5EF4-FFF2-40B4-BE49-F238E27FC236}">
                  <a16:creationId xmlns:a16="http://schemas.microsoft.com/office/drawing/2014/main" xmlns="" id="{A6C38DAC-9121-4662-96A2-FC5757D59C40}"/>
                </a:ext>
              </a:extLst>
            </p:cNvPr>
            <p:cNvSpPr/>
            <p:nvPr/>
          </p:nvSpPr>
          <p:spPr>
            <a:xfrm>
              <a:off x="560388" y="2176825"/>
              <a:ext cx="8598852" cy="94737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1" name="그림 10">
              <a:extLst>
                <a:ext uri="{FF2B5EF4-FFF2-40B4-BE49-F238E27FC236}">
                  <a16:creationId xmlns:a16="http://schemas.microsoft.com/office/drawing/2014/main" xmlns="" id="{CCE287B5-4403-4075-BD91-8D3AF4EBF748}"/>
                </a:ext>
              </a:extLst>
            </p:cNvPr>
            <p:cNvPicPr>
              <a:picLocks noChangeAspect="1"/>
            </p:cNvPicPr>
            <p:nvPr/>
          </p:nvPicPr>
          <p:blipFill rotWithShape="1">
            <a:blip r:embed="rId3"/>
            <a:srcRect l="2" r="25" b="34749"/>
            <a:stretch/>
          </p:blipFill>
          <p:spPr>
            <a:xfrm>
              <a:off x="650619" y="2254079"/>
              <a:ext cx="8424801" cy="775361"/>
            </a:xfrm>
            <a:prstGeom prst="rect">
              <a:avLst/>
            </a:prstGeom>
          </p:spPr>
        </p:pic>
      </p:grpSp>
      <p:sp>
        <p:nvSpPr>
          <p:cNvPr id="9" name="직사각형 8">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0" name="직사각형 9">
            <a:extLst>
              <a:ext uri="{FF2B5EF4-FFF2-40B4-BE49-F238E27FC236}">
                <a16:creationId xmlns:a16="http://schemas.microsoft.com/office/drawing/2014/main" xmlns="" id="{F8B41FB5-4886-458B-8A88-27251BF1BA5C}"/>
              </a:ext>
            </a:extLst>
          </p:cNvPr>
          <p:cNvSpPr/>
          <p:nvPr/>
        </p:nvSpPr>
        <p:spPr>
          <a:xfrm>
            <a:off x="438000"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Pop quiz</a:t>
            </a:r>
          </a:p>
        </p:txBody>
      </p:sp>
    </p:spTree>
    <p:extLst>
      <p:ext uri="{BB962C8B-B14F-4D97-AF65-F5344CB8AC3E}">
        <p14:creationId xmlns:p14="http://schemas.microsoft.com/office/powerpoint/2010/main" val="24034467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798170"/>
            <a:ext cx="7981951" cy="692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sz="4500" dirty="0">
                <a:solidFill>
                  <a:srgbClr val="FFFFFF"/>
                </a:solidFill>
                <a:latin typeface="Samsung Sharp Sans" pitchFamily="2" charset="0"/>
                <a:ea typeface="Samsung Sharp Sans" pitchFamily="2" charset="0"/>
                <a:cs typeface="Samsung Sharp Sans" pitchFamily="2" charset="0"/>
              </a:rPr>
              <a:t>Pair programming</a:t>
            </a: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7962970" cy="276999"/>
            <a:chOff x="558800" y="1148583"/>
            <a:chExt cx="7962970"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dirty="0">
                  <a:solidFill>
                    <a:srgbClr val="808080"/>
                  </a:solidFill>
                  <a:latin typeface="Samsung Sharp Sans" pitchFamily="2" charset="0"/>
                  <a:ea typeface="Samsung Sharp Sans" pitchFamily="2" charset="0"/>
                  <a:cs typeface="Samsung Sharp Sans" pitchFamily="2" charset="0"/>
                </a:rPr>
                <a:t>Unit 29.</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475344" y="1148583"/>
              <a:ext cx="70464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23790275" latinLnBrk="0">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Quick Sort</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7902724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6" name="직사각형 5">
            <a:extLst>
              <a:ext uri="{FF2B5EF4-FFF2-40B4-BE49-F238E27FC236}">
                <a16:creationId xmlns:a16="http://schemas.microsoft.com/office/drawing/2014/main" xmlns="" id="{F8B41FB5-4886-458B-8A88-27251BF1BA5C}"/>
              </a:ext>
            </a:extLst>
          </p:cNvPr>
          <p:cNvSpPr/>
          <p:nvPr/>
        </p:nvSpPr>
        <p:spPr>
          <a:xfrm>
            <a:off x="438000"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Tree>
    <p:extLst>
      <p:ext uri="{BB962C8B-B14F-4D97-AF65-F5344CB8AC3E}">
        <p14:creationId xmlns:p14="http://schemas.microsoft.com/office/powerpoint/2010/main" val="39211952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6" name="직사각형 5">
            <a:extLst>
              <a:ext uri="{FF2B5EF4-FFF2-40B4-BE49-F238E27FC236}">
                <a16:creationId xmlns:a16="http://schemas.microsoft.com/office/drawing/2014/main" xmlns="" id="{F8B41FB5-4886-458B-8A88-27251BF1BA5C}"/>
              </a:ext>
            </a:extLst>
          </p:cNvPr>
          <p:cNvSpPr/>
          <p:nvPr/>
        </p:nvSpPr>
        <p:spPr>
          <a:xfrm>
            <a:off x="438000"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Tree>
    <p:extLst>
      <p:ext uri="{BB962C8B-B14F-4D97-AF65-F5344CB8AC3E}">
        <p14:creationId xmlns:p14="http://schemas.microsoft.com/office/powerpoint/2010/main" val="2670046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708E918D-EFCC-4BE1-867D-5D48FAF76D72}"/>
              </a:ext>
            </a:extLst>
          </p:cNvPr>
          <p:cNvGrpSpPr/>
          <p:nvPr/>
        </p:nvGrpSpPr>
        <p:grpSpPr>
          <a:xfrm>
            <a:off x="2724045" y="2536055"/>
            <a:ext cx="4457909" cy="3108812"/>
            <a:chOff x="2724045" y="2536055"/>
            <a:chExt cx="4457909" cy="3108812"/>
          </a:xfrm>
        </p:grpSpPr>
        <p:cxnSp>
          <p:nvCxnSpPr>
            <p:cNvPr id="34" name="직선 연결선 33">
              <a:extLst>
                <a:ext uri="{FF2B5EF4-FFF2-40B4-BE49-F238E27FC236}">
                  <a16:creationId xmlns:a16="http://schemas.microsoft.com/office/drawing/2014/main" xmlns="" id="{BD913F3D-2696-4E5D-8918-E912C211636C}"/>
                </a:ext>
              </a:extLst>
            </p:cNvPr>
            <p:cNvCxnSpPr>
              <a:cxnSpLocks/>
            </p:cNvCxnSpPr>
            <p:nvPr/>
          </p:nvCxnSpPr>
          <p:spPr>
            <a:xfrm>
              <a:off x="4456807" y="2536055"/>
              <a:ext cx="0" cy="732453"/>
            </a:xfrm>
            <a:prstGeom prst="line">
              <a:avLst/>
            </a:prstGeom>
            <a:ln w="19050">
              <a:solidFill>
                <a:srgbClr val="1429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xmlns="" id="{CC326B17-B33D-4367-86C6-FDC818949A99}"/>
                </a:ext>
              </a:extLst>
            </p:cNvPr>
            <p:cNvCxnSpPr>
              <a:cxnSpLocks/>
            </p:cNvCxnSpPr>
            <p:nvPr/>
          </p:nvCxnSpPr>
          <p:spPr>
            <a:xfrm rot="16200000" flipV="1">
              <a:off x="4450457" y="3248574"/>
              <a:ext cx="12700" cy="992384"/>
            </a:xfrm>
            <a:prstGeom prst="bentConnector3">
              <a:avLst>
                <a:gd name="adj1" fmla="val 3857142"/>
              </a:avLst>
            </a:prstGeom>
            <a:ln w="19050">
              <a:solidFill>
                <a:srgbClr val="1429A0"/>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xmlns="" id="{3C813470-77E1-483C-967D-230E73304B2E}"/>
                </a:ext>
              </a:extLst>
            </p:cNvPr>
            <p:cNvSpPr/>
            <p:nvPr/>
          </p:nvSpPr>
          <p:spPr>
            <a:xfrm>
              <a:off x="2724045" y="380307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C5D8F9E9-F0D1-42DD-AF17-9F056CBE56D3}"/>
                </a:ext>
              </a:extLst>
            </p:cNvPr>
            <p:cNvSpPr/>
            <p:nvPr/>
          </p:nvSpPr>
          <p:spPr>
            <a:xfrm>
              <a:off x="3716429" y="380307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4" name="타원 23">
              <a:extLst>
                <a:ext uri="{FF2B5EF4-FFF2-40B4-BE49-F238E27FC236}">
                  <a16:creationId xmlns:a16="http://schemas.microsoft.com/office/drawing/2014/main" xmlns="" id="{DB8762B6-B013-4448-97F7-594759EB056D}"/>
                </a:ext>
              </a:extLst>
            </p:cNvPr>
            <p:cNvSpPr/>
            <p:nvPr/>
          </p:nvSpPr>
          <p:spPr>
            <a:xfrm>
              <a:off x="4708813" y="3803071"/>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25" name="타원 24">
              <a:extLst>
                <a:ext uri="{FF2B5EF4-FFF2-40B4-BE49-F238E27FC236}">
                  <a16:creationId xmlns:a16="http://schemas.microsoft.com/office/drawing/2014/main" xmlns="" id="{A30A5037-4A4A-423B-AA16-2A54535576BB}"/>
                </a:ext>
              </a:extLst>
            </p:cNvPr>
            <p:cNvSpPr/>
            <p:nvPr/>
          </p:nvSpPr>
          <p:spPr>
            <a:xfrm>
              <a:off x="5701197" y="380307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6" name="타원 25">
              <a:extLst>
                <a:ext uri="{FF2B5EF4-FFF2-40B4-BE49-F238E27FC236}">
                  <a16:creationId xmlns:a16="http://schemas.microsoft.com/office/drawing/2014/main" xmlns="" id="{173B3901-65BD-4206-B8CA-A231D157BA02}"/>
                </a:ext>
              </a:extLst>
            </p:cNvPr>
            <p:cNvSpPr/>
            <p:nvPr/>
          </p:nvSpPr>
          <p:spPr>
            <a:xfrm>
              <a:off x="6693581" y="3803069"/>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36" name="연결선: 꺾임 35">
              <a:extLst>
                <a:ext uri="{FF2B5EF4-FFF2-40B4-BE49-F238E27FC236}">
                  <a16:creationId xmlns:a16="http://schemas.microsoft.com/office/drawing/2014/main" xmlns="" id="{F042B70B-160F-48F8-96FD-8BF29BA322C6}"/>
                </a:ext>
              </a:extLst>
            </p:cNvPr>
            <p:cNvCxnSpPr>
              <a:cxnSpLocks/>
              <a:stCxn id="20" idx="4"/>
              <a:endCxn id="23" idx="4"/>
            </p:cNvCxnSpPr>
            <p:nvPr/>
          </p:nvCxnSpPr>
          <p:spPr>
            <a:xfrm rot="5400000" flipH="1" flipV="1">
              <a:off x="4456807" y="3795254"/>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xmlns="" id="{DBA3D49D-3C54-4C4E-B5D7-1319DDD91E40}"/>
                </a:ext>
              </a:extLst>
            </p:cNvPr>
            <p:cNvSpPr/>
            <p:nvPr/>
          </p:nvSpPr>
          <p:spPr>
            <a:xfrm>
              <a:off x="3960615" y="4519111"/>
              <a:ext cx="992384"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39" name="타원 38">
              <a:extLst>
                <a:ext uri="{FF2B5EF4-FFF2-40B4-BE49-F238E27FC236}">
                  <a16:creationId xmlns:a16="http://schemas.microsoft.com/office/drawing/2014/main" xmlns="" id="{262D161C-E958-458B-8C6C-FDA031A7CBBA}"/>
                </a:ext>
              </a:extLst>
            </p:cNvPr>
            <p:cNvSpPr/>
            <p:nvPr/>
          </p:nvSpPr>
          <p:spPr>
            <a:xfrm>
              <a:off x="2724045" y="515649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57F09946-9E4F-43AB-A76D-12CA9F4474BE}"/>
                </a:ext>
              </a:extLst>
            </p:cNvPr>
            <p:cNvSpPr/>
            <p:nvPr/>
          </p:nvSpPr>
          <p:spPr>
            <a:xfrm>
              <a:off x="3716429" y="5156493"/>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05199248-759B-4D82-98BA-293CA23EB918}"/>
                </a:ext>
              </a:extLst>
            </p:cNvPr>
            <p:cNvSpPr/>
            <p:nvPr/>
          </p:nvSpPr>
          <p:spPr>
            <a:xfrm>
              <a:off x="4708813" y="5156492"/>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2" name="타원 41">
              <a:extLst>
                <a:ext uri="{FF2B5EF4-FFF2-40B4-BE49-F238E27FC236}">
                  <a16:creationId xmlns:a16="http://schemas.microsoft.com/office/drawing/2014/main" xmlns="" id="{1D4D8679-5B92-4E2F-A020-63405239A66C}"/>
                </a:ext>
              </a:extLst>
            </p:cNvPr>
            <p:cNvSpPr/>
            <p:nvPr/>
          </p:nvSpPr>
          <p:spPr>
            <a:xfrm>
              <a:off x="5701197" y="515649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3" name="타원 42">
              <a:extLst>
                <a:ext uri="{FF2B5EF4-FFF2-40B4-BE49-F238E27FC236}">
                  <a16:creationId xmlns:a16="http://schemas.microsoft.com/office/drawing/2014/main" xmlns="" id="{5BD204E6-B52B-4557-AD13-8426E937AB36}"/>
                </a:ext>
              </a:extLst>
            </p:cNvPr>
            <p:cNvSpPr/>
            <p:nvPr/>
          </p:nvSpPr>
          <p:spPr>
            <a:xfrm>
              <a:off x="6693581" y="515649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grpSp>
      <p:sp>
        <p:nvSpPr>
          <p:cNvPr id="22" name="직사각형 2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Bubble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The process of bubble sort</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Next, compare the second element 50 with the third element 40. Since 50 is greater than 40, the places of the two numbers must be swapped.</a:t>
            </a:r>
          </a:p>
        </p:txBody>
      </p:sp>
    </p:spTree>
    <p:extLst>
      <p:ext uri="{BB962C8B-B14F-4D97-AF65-F5344CB8AC3E}">
        <p14:creationId xmlns:p14="http://schemas.microsoft.com/office/powerpoint/2010/main" val="14966137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F27D8CC0-9F2A-4D82-ADA6-14680D242B71}"/>
              </a:ext>
            </a:extLst>
          </p:cNvPr>
          <p:cNvSpPr/>
          <p:nvPr/>
        </p:nvSpPr>
        <p:spPr>
          <a:xfrm>
            <a:off x="645525" y="2282541"/>
            <a:ext cx="8658225"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You can return the Kth element after using the sort function.</a:t>
            </a:r>
          </a:p>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You can use the partition() function to make a recursive call until the pivot is the Kth element.</a:t>
            </a:r>
          </a:p>
        </p:txBody>
      </p:sp>
      <p:sp>
        <p:nvSpPr>
          <p:cNvPr id="15" name="직사각형 14">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29</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6" name="직사각형 15">
            <a:extLst>
              <a:ext uri="{FF2B5EF4-FFF2-40B4-BE49-F238E27FC236}">
                <a16:creationId xmlns:a16="http://schemas.microsoft.com/office/drawing/2014/main" xmlns="" id="{F8B41FB5-4886-458B-8A88-27251BF1BA5C}"/>
              </a:ext>
            </a:extLst>
          </p:cNvPr>
          <p:cNvSpPr/>
          <p:nvPr/>
        </p:nvSpPr>
        <p:spPr>
          <a:xfrm>
            <a:off x="438000"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7" name="직사각형 16">
            <a:extLst>
              <a:ext uri="{FF2B5EF4-FFF2-40B4-BE49-F238E27FC236}">
                <a16:creationId xmlns:a16="http://schemas.microsoft.com/office/drawing/2014/main" xmlns="" id="{B8F21518-F59F-474A-B26A-1C69887221A2}"/>
              </a:ext>
            </a:extLst>
          </p:cNvPr>
          <p:cNvSpPr/>
          <p:nvPr/>
        </p:nvSpPr>
        <p:spPr>
          <a:xfrm>
            <a:off x="1369682" y="1492843"/>
            <a:ext cx="793406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Write an algorithm that finds the Kth largest element, given N unordered elements</a:t>
            </a:r>
            <a:r>
              <a:rPr lang="en-US" altLang="ko-KR" sz="1300" dirty="0" smtClean="0">
                <a:solidFill>
                  <a:srgbClr val="0D0D0D"/>
                </a:solidFill>
                <a:latin typeface="SamsungOne 400" panose="020B0503030303020204" pitchFamily="34" charset="0"/>
              </a:rPr>
              <a:t>.</a:t>
            </a:r>
          </a:p>
          <a:p>
            <a:pPr latinLnBrk="0"/>
            <a:r>
              <a:rPr lang="en-US" altLang="ko-KR" sz="1300" dirty="0">
                <a:solidFill>
                  <a:srgbClr val="0D0D0D"/>
                </a:solidFill>
                <a:latin typeface="SamsungOne 400" panose="020B0503030303020204" pitchFamily="34" charset="0"/>
              </a:rPr>
              <a:t>After solving the problem with the above two methods, analyze which algorithm is more efficient</a:t>
            </a:r>
            <a:r>
              <a:rPr lang="en-US" altLang="ko-KR" sz="1300" dirty="0" smtClean="0">
                <a:solidFill>
                  <a:srgbClr val="0D0D0D"/>
                </a:solidFill>
                <a:latin typeface="SamsungOne 400" panose="020B0503030303020204" pitchFamily="34" charset="0"/>
              </a:rPr>
              <a:t>.</a:t>
            </a:r>
            <a:endParaRPr lang="en-US" altLang="ko-KR" sz="1300" dirty="0">
              <a:solidFill>
                <a:srgbClr val="0D0D0D"/>
              </a:solidFill>
              <a:latin typeface="SamsungOne 400" panose="020B0503030303020204" pitchFamily="34" charset="0"/>
            </a:endParaRPr>
          </a:p>
        </p:txBody>
      </p:sp>
      <p:sp>
        <p:nvSpPr>
          <p:cNvPr id="18" name="직사각형 17">
            <a:extLst>
              <a:ext uri="{FF2B5EF4-FFF2-40B4-BE49-F238E27FC236}">
                <a16:creationId xmlns:a16="http://schemas.microsoft.com/office/drawing/2014/main" xmlns="" id="{9F696305-6820-48F1-BDDE-99074AB95DFF}"/>
              </a:ext>
            </a:extLst>
          </p:cNvPr>
          <p:cNvSpPr/>
          <p:nvPr/>
        </p:nvSpPr>
        <p:spPr>
          <a:xfrm>
            <a:off x="645525" y="144667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extLst>
      <p:ext uri="{BB962C8B-B14F-4D97-AF65-F5344CB8AC3E}">
        <p14:creationId xmlns:p14="http://schemas.microsoft.com/office/powerpoint/2010/main" val="19531173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174" y="0"/>
            <a:ext cx="9902826" cy="6858000"/>
            <a:chOff x="-1" y="0"/>
            <a:chExt cx="9902826" cy="6858000"/>
          </a:xfrm>
        </p:grpSpPr>
        <p:pic>
          <p:nvPicPr>
            <p:cNvPr id="11" name="그림 2">
              <a:extLst>
                <a:ext uri="{FF2B5EF4-FFF2-40B4-BE49-F238E27FC236}">
                  <a16:creationId xmlns:a16="http://schemas.microsoft.com/office/drawing/2014/main" xmlns=""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xmlns=""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xmlns=""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xmlns=""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sp>
        <p:nvSpPr>
          <p:cNvPr id="9" name="직사각형 7">
            <a:extLst>
              <a:ext uri="{FF2B5EF4-FFF2-40B4-BE49-F238E27FC236}">
                <a16:creationId xmlns:a16="http://schemas.microsoft.com/office/drawing/2014/main" xmlns="" id="{46508A48-DEB7-4F9A-BCA0-9B60D6948E77}"/>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4421986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06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DBED60F3-F66E-40D3-9957-537ABE5167E6}"/>
              </a:ext>
            </a:extLst>
          </p:cNvPr>
          <p:cNvGrpSpPr/>
          <p:nvPr/>
        </p:nvGrpSpPr>
        <p:grpSpPr>
          <a:xfrm>
            <a:off x="2724045" y="2536055"/>
            <a:ext cx="4457909" cy="3108812"/>
            <a:chOff x="2724045" y="2536055"/>
            <a:chExt cx="4457909" cy="3108812"/>
          </a:xfrm>
        </p:grpSpPr>
        <p:cxnSp>
          <p:nvCxnSpPr>
            <p:cNvPr id="34" name="직선 연결선 33">
              <a:extLst>
                <a:ext uri="{FF2B5EF4-FFF2-40B4-BE49-F238E27FC236}">
                  <a16:creationId xmlns:a16="http://schemas.microsoft.com/office/drawing/2014/main" xmlns="" id="{BD913F3D-2696-4E5D-8918-E912C211636C}"/>
                </a:ext>
              </a:extLst>
            </p:cNvPr>
            <p:cNvCxnSpPr>
              <a:cxnSpLocks/>
            </p:cNvCxnSpPr>
            <p:nvPr/>
          </p:nvCxnSpPr>
          <p:spPr>
            <a:xfrm>
              <a:off x="5449191" y="2536055"/>
              <a:ext cx="0" cy="732453"/>
            </a:xfrm>
            <a:prstGeom prst="line">
              <a:avLst/>
            </a:prstGeom>
            <a:ln w="19050">
              <a:solidFill>
                <a:srgbClr val="1429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xmlns="" id="{CC326B17-B33D-4367-86C6-FDC818949A99}"/>
                </a:ext>
              </a:extLst>
            </p:cNvPr>
            <p:cNvCxnSpPr>
              <a:cxnSpLocks/>
            </p:cNvCxnSpPr>
            <p:nvPr/>
          </p:nvCxnSpPr>
          <p:spPr>
            <a:xfrm rot="16200000" flipV="1">
              <a:off x="5442841" y="3248574"/>
              <a:ext cx="12700" cy="992384"/>
            </a:xfrm>
            <a:prstGeom prst="bentConnector3">
              <a:avLst>
                <a:gd name="adj1" fmla="val 3857142"/>
              </a:avLst>
            </a:prstGeom>
            <a:ln w="19050">
              <a:solidFill>
                <a:srgbClr val="1429A0"/>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0" name="타원 19">
              <a:extLst>
                <a:ext uri="{FF2B5EF4-FFF2-40B4-BE49-F238E27FC236}">
                  <a16:creationId xmlns:a16="http://schemas.microsoft.com/office/drawing/2014/main" xmlns="" id="{3C813470-77E1-483C-967D-230E73304B2E}"/>
                </a:ext>
              </a:extLst>
            </p:cNvPr>
            <p:cNvSpPr/>
            <p:nvPr/>
          </p:nvSpPr>
          <p:spPr>
            <a:xfrm>
              <a:off x="2724045" y="380307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C5D8F9E9-F0D1-42DD-AF17-9F056CBE56D3}"/>
                </a:ext>
              </a:extLst>
            </p:cNvPr>
            <p:cNvSpPr/>
            <p:nvPr/>
          </p:nvSpPr>
          <p:spPr>
            <a:xfrm>
              <a:off x="3716429" y="380307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24" name="타원 23">
              <a:extLst>
                <a:ext uri="{FF2B5EF4-FFF2-40B4-BE49-F238E27FC236}">
                  <a16:creationId xmlns:a16="http://schemas.microsoft.com/office/drawing/2014/main" xmlns="" id="{DB8762B6-B013-4448-97F7-594759EB056D}"/>
                </a:ext>
              </a:extLst>
            </p:cNvPr>
            <p:cNvSpPr/>
            <p:nvPr/>
          </p:nvSpPr>
          <p:spPr>
            <a:xfrm>
              <a:off x="4708813" y="3803071"/>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5" name="타원 24">
              <a:extLst>
                <a:ext uri="{FF2B5EF4-FFF2-40B4-BE49-F238E27FC236}">
                  <a16:creationId xmlns:a16="http://schemas.microsoft.com/office/drawing/2014/main" xmlns="" id="{A30A5037-4A4A-423B-AA16-2A54535576BB}"/>
                </a:ext>
              </a:extLst>
            </p:cNvPr>
            <p:cNvSpPr/>
            <p:nvPr/>
          </p:nvSpPr>
          <p:spPr>
            <a:xfrm>
              <a:off x="5701197" y="3803070"/>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6" name="타원 25">
              <a:extLst>
                <a:ext uri="{FF2B5EF4-FFF2-40B4-BE49-F238E27FC236}">
                  <a16:creationId xmlns:a16="http://schemas.microsoft.com/office/drawing/2014/main" xmlns="" id="{173B3901-65BD-4206-B8CA-A231D157BA02}"/>
                </a:ext>
              </a:extLst>
            </p:cNvPr>
            <p:cNvSpPr/>
            <p:nvPr/>
          </p:nvSpPr>
          <p:spPr>
            <a:xfrm>
              <a:off x="6693581" y="3803069"/>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36" name="연결선: 꺾임 35">
              <a:extLst>
                <a:ext uri="{FF2B5EF4-FFF2-40B4-BE49-F238E27FC236}">
                  <a16:creationId xmlns:a16="http://schemas.microsoft.com/office/drawing/2014/main" xmlns="" id="{F042B70B-160F-48F8-96FD-8BF29BA322C6}"/>
                </a:ext>
              </a:extLst>
            </p:cNvPr>
            <p:cNvCxnSpPr>
              <a:cxnSpLocks/>
              <a:stCxn id="20" idx="4"/>
              <a:endCxn id="23" idx="4"/>
            </p:cNvCxnSpPr>
            <p:nvPr/>
          </p:nvCxnSpPr>
          <p:spPr>
            <a:xfrm rot="5400000" flipH="1" flipV="1">
              <a:off x="5449191" y="3795254"/>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xmlns="" id="{DBA3D49D-3C54-4C4E-B5D7-1319DDD91E40}"/>
                </a:ext>
              </a:extLst>
            </p:cNvPr>
            <p:cNvSpPr/>
            <p:nvPr/>
          </p:nvSpPr>
          <p:spPr>
            <a:xfrm>
              <a:off x="4952999" y="4519111"/>
              <a:ext cx="992384"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39" name="타원 38">
              <a:extLst>
                <a:ext uri="{FF2B5EF4-FFF2-40B4-BE49-F238E27FC236}">
                  <a16:creationId xmlns:a16="http://schemas.microsoft.com/office/drawing/2014/main" xmlns="" id="{262D161C-E958-458B-8C6C-FDA031A7CBBA}"/>
                </a:ext>
              </a:extLst>
            </p:cNvPr>
            <p:cNvSpPr/>
            <p:nvPr/>
          </p:nvSpPr>
          <p:spPr>
            <a:xfrm>
              <a:off x="2724045" y="515649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57F09946-9E4F-43AB-A76D-12CA9F4474BE}"/>
                </a:ext>
              </a:extLst>
            </p:cNvPr>
            <p:cNvSpPr/>
            <p:nvPr/>
          </p:nvSpPr>
          <p:spPr>
            <a:xfrm>
              <a:off x="3716429" y="515649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05199248-759B-4D82-98BA-293CA23EB918}"/>
                </a:ext>
              </a:extLst>
            </p:cNvPr>
            <p:cNvSpPr/>
            <p:nvPr/>
          </p:nvSpPr>
          <p:spPr>
            <a:xfrm>
              <a:off x="4708813" y="5156492"/>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2" name="타원 41">
              <a:extLst>
                <a:ext uri="{FF2B5EF4-FFF2-40B4-BE49-F238E27FC236}">
                  <a16:creationId xmlns:a16="http://schemas.microsoft.com/office/drawing/2014/main" xmlns="" id="{1D4D8679-5B92-4E2F-A020-63405239A66C}"/>
                </a:ext>
              </a:extLst>
            </p:cNvPr>
            <p:cNvSpPr/>
            <p:nvPr/>
          </p:nvSpPr>
          <p:spPr>
            <a:xfrm>
              <a:off x="5701197" y="5156491"/>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3" name="타원 42">
              <a:extLst>
                <a:ext uri="{FF2B5EF4-FFF2-40B4-BE49-F238E27FC236}">
                  <a16:creationId xmlns:a16="http://schemas.microsoft.com/office/drawing/2014/main" xmlns="" id="{5BD204E6-B52B-4557-AD13-8426E937AB36}"/>
                </a:ext>
              </a:extLst>
            </p:cNvPr>
            <p:cNvSpPr/>
            <p:nvPr/>
          </p:nvSpPr>
          <p:spPr>
            <a:xfrm>
              <a:off x="6693581" y="515649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grpSp>
      <p:sp>
        <p:nvSpPr>
          <p:cNvPr id="22" name="직사각형 2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Bubble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The process of bubble sort</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Next, compare the third element 50 with the fourth element 10. Since 50 is greater than 10, the places of the two numbers must be swapped.</a:t>
            </a:r>
          </a:p>
        </p:txBody>
      </p:sp>
    </p:spTree>
    <p:extLst>
      <p:ext uri="{BB962C8B-B14F-4D97-AF65-F5344CB8AC3E}">
        <p14:creationId xmlns:p14="http://schemas.microsoft.com/office/powerpoint/2010/main" val="2805077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019F8DBF-A470-4418-875B-2EEA6D082007}"/>
              </a:ext>
            </a:extLst>
          </p:cNvPr>
          <p:cNvGrpSpPr/>
          <p:nvPr/>
        </p:nvGrpSpPr>
        <p:grpSpPr>
          <a:xfrm>
            <a:off x="2724045" y="2536055"/>
            <a:ext cx="6191355" cy="3646320"/>
            <a:chOff x="2724045" y="2536055"/>
            <a:chExt cx="6191355" cy="3646320"/>
          </a:xfrm>
        </p:grpSpPr>
        <p:grpSp>
          <p:nvGrpSpPr>
            <p:cNvPr id="27" name="그룹 26">
              <a:extLst>
                <a:ext uri="{FF2B5EF4-FFF2-40B4-BE49-F238E27FC236}">
                  <a16:creationId xmlns:a16="http://schemas.microsoft.com/office/drawing/2014/main" xmlns="" id="{B3898AFE-0464-4394-9202-2E08CF128058}"/>
                </a:ext>
              </a:extLst>
            </p:cNvPr>
            <p:cNvGrpSpPr/>
            <p:nvPr/>
          </p:nvGrpSpPr>
          <p:grpSpPr>
            <a:xfrm>
              <a:off x="5945383" y="2536055"/>
              <a:ext cx="992384" cy="1215061"/>
              <a:chOff x="2999861" y="3429000"/>
              <a:chExt cx="992384" cy="1215061"/>
            </a:xfrm>
          </p:grpSpPr>
          <p:cxnSp>
            <p:nvCxnSpPr>
              <p:cNvPr id="34" name="직선 연결선 33">
                <a:extLst>
                  <a:ext uri="{FF2B5EF4-FFF2-40B4-BE49-F238E27FC236}">
                    <a16:creationId xmlns:a16="http://schemas.microsoft.com/office/drawing/2014/main" xmlns="" id="{BD913F3D-2696-4E5D-8918-E912C211636C}"/>
                  </a:ext>
                </a:extLst>
              </p:cNvPr>
              <p:cNvCxnSpPr>
                <a:cxnSpLocks/>
              </p:cNvCxnSpPr>
              <p:nvPr/>
            </p:nvCxnSpPr>
            <p:spPr>
              <a:xfrm>
                <a:off x="3496053" y="3429000"/>
                <a:ext cx="0" cy="732453"/>
              </a:xfrm>
              <a:prstGeom prst="line">
                <a:avLst/>
              </a:prstGeom>
              <a:ln w="19050">
                <a:solidFill>
                  <a:srgbClr val="1429A0"/>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xmlns="" id="{CC326B17-B33D-4367-86C6-FDC818949A99}"/>
                  </a:ext>
                </a:extLst>
              </p:cNvPr>
              <p:cNvCxnSpPr>
                <a:cxnSpLocks/>
              </p:cNvCxnSpPr>
              <p:nvPr/>
            </p:nvCxnSpPr>
            <p:spPr>
              <a:xfrm rot="16200000" flipV="1">
                <a:off x="3489703" y="4141519"/>
                <a:ext cx="12700" cy="992384"/>
              </a:xfrm>
              <a:prstGeom prst="bentConnector3">
                <a:avLst>
                  <a:gd name="adj1" fmla="val 3857142"/>
                </a:avLst>
              </a:prstGeom>
              <a:ln w="19050">
                <a:solidFill>
                  <a:srgbClr val="1429A0"/>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grpSp>
        <p:sp>
          <p:nvSpPr>
            <p:cNvPr id="20" name="타원 19">
              <a:extLst>
                <a:ext uri="{FF2B5EF4-FFF2-40B4-BE49-F238E27FC236}">
                  <a16:creationId xmlns:a16="http://schemas.microsoft.com/office/drawing/2014/main" xmlns="" id="{3C813470-77E1-483C-967D-230E73304B2E}"/>
                </a:ext>
              </a:extLst>
            </p:cNvPr>
            <p:cNvSpPr/>
            <p:nvPr/>
          </p:nvSpPr>
          <p:spPr>
            <a:xfrm>
              <a:off x="2724045" y="380307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C5D8F9E9-F0D1-42DD-AF17-9F056CBE56D3}"/>
                </a:ext>
              </a:extLst>
            </p:cNvPr>
            <p:cNvSpPr/>
            <p:nvPr/>
          </p:nvSpPr>
          <p:spPr>
            <a:xfrm>
              <a:off x="3716429" y="380307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24" name="타원 23">
              <a:extLst>
                <a:ext uri="{FF2B5EF4-FFF2-40B4-BE49-F238E27FC236}">
                  <a16:creationId xmlns:a16="http://schemas.microsoft.com/office/drawing/2014/main" xmlns="" id="{DB8762B6-B013-4448-97F7-594759EB056D}"/>
                </a:ext>
              </a:extLst>
            </p:cNvPr>
            <p:cNvSpPr/>
            <p:nvPr/>
          </p:nvSpPr>
          <p:spPr>
            <a:xfrm>
              <a:off x="4708813" y="380307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5" name="타원 24">
              <a:extLst>
                <a:ext uri="{FF2B5EF4-FFF2-40B4-BE49-F238E27FC236}">
                  <a16:creationId xmlns:a16="http://schemas.microsoft.com/office/drawing/2014/main" xmlns="" id="{A30A5037-4A4A-423B-AA16-2A54535576BB}"/>
                </a:ext>
              </a:extLst>
            </p:cNvPr>
            <p:cNvSpPr/>
            <p:nvPr/>
          </p:nvSpPr>
          <p:spPr>
            <a:xfrm>
              <a:off x="5701197" y="3803070"/>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6" name="타원 25">
              <a:extLst>
                <a:ext uri="{FF2B5EF4-FFF2-40B4-BE49-F238E27FC236}">
                  <a16:creationId xmlns:a16="http://schemas.microsoft.com/office/drawing/2014/main" xmlns="" id="{173B3901-65BD-4206-B8CA-A231D157BA02}"/>
                </a:ext>
              </a:extLst>
            </p:cNvPr>
            <p:cNvSpPr/>
            <p:nvPr/>
          </p:nvSpPr>
          <p:spPr>
            <a:xfrm>
              <a:off x="6693581" y="3803069"/>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grpSp>
          <p:nvGrpSpPr>
            <p:cNvPr id="5" name="그룹 4">
              <a:extLst>
                <a:ext uri="{FF2B5EF4-FFF2-40B4-BE49-F238E27FC236}">
                  <a16:creationId xmlns:a16="http://schemas.microsoft.com/office/drawing/2014/main" xmlns="" id="{B65026C5-7AA7-40B7-894B-A7018D47DEC1}"/>
                </a:ext>
              </a:extLst>
            </p:cNvPr>
            <p:cNvGrpSpPr/>
            <p:nvPr/>
          </p:nvGrpSpPr>
          <p:grpSpPr>
            <a:xfrm>
              <a:off x="5945383" y="4291445"/>
              <a:ext cx="992385" cy="482562"/>
              <a:chOff x="2968231" y="4291445"/>
              <a:chExt cx="992385" cy="482562"/>
            </a:xfrm>
          </p:grpSpPr>
          <p:cxnSp>
            <p:nvCxnSpPr>
              <p:cNvPr id="36" name="연결선: 꺾임 35">
                <a:extLst>
                  <a:ext uri="{FF2B5EF4-FFF2-40B4-BE49-F238E27FC236}">
                    <a16:creationId xmlns:a16="http://schemas.microsoft.com/office/drawing/2014/main" xmlns="" id="{F042B70B-160F-48F8-96FD-8BF29BA322C6}"/>
                  </a:ext>
                </a:extLst>
              </p:cNvPr>
              <p:cNvCxnSpPr>
                <a:cxnSpLocks/>
                <a:stCxn id="20" idx="4"/>
                <a:endCxn id="23" idx="4"/>
              </p:cNvCxnSpPr>
              <p:nvPr/>
            </p:nvCxnSpPr>
            <p:spPr>
              <a:xfrm rot="5400000" flipH="1" flipV="1">
                <a:off x="3464423" y="3795254"/>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xmlns="" id="{DBA3D49D-3C54-4C4E-B5D7-1319DDD91E40}"/>
                  </a:ext>
                </a:extLst>
              </p:cNvPr>
              <p:cNvSpPr/>
              <p:nvPr/>
            </p:nvSpPr>
            <p:spPr>
              <a:xfrm>
                <a:off x="2968231" y="4519111"/>
                <a:ext cx="992384"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grpSp>
        <p:sp>
          <p:nvSpPr>
            <p:cNvPr id="39" name="타원 38">
              <a:extLst>
                <a:ext uri="{FF2B5EF4-FFF2-40B4-BE49-F238E27FC236}">
                  <a16:creationId xmlns:a16="http://schemas.microsoft.com/office/drawing/2014/main" xmlns="" id="{262D161C-E958-458B-8C6C-FDA031A7CBBA}"/>
                </a:ext>
              </a:extLst>
            </p:cNvPr>
            <p:cNvSpPr/>
            <p:nvPr/>
          </p:nvSpPr>
          <p:spPr>
            <a:xfrm>
              <a:off x="2724045" y="515649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57F09946-9E4F-43AB-A76D-12CA9F4474BE}"/>
                </a:ext>
              </a:extLst>
            </p:cNvPr>
            <p:cNvSpPr/>
            <p:nvPr/>
          </p:nvSpPr>
          <p:spPr>
            <a:xfrm>
              <a:off x="3716429" y="515649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05199248-759B-4D82-98BA-293CA23EB918}"/>
                </a:ext>
              </a:extLst>
            </p:cNvPr>
            <p:cNvSpPr/>
            <p:nvPr/>
          </p:nvSpPr>
          <p:spPr>
            <a:xfrm>
              <a:off x="4708813" y="515649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2" name="타원 41">
              <a:extLst>
                <a:ext uri="{FF2B5EF4-FFF2-40B4-BE49-F238E27FC236}">
                  <a16:creationId xmlns:a16="http://schemas.microsoft.com/office/drawing/2014/main" xmlns="" id="{1D4D8679-5B92-4E2F-A020-63405239A66C}"/>
                </a:ext>
              </a:extLst>
            </p:cNvPr>
            <p:cNvSpPr/>
            <p:nvPr/>
          </p:nvSpPr>
          <p:spPr>
            <a:xfrm>
              <a:off x="5701197" y="5156491"/>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3" name="타원 42">
              <a:extLst>
                <a:ext uri="{FF2B5EF4-FFF2-40B4-BE49-F238E27FC236}">
                  <a16:creationId xmlns:a16="http://schemas.microsoft.com/office/drawing/2014/main" xmlns="" id="{5BD204E6-B52B-4557-AD13-8426E937AB36}"/>
                </a:ext>
              </a:extLst>
            </p:cNvPr>
            <p:cNvSpPr/>
            <p:nvPr/>
          </p:nvSpPr>
          <p:spPr>
            <a:xfrm>
              <a:off x="6693581" y="5156490"/>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grpSp>
          <p:nvGrpSpPr>
            <p:cNvPr id="12" name="그룹 11">
              <a:extLst>
                <a:ext uri="{FF2B5EF4-FFF2-40B4-BE49-F238E27FC236}">
                  <a16:creationId xmlns:a16="http://schemas.microsoft.com/office/drawing/2014/main" xmlns="" id="{E1FE3676-41CA-4566-A649-73850E5EEE29}"/>
                </a:ext>
              </a:extLst>
            </p:cNvPr>
            <p:cNvGrpSpPr/>
            <p:nvPr/>
          </p:nvGrpSpPr>
          <p:grpSpPr>
            <a:xfrm>
              <a:off x="6937769" y="5644863"/>
              <a:ext cx="1977631" cy="537512"/>
              <a:chOff x="6937769" y="5644863"/>
              <a:chExt cx="1977631" cy="537512"/>
            </a:xfrm>
          </p:grpSpPr>
          <p:cxnSp>
            <p:nvCxnSpPr>
              <p:cNvPr id="28" name="연결선: 꺾임 27">
                <a:extLst>
                  <a:ext uri="{FF2B5EF4-FFF2-40B4-BE49-F238E27FC236}">
                    <a16:creationId xmlns:a16="http://schemas.microsoft.com/office/drawing/2014/main" xmlns="" id="{5A234ACC-814D-4951-AF6E-18FA24D86535}"/>
                  </a:ext>
                </a:extLst>
              </p:cNvPr>
              <p:cNvCxnSpPr>
                <a:cxnSpLocks/>
                <a:stCxn id="29" idx="1"/>
                <a:endCxn id="43" idx="4"/>
              </p:cNvCxnSpPr>
              <p:nvPr/>
            </p:nvCxnSpPr>
            <p:spPr>
              <a:xfrm rot="10800000">
                <a:off x="6937769" y="5644863"/>
                <a:ext cx="339705" cy="410064"/>
              </a:xfrm>
              <a:prstGeom prst="bentConnector2">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xmlns="" id="{018424DE-6523-44AE-8CB8-79901AB19E80}"/>
                  </a:ext>
                </a:extLst>
              </p:cNvPr>
              <p:cNvSpPr/>
              <p:nvPr/>
            </p:nvSpPr>
            <p:spPr>
              <a:xfrm>
                <a:off x="7277473" y="5927479"/>
                <a:ext cx="1637927"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429A0"/>
                    </a:solidFill>
                    <a:latin typeface="SamsungOne 400" panose="020B0503030303020204" pitchFamily="34" charset="0"/>
                    <a:ea typeface="SamsungOne 400" panose="020B0503030303020204" pitchFamily="34" charset="0"/>
                  </a:rPr>
                  <a:t>The</a:t>
                </a:r>
                <a:r>
                  <a:rPr lang="ko-KR" altLang="en-US" sz="1300" dirty="0">
                    <a:solidFill>
                      <a:srgbClr val="1429A0"/>
                    </a:solidFill>
                    <a:latin typeface="SamsungOne 400" panose="020B0503030303020204" pitchFamily="34" charset="0"/>
                  </a:rPr>
                  <a:t> </a:t>
                </a:r>
                <a:r>
                  <a:rPr lang="en-US" altLang="ko-KR" sz="1300" dirty="0">
                    <a:solidFill>
                      <a:srgbClr val="1429A0"/>
                    </a:solidFill>
                    <a:latin typeface="SamsungOne 400" panose="020B0503030303020204" pitchFamily="34" charset="0"/>
                    <a:ea typeface="SamsungOne 400" panose="020B0503030303020204" pitchFamily="34" charset="0"/>
                  </a:rPr>
                  <a:t>largest</a:t>
                </a:r>
                <a:r>
                  <a:rPr lang="ko-KR" altLang="en-US" sz="1300" dirty="0">
                    <a:solidFill>
                      <a:srgbClr val="1429A0"/>
                    </a:solidFill>
                    <a:latin typeface="SamsungOne 400" panose="020B0503030303020204" pitchFamily="34" charset="0"/>
                  </a:rPr>
                  <a:t> </a:t>
                </a:r>
                <a:r>
                  <a:rPr lang="en-US" altLang="ko-KR" sz="1300" dirty="0">
                    <a:solidFill>
                      <a:srgbClr val="1429A0"/>
                    </a:solidFill>
                    <a:latin typeface="SamsungOne 400" panose="020B0503030303020204" pitchFamily="34" charset="0"/>
                    <a:ea typeface="SamsungOne 400" panose="020B0503030303020204" pitchFamily="34" charset="0"/>
                  </a:rPr>
                  <a:t>element</a:t>
                </a:r>
                <a:endParaRPr lang="ko-KR" altLang="en-US" sz="1300" dirty="0">
                  <a:solidFill>
                    <a:srgbClr val="1429A0"/>
                  </a:solidFill>
                  <a:latin typeface="SamsungOne 400" panose="020B0503030303020204" pitchFamily="34" charset="0"/>
                </a:endParaRPr>
              </a:p>
            </p:txBody>
          </p:sp>
        </p:grpSp>
      </p:grpSp>
      <p:sp>
        <p:nvSpPr>
          <p:cNvPr id="30" name="직사각형 2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1" name="직사각형 3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Bubble Sort</a:t>
            </a:r>
          </a:p>
        </p:txBody>
      </p:sp>
      <p:sp>
        <p:nvSpPr>
          <p:cNvPr id="33" name="TextBox 3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The process of bubble sort</a:t>
            </a:r>
          </a:p>
        </p:txBody>
      </p:sp>
      <p:sp>
        <p:nvSpPr>
          <p:cNvPr id="38" name="직사각형 37">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Next, compare the fourth element 50 with the last element 20. Since 50 is greater than 20, the places of the two numbers must be swapped.</a:t>
            </a:r>
          </a:p>
        </p:txBody>
      </p:sp>
    </p:spTree>
    <p:extLst>
      <p:ext uri="{BB962C8B-B14F-4D97-AF65-F5344CB8AC3E}">
        <p14:creationId xmlns:p14="http://schemas.microsoft.com/office/powerpoint/2010/main" val="1895569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A081F839-4141-4FBC-929B-A55B5C69EFA1}"/>
              </a:ext>
            </a:extLst>
          </p:cNvPr>
          <p:cNvGrpSpPr/>
          <p:nvPr/>
        </p:nvGrpSpPr>
        <p:grpSpPr>
          <a:xfrm>
            <a:off x="2724045" y="3034999"/>
            <a:ext cx="6707443" cy="1598909"/>
            <a:chOff x="2724045" y="3034999"/>
            <a:chExt cx="6707443" cy="1598909"/>
          </a:xfrm>
        </p:grpSpPr>
        <p:sp>
          <p:nvSpPr>
            <p:cNvPr id="21" name="타원 20">
              <a:extLst>
                <a:ext uri="{FF2B5EF4-FFF2-40B4-BE49-F238E27FC236}">
                  <a16:creationId xmlns:a16="http://schemas.microsoft.com/office/drawing/2014/main" xmlns="" id="{5BBFF12A-96F7-4040-9C5F-84E0ED06BA97}"/>
                </a:ext>
              </a:extLst>
            </p:cNvPr>
            <p:cNvSpPr/>
            <p:nvPr/>
          </p:nvSpPr>
          <p:spPr>
            <a:xfrm>
              <a:off x="2724045" y="337481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2" name="타원 21">
              <a:extLst>
                <a:ext uri="{FF2B5EF4-FFF2-40B4-BE49-F238E27FC236}">
                  <a16:creationId xmlns:a16="http://schemas.microsoft.com/office/drawing/2014/main" xmlns="" id="{446C938D-55D0-4B7D-91C7-33B6730C23C6}"/>
                </a:ext>
              </a:extLst>
            </p:cNvPr>
            <p:cNvSpPr/>
            <p:nvPr/>
          </p:nvSpPr>
          <p:spPr>
            <a:xfrm>
              <a:off x="3716429" y="337481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28" name="타원 27">
              <a:extLst>
                <a:ext uri="{FF2B5EF4-FFF2-40B4-BE49-F238E27FC236}">
                  <a16:creationId xmlns:a16="http://schemas.microsoft.com/office/drawing/2014/main" xmlns="" id="{A7B9DAE1-ADD7-4733-BB01-68E1DA39FD86}"/>
                </a:ext>
              </a:extLst>
            </p:cNvPr>
            <p:cNvSpPr/>
            <p:nvPr/>
          </p:nvSpPr>
          <p:spPr>
            <a:xfrm>
              <a:off x="4708813" y="337481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9" name="타원 28">
              <a:extLst>
                <a:ext uri="{FF2B5EF4-FFF2-40B4-BE49-F238E27FC236}">
                  <a16:creationId xmlns:a16="http://schemas.microsoft.com/office/drawing/2014/main" xmlns="" id="{04BEB83D-587A-41E5-ACA5-5ABC85E30FE0}"/>
                </a:ext>
              </a:extLst>
            </p:cNvPr>
            <p:cNvSpPr/>
            <p:nvPr/>
          </p:nvSpPr>
          <p:spPr>
            <a:xfrm>
              <a:off x="5701197" y="337481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30" name="타원 29">
              <a:extLst>
                <a:ext uri="{FF2B5EF4-FFF2-40B4-BE49-F238E27FC236}">
                  <a16:creationId xmlns:a16="http://schemas.microsoft.com/office/drawing/2014/main" xmlns="" id="{D120EEBF-CF2E-419B-92C4-1C06D80AC10B}"/>
                </a:ext>
              </a:extLst>
            </p:cNvPr>
            <p:cNvSpPr/>
            <p:nvPr/>
          </p:nvSpPr>
          <p:spPr>
            <a:xfrm>
              <a:off x="6693581" y="3374809"/>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cxnSp>
          <p:nvCxnSpPr>
            <p:cNvPr id="18" name="연결선: 꺾임 17">
              <a:extLst>
                <a:ext uri="{FF2B5EF4-FFF2-40B4-BE49-F238E27FC236}">
                  <a16:creationId xmlns:a16="http://schemas.microsoft.com/office/drawing/2014/main" xmlns="" id="{20119EB6-6B9D-4BC8-8C17-916C32F6CB9B}"/>
                </a:ext>
              </a:extLst>
            </p:cNvPr>
            <p:cNvCxnSpPr>
              <a:cxnSpLocks/>
              <a:stCxn id="20" idx="1"/>
              <a:endCxn id="30" idx="0"/>
            </p:cNvCxnSpPr>
            <p:nvPr/>
          </p:nvCxnSpPr>
          <p:spPr>
            <a:xfrm rot="10800000" flipV="1">
              <a:off x="6937769" y="3162447"/>
              <a:ext cx="466049" cy="212362"/>
            </a:xfrm>
            <a:prstGeom prst="bentConnector2">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xmlns="" id="{57D75CE8-4A23-4F9D-B438-15FC5EFD060A}"/>
                </a:ext>
              </a:extLst>
            </p:cNvPr>
            <p:cNvSpPr/>
            <p:nvPr/>
          </p:nvSpPr>
          <p:spPr>
            <a:xfrm>
              <a:off x="7403817" y="3034999"/>
              <a:ext cx="2027671"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429A0"/>
                  </a:solidFill>
                  <a:latin typeface="SamsungOne 400" panose="020B0503030303020204" pitchFamily="34" charset="0"/>
                </a:rPr>
                <a:t>The</a:t>
              </a:r>
              <a:r>
                <a:rPr lang="ko-KR" altLang="en-US" sz="1300" dirty="0">
                  <a:solidFill>
                    <a:srgbClr val="1429A0"/>
                  </a:solidFill>
                  <a:latin typeface="SamsungOne 400" panose="020B0503030303020204" pitchFamily="34" charset="0"/>
                </a:rPr>
                <a:t> </a:t>
              </a:r>
              <a:r>
                <a:rPr lang="en-US" altLang="ko-KR" sz="1300" dirty="0">
                  <a:solidFill>
                    <a:srgbClr val="1429A0"/>
                  </a:solidFill>
                  <a:latin typeface="SamsungOne 400" panose="020B0503030303020204" pitchFamily="34" charset="0"/>
                </a:rPr>
                <a:t>largest</a:t>
              </a:r>
              <a:r>
                <a:rPr lang="ko-KR" altLang="en-US" sz="1300" dirty="0">
                  <a:solidFill>
                    <a:srgbClr val="1429A0"/>
                  </a:solidFill>
                  <a:latin typeface="SamsungOne 400" panose="020B0503030303020204" pitchFamily="34" charset="0"/>
                </a:rPr>
                <a:t> </a:t>
              </a:r>
              <a:r>
                <a:rPr lang="en-US" altLang="ko-KR" sz="1300" dirty="0">
                  <a:solidFill>
                    <a:srgbClr val="1429A0"/>
                  </a:solidFill>
                  <a:latin typeface="SamsungOne 400" panose="020B0503030303020204" pitchFamily="34" charset="0"/>
                </a:rPr>
                <a:t>element</a:t>
              </a:r>
              <a:endParaRPr lang="ko-KR" altLang="en-US" sz="1300" dirty="0">
                <a:solidFill>
                  <a:srgbClr val="1429A0"/>
                </a:solidFill>
                <a:latin typeface="SamsungOne 400" panose="020B0503030303020204" pitchFamily="34" charset="0"/>
              </a:endParaRPr>
            </a:p>
          </p:txBody>
        </p:sp>
        <p:sp>
          <p:nvSpPr>
            <p:cNvPr id="23" name="오른쪽 중괄호 22">
              <a:extLst>
                <a:ext uri="{FF2B5EF4-FFF2-40B4-BE49-F238E27FC236}">
                  <a16:creationId xmlns:a16="http://schemas.microsoft.com/office/drawing/2014/main" xmlns="" id="{0466BAAD-384E-45BA-B263-C7331D7EC627}"/>
                </a:ext>
              </a:extLst>
            </p:cNvPr>
            <p:cNvSpPr/>
            <p:nvPr/>
          </p:nvSpPr>
          <p:spPr>
            <a:xfrm rot="5400000">
              <a:off x="4326273" y="2332778"/>
              <a:ext cx="261070" cy="3465525"/>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xmlns="" id="{019FD2DD-58BE-4FAF-86BE-7DFE047F3435}"/>
                </a:ext>
              </a:extLst>
            </p:cNvPr>
            <p:cNvSpPr/>
            <p:nvPr/>
          </p:nvSpPr>
          <p:spPr>
            <a:xfrm>
              <a:off x="2724045" y="4379012"/>
              <a:ext cx="3465526"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sp>
          <p:nvSpPr>
            <p:cNvPr id="25" name="오른쪽 중괄호 24">
              <a:extLst>
                <a:ext uri="{FF2B5EF4-FFF2-40B4-BE49-F238E27FC236}">
                  <a16:creationId xmlns:a16="http://schemas.microsoft.com/office/drawing/2014/main" xmlns="" id="{DA175AA0-12A7-405A-B424-AA92968EDB02}"/>
                </a:ext>
              </a:extLst>
            </p:cNvPr>
            <p:cNvSpPr/>
            <p:nvPr/>
          </p:nvSpPr>
          <p:spPr>
            <a:xfrm rot="5400000">
              <a:off x="6816470" y="3627203"/>
              <a:ext cx="261070" cy="876675"/>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02E3E569-4DC5-44E2-A309-7257EC69124B}"/>
                </a:ext>
              </a:extLst>
            </p:cNvPr>
            <p:cNvSpPr/>
            <p:nvPr/>
          </p:nvSpPr>
          <p:spPr>
            <a:xfrm>
              <a:off x="6508667" y="4379012"/>
              <a:ext cx="876676"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sorted</a:t>
              </a:r>
              <a:endParaRPr lang="ko-KR" altLang="en-US" sz="1300" dirty="0">
                <a:solidFill>
                  <a:srgbClr val="1429A0"/>
                </a:solidFill>
                <a:latin typeface="SamsungOne 400" panose="020B0503030303020204" pitchFamily="34" charset="0"/>
              </a:endParaRPr>
            </a:p>
          </p:txBody>
        </p:sp>
      </p:grpSp>
      <p:sp>
        <p:nvSpPr>
          <p:cNvPr id="27" name="직사각형 26">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1" name="직사각형 3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Bubble Sort</a:t>
            </a:r>
          </a:p>
        </p:txBody>
      </p:sp>
      <p:sp>
        <p:nvSpPr>
          <p:cNvPr id="33" name="TextBox 3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The process of bubble sort</a:t>
            </a:r>
          </a:p>
        </p:txBody>
      </p:sp>
      <p:sp>
        <p:nvSpPr>
          <p:cNvPr id="34" name="직사각형 33">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Note that after the first pass, the largest element in the list 50 is placed on the far right. The last element from sorting in the second pass can be excluded.</a:t>
            </a:r>
          </a:p>
        </p:txBody>
      </p:sp>
    </p:spTree>
    <p:extLst>
      <p:ext uri="{BB962C8B-B14F-4D97-AF65-F5344CB8AC3E}">
        <p14:creationId xmlns:p14="http://schemas.microsoft.com/office/powerpoint/2010/main" val="64337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xmlns="" id="{746D8F30-B58D-4663-85B2-14D4B12487AC}"/>
              </a:ext>
            </a:extLst>
          </p:cNvPr>
          <p:cNvGrpSpPr/>
          <p:nvPr/>
        </p:nvGrpSpPr>
        <p:grpSpPr>
          <a:xfrm>
            <a:off x="720000" y="2070000"/>
            <a:ext cx="6138000" cy="2410922"/>
            <a:chOff x="720000" y="2070000"/>
            <a:chExt cx="6138000" cy="2410922"/>
          </a:xfrm>
        </p:grpSpPr>
        <p:sp>
          <p:nvSpPr>
            <p:cNvPr id="6" name="직사각형 133">
              <a:extLst>
                <a:ext uri="{FF2B5EF4-FFF2-40B4-BE49-F238E27FC236}">
                  <a16:creationId xmlns:a16="http://schemas.microsoft.com/office/drawing/2014/main" xmlns="" id="{9ECD4F1E-56F2-4389-8493-B26C356AB15F}"/>
                </a:ext>
              </a:extLst>
            </p:cNvPr>
            <p:cNvSpPr/>
            <p:nvPr/>
          </p:nvSpPr>
          <p:spPr>
            <a:xfrm>
              <a:off x="990000" y="2524714"/>
              <a:ext cx="5868000"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4400" dirty="0">
                  <a:solidFill>
                    <a:prstClr val="black"/>
                  </a:solidFill>
                  <a:latin typeface="Samsung Sharp Sans" pitchFamily="2" charset="0"/>
                  <a:cs typeface="Samsung Sharp Sans" pitchFamily="2" charset="0"/>
                </a:rPr>
                <a:t>Algorithm</a:t>
              </a:r>
              <a:r>
                <a:rPr lang="ko-KR" altLang="en-US" sz="4400" dirty="0">
                  <a:solidFill>
                    <a:prstClr val="black"/>
                  </a:solidFill>
                  <a:latin typeface="Samsung Sharp Sans" pitchFamily="2" charset="0"/>
                  <a:cs typeface="Samsung Sharp Sans" pitchFamily="2" charset="0"/>
                </a:rPr>
                <a:t> </a:t>
              </a:r>
              <a:r>
                <a:rPr lang="en-US" altLang="ko-KR" sz="4400" dirty="0">
                  <a:solidFill>
                    <a:prstClr val="black"/>
                  </a:solidFill>
                  <a:latin typeface="Samsung Sharp Sans" pitchFamily="2" charset="0"/>
                  <a:cs typeface="Samsung Sharp Sans" pitchFamily="2" charset="0"/>
                </a:rPr>
                <a:t>2 </a:t>
              </a:r>
              <a:r>
                <a:rPr lang="en-US" altLang="ko-KR" sz="4400" dirty="0" smtClean="0">
                  <a:solidFill>
                    <a:prstClr val="black"/>
                  </a:solidFill>
                  <a:latin typeface="Samsung Sharp Sans" pitchFamily="2" charset="0"/>
                  <a:cs typeface="Samsung Sharp Sans" pitchFamily="2" charset="0"/>
                </a:rPr>
                <a:t/>
              </a:r>
              <a:br>
                <a:rPr lang="en-US" altLang="ko-KR" sz="4400" dirty="0" smtClean="0">
                  <a:solidFill>
                    <a:prstClr val="black"/>
                  </a:solidFill>
                  <a:latin typeface="Samsung Sharp Sans" pitchFamily="2" charset="0"/>
                  <a:cs typeface="Samsung Sharp Sans" pitchFamily="2" charset="0"/>
                </a:rPr>
              </a:br>
              <a:r>
                <a:rPr lang="en-US" altLang="ko-KR" sz="4400" dirty="0" smtClean="0">
                  <a:solidFill>
                    <a:prstClr val="black"/>
                  </a:solidFill>
                  <a:latin typeface="Samsung Sharp Sans" pitchFamily="2" charset="0"/>
                  <a:cs typeface="Samsung Sharp Sans" pitchFamily="2" charset="0"/>
                </a:rPr>
                <a:t>- Sorting </a:t>
              </a:r>
              <a:r>
                <a:rPr lang="en-US" altLang="ko-KR" sz="4400" dirty="0">
                  <a:solidFill>
                    <a:prstClr val="black"/>
                  </a:solidFill>
                  <a:latin typeface="Samsung Sharp Sans" pitchFamily="2" charset="0"/>
                  <a:cs typeface="Samsung Sharp Sans" pitchFamily="2" charset="0"/>
                </a:rPr>
                <a:t>Algorithms</a:t>
              </a:r>
            </a:p>
          </p:txBody>
        </p:sp>
        <p:sp>
          <p:nvSpPr>
            <p:cNvPr id="7" name="직사각형 133">
              <a:extLst>
                <a:ext uri="{FF2B5EF4-FFF2-40B4-BE49-F238E27FC236}">
                  <a16:creationId xmlns:a16="http://schemas.microsoft.com/office/drawing/2014/main" xmlns="" id="{68C423AE-9FF7-4CCB-8CFB-0D036BBE42B6}"/>
                </a:ext>
              </a:extLst>
            </p:cNvPr>
            <p:cNvSpPr/>
            <p:nvPr/>
          </p:nvSpPr>
          <p:spPr>
            <a:xfrm>
              <a:off x="990000" y="4157757"/>
              <a:ext cx="3710016"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100" dirty="0">
                  <a:solidFill>
                    <a:srgbClr val="1428A0"/>
                  </a:solidFill>
                  <a:latin typeface="Samsung Sharp Sans" pitchFamily="2" charset="0"/>
                  <a:ea typeface="Samsung Sharp Sans" pitchFamily="2" charset="0"/>
                  <a:cs typeface="Samsung Sharp Sans" pitchFamily="2" charset="0"/>
                </a:rPr>
                <a:t>Coding and Programming</a:t>
              </a:r>
              <a:endParaRPr lang="ko-KR" altLang="en-US" sz="2100" dirty="0">
                <a:solidFill>
                  <a:srgbClr val="1428A0"/>
                </a:solidFill>
                <a:latin typeface="Samsung Sharp Sans" pitchFamily="2" charset="0"/>
                <a:cs typeface="Samsung Sharp Sans" pitchFamily="2" charset="0"/>
              </a:endParaRPr>
            </a:p>
          </p:txBody>
        </p:sp>
        <p:sp>
          <p:nvSpPr>
            <p:cNvPr id="8" name="직사각형 133">
              <a:extLst>
                <a:ext uri="{FF2B5EF4-FFF2-40B4-BE49-F238E27FC236}">
                  <a16:creationId xmlns:a16="http://schemas.microsoft.com/office/drawing/2014/main" xmlns="" id="{9AE80E35-DC50-4BA6-9B16-9297657601D5}"/>
                </a:ext>
              </a:extLst>
            </p:cNvPr>
            <p:cNvSpPr/>
            <p:nvPr/>
          </p:nvSpPr>
          <p:spPr>
            <a:xfrm>
              <a:off x="990000" y="2070000"/>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200">
                <a:defRPr/>
              </a:pPr>
              <a:r>
                <a:rPr lang="en-US" altLang="ko-KR" sz="2000" dirty="0">
                  <a:solidFill>
                    <a:schemeClr val="bg1">
                      <a:lumMod val="50000"/>
                    </a:schemeClr>
                  </a:solidFill>
                  <a:latin typeface="Samsung Sharp Sans" pitchFamily="2" charset="0"/>
                  <a:ea typeface="Samsung Sharp Sans" pitchFamily="2" charset="0"/>
                  <a:cs typeface="Samsung Sharp Sans" pitchFamily="2" charset="0"/>
                </a:rPr>
                <a:t>Chapter 5. </a:t>
              </a:r>
              <a:endParaRPr lang="en-US" altLang="ko-KR" sz="5400" dirty="0">
                <a:solidFill>
                  <a:schemeClr val="bg1">
                    <a:lumMod val="50000"/>
                  </a:schemeClr>
                </a:solidFill>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5D14EC55-4505-4D03-B538-D66AAACB366E}"/>
                </a:ext>
              </a:extLst>
            </p:cNvPr>
            <p:cNvSpPr/>
            <p:nvPr/>
          </p:nvSpPr>
          <p:spPr>
            <a:xfrm>
              <a:off x="720000" y="2095275"/>
              <a:ext cx="60008" cy="1759369"/>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sp>
          <p:nvSpPr>
            <p:cNvPr id="10" name="직사각형 9">
              <a:extLst>
                <a:ext uri="{FF2B5EF4-FFF2-40B4-BE49-F238E27FC236}">
                  <a16:creationId xmlns:a16="http://schemas.microsoft.com/office/drawing/2014/main" xmlns="" id="{6490A05B-990A-4F39-A4F0-CDC93970D232}"/>
                </a:ext>
              </a:extLst>
            </p:cNvPr>
            <p:cNvSpPr/>
            <p:nvPr/>
          </p:nvSpPr>
          <p:spPr>
            <a:xfrm>
              <a:off x="720000" y="4157757"/>
              <a:ext cx="60008" cy="323165"/>
            </a:xfrm>
            <a:prstGeom prst="rect">
              <a:avLst/>
            </a:prstGeom>
            <a:solidFill>
              <a:srgbClr val="1428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ko-KR" altLang="en-US" dirty="0">
                <a:solidFill>
                  <a:prstClr val="white"/>
                </a:solidFill>
                <a:latin typeface="Calibri" panose="020F0502020204030204"/>
                <a:ea typeface="맑은 고딕" panose="020B0503020000020004" pitchFamily="50" charset="-127"/>
              </a:endParaRPr>
            </a:p>
          </p:txBody>
        </p:sp>
      </p:grpSp>
    </p:spTree>
    <p:extLst>
      <p:ext uri="{BB962C8B-B14F-4D97-AF65-F5344CB8AC3E}">
        <p14:creationId xmlns:p14="http://schemas.microsoft.com/office/powerpoint/2010/main" val="1742781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xmlns="" id="{7DFC0F0E-24F4-4418-A1ED-3631589FF831}"/>
              </a:ext>
            </a:extLst>
          </p:cNvPr>
          <p:cNvGrpSpPr/>
          <p:nvPr/>
        </p:nvGrpSpPr>
        <p:grpSpPr>
          <a:xfrm>
            <a:off x="2737407" y="2796244"/>
            <a:ext cx="4457910" cy="3346388"/>
            <a:chOff x="2737407" y="2796244"/>
            <a:chExt cx="4457910" cy="3346388"/>
          </a:xfrm>
        </p:grpSpPr>
        <p:sp>
          <p:nvSpPr>
            <p:cNvPr id="37" name="타원 36">
              <a:extLst>
                <a:ext uri="{FF2B5EF4-FFF2-40B4-BE49-F238E27FC236}">
                  <a16:creationId xmlns:a16="http://schemas.microsoft.com/office/drawing/2014/main" xmlns="" id="{DACE49F7-9150-4511-ACE0-849E2D61DC39}"/>
                </a:ext>
              </a:extLst>
            </p:cNvPr>
            <p:cNvSpPr/>
            <p:nvPr/>
          </p:nvSpPr>
          <p:spPr>
            <a:xfrm>
              <a:off x="2737408" y="397824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38" name="타원 37">
              <a:extLst>
                <a:ext uri="{FF2B5EF4-FFF2-40B4-BE49-F238E27FC236}">
                  <a16:creationId xmlns:a16="http://schemas.microsoft.com/office/drawing/2014/main" xmlns="" id="{82384E62-E142-4169-BFC0-1E8F026FB2D7}"/>
                </a:ext>
              </a:extLst>
            </p:cNvPr>
            <p:cNvSpPr/>
            <p:nvPr/>
          </p:nvSpPr>
          <p:spPr>
            <a:xfrm>
              <a:off x="3729792" y="397824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10</a:t>
              </a:r>
              <a:endParaRPr lang="ko-KR" altLang="en-US" sz="1300" dirty="0">
                <a:latin typeface="SamsungOne 400" panose="020B0503030303020204" pitchFamily="34" charset="0"/>
              </a:endParaRPr>
            </a:p>
          </p:txBody>
        </p:sp>
        <p:sp>
          <p:nvSpPr>
            <p:cNvPr id="39" name="타원 38">
              <a:extLst>
                <a:ext uri="{FF2B5EF4-FFF2-40B4-BE49-F238E27FC236}">
                  <a16:creationId xmlns:a16="http://schemas.microsoft.com/office/drawing/2014/main" xmlns="" id="{74E4DCAD-8B30-45ED-B0D4-9B50248F0DD8}"/>
                </a:ext>
              </a:extLst>
            </p:cNvPr>
            <p:cNvSpPr/>
            <p:nvPr/>
          </p:nvSpPr>
          <p:spPr>
            <a:xfrm>
              <a:off x="4722176" y="397824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40</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58ACB114-A968-424B-B147-02197C7085AE}"/>
                </a:ext>
              </a:extLst>
            </p:cNvPr>
            <p:cNvSpPr/>
            <p:nvPr/>
          </p:nvSpPr>
          <p:spPr>
            <a:xfrm>
              <a:off x="5714560" y="397824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FEC8C695-64DE-448A-BE7B-CE6FD45A92FC}"/>
                </a:ext>
              </a:extLst>
            </p:cNvPr>
            <p:cNvSpPr/>
            <p:nvPr/>
          </p:nvSpPr>
          <p:spPr>
            <a:xfrm>
              <a:off x="6706944" y="3978240"/>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cxnSp>
          <p:nvCxnSpPr>
            <p:cNvPr id="48" name="연결선: 꺾임 47">
              <a:extLst>
                <a:ext uri="{FF2B5EF4-FFF2-40B4-BE49-F238E27FC236}">
                  <a16:creationId xmlns:a16="http://schemas.microsoft.com/office/drawing/2014/main" xmlns="" id="{F95DA2F0-1A9F-47F3-A93B-D65A5E598482}"/>
                </a:ext>
              </a:extLst>
            </p:cNvPr>
            <p:cNvCxnSpPr>
              <a:cxnSpLocks/>
            </p:cNvCxnSpPr>
            <p:nvPr/>
          </p:nvCxnSpPr>
          <p:spPr>
            <a:xfrm rot="5400000" flipH="1" flipV="1">
              <a:off x="4470171" y="3986240"/>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xmlns="" id="{02054612-6AC7-4191-8CF4-B580E7A4943B}"/>
                </a:ext>
              </a:extLst>
            </p:cNvPr>
            <p:cNvSpPr/>
            <p:nvPr/>
          </p:nvSpPr>
          <p:spPr>
            <a:xfrm>
              <a:off x="3973979" y="4710097"/>
              <a:ext cx="992384"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43" name="타원 42">
              <a:extLst>
                <a:ext uri="{FF2B5EF4-FFF2-40B4-BE49-F238E27FC236}">
                  <a16:creationId xmlns:a16="http://schemas.microsoft.com/office/drawing/2014/main" xmlns="" id="{AC2B616C-4087-49BB-9AC9-6F6E91CA09F7}"/>
                </a:ext>
              </a:extLst>
            </p:cNvPr>
            <p:cNvSpPr/>
            <p:nvPr/>
          </p:nvSpPr>
          <p:spPr>
            <a:xfrm>
              <a:off x="2737407" y="516024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4" name="타원 43">
              <a:extLst>
                <a:ext uri="{FF2B5EF4-FFF2-40B4-BE49-F238E27FC236}">
                  <a16:creationId xmlns:a16="http://schemas.microsoft.com/office/drawing/2014/main" xmlns="" id="{752DB121-6637-4166-AD1E-59446F83BD1C}"/>
                </a:ext>
              </a:extLst>
            </p:cNvPr>
            <p:cNvSpPr/>
            <p:nvPr/>
          </p:nvSpPr>
          <p:spPr>
            <a:xfrm>
              <a:off x="3729791" y="5160239"/>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5" name="타원 44">
              <a:extLst>
                <a:ext uri="{FF2B5EF4-FFF2-40B4-BE49-F238E27FC236}">
                  <a16:creationId xmlns:a16="http://schemas.microsoft.com/office/drawing/2014/main" xmlns="" id="{12D0A175-50B9-43A3-900D-3FC33D78BC37}"/>
                </a:ext>
              </a:extLst>
            </p:cNvPr>
            <p:cNvSpPr/>
            <p:nvPr/>
          </p:nvSpPr>
          <p:spPr>
            <a:xfrm>
              <a:off x="4722175" y="516023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20</a:t>
              </a:r>
              <a:endParaRPr lang="ko-KR" altLang="en-US" sz="1300" dirty="0">
                <a:latin typeface="SamsungOne 400" panose="020B0503030303020204" pitchFamily="34" charset="0"/>
              </a:endParaRPr>
            </a:p>
          </p:txBody>
        </p:sp>
        <p:sp>
          <p:nvSpPr>
            <p:cNvPr id="46" name="타원 45">
              <a:extLst>
                <a:ext uri="{FF2B5EF4-FFF2-40B4-BE49-F238E27FC236}">
                  <a16:creationId xmlns:a16="http://schemas.microsoft.com/office/drawing/2014/main" xmlns="" id="{BCF7045E-2753-498D-89C5-AB673C59D8CF}"/>
                </a:ext>
              </a:extLst>
            </p:cNvPr>
            <p:cNvSpPr/>
            <p:nvPr/>
          </p:nvSpPr>
          <p:spPr>
            <a:xfrm>
              <a:off x="5714559" y="516023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40</a:t>
              </a:r>
              <a:endParaRPr lang="ko-KR" altLang="en-US" sz="1300" dirty="0">
                <a:latin typeface="SamsungOne 400" panose="020B0503030303020204" pitchFamily="34" charset="0"/>
              </a:endParaRPr>
            </a:p>
          </p:txBody>
        </p:sp>
        <p:sp>
          <p:nvSpPr>
            <p:cNvPr id="47" name="타원 46">
              <a:extLst>
                <a:ext uri="{FF2B5EF4-FFF2-40B4-BE49-F238E27FC236}">
                  <a16:creationId xmlns:a16="http://schemas.microsoft.com/office/drawing/2014/main" xmlns="" id="{6616F16D-B2EF-4AB5-85EB-B8D47F5632D6}"/>
                </a:ext>
              </a:extLst>
            </p:cNvPr>
            <p:cNvSpPr/>
            <p:nvPr/>
          </p:nvSpPr>
          <p:spPr>
            <a:xfrm>
              <a:off x="6706943" y="5160236"/>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cxnSp>
          <p:nvCxnSpPr>
            <p:cNvPr id="50" name="연결선: 꺾임 49">
              <a:extLst>
                <a:ext uri="{FF2B5EF4-FFF2-40B4-BE49-F238E27FC236}">
                  <a16:creationId xmlns:a16="http://schemas.microsoft.com/office/drawing/2014/main" xmlns="" id="{1CA3C9D0-68C4-41E1-9220-B0A7B26AA6C4}"/>
                </a:ext>
              </a:extLst>
            </p:cNvPr>
            <p:cNvCxnSpPr>
              <a:cxnSpLocks/>
            </p:cNvCxnSpPr>
            <p:nvPr/>
          </p:nvCxnSpPr>
          <p:spPr>
            <a:xfrm rot="5400000" flipH="1" flipV="1">
              <a:off x="5462555" y="5163879"/>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C99E4BC6-40AF-4385-B776-EFE88D5B6527}"/>
                </a:ext>
              </a:extLst>
            </p:cNvPr>
            <p:cNvSpPr/>
            <p:nvPr/>
          </p:nvSpPr>
          <p:spPr>
            <a:xfrm>
              <a:off x="4966363" y="5887736"/>
              <a:ext cx="992384"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31" name="타원 30">
              <a:extLst>
                <a:ext uri="{FF2B5EF4-FFF2-40B4-BE49-F238E27FC236}">
                  <a16:creationId xmlns:a16="http://schemas.microsoft.com/office/drawing/2014/main" xmlns="" id="{071E3214-BA03-49CC-B1AF-B066FDEF0F82}"/>
                </a:ext>
              </a:extLst>
            </p:cNvPr>
            <p:cNvSpPr/>
            <p:nvPr/>
          </p:nvSpPr>
          <p:spPr>
            <a:xfrm>
              <a:off x="2737408" y="279624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32" name="타원 31">
              <a:extLst>
                <a:ext uri="{FF2B5EF4-FFF2-40B4-BE49-F238E27FC236}">
                  <a16:creationId xmlns:a16="http://schemas.microsoft.com/office/drawing/2014/main" xmlns="" id="{0FE199D6-63EF-4D4A-ABBE-A9C1589D54D2}"/>
                </a:ext>
              </a:extLst>
            </p:cNvPr>
            <p:cNvSpPr/>
            <p:nvPr/>
          </p:nvSpPr>
          <p:spPr>
            <a:xfrm>
              <a:off x="3729792" y="279624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40</a:t>
              </a:r>
              <a:endParaRPr lang="ko-KR" altLang="en-US" sz="1300" dirty="0">
                <a:latin typeface="SamsungOne 400" panose="020B0503030303020204" pitchFamily="34" charset="0"/>
              </a:endParaRPr>
            </a:p>
          </p:txBody>
        </p:sp>
        <p:sp>
          <p:nvSpPr>
            <p:cNvPr id="33" name="타원 32">
              <a:extLst>
                <a:ext uri="{FF2B5EF4-FFF2-40B4-BE49-F238E27FC236}">
                  <a16:creationId xmlns:a16="http://schemas.microsoft.com/office/drawing/2014/main" xmlns="" id="{3D6D83B9-4C51-446F-8457-3DC0B7F67005}"/>
                </a:ext>
              </a:extLst>
            </p:cNvPr>
            <p:cNvSpPr/>
            <p:nvPr/>
          </p:nvSpPr>
          <p:spPr>
            <a:xfrm>
              <a:off x="4722176" y="2796246"/>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4" name="타원 33">
              <a:extLst>
                <a:ext uri="{FF2B5EF4-FFF2-40B4-BE49-F238E27FC236}">
                  <a16:creationId xmlns:a16="http://schemas.microsoft.com/office/drawing/2014/main" xmlns="" id="{E46EA9E1-1489-44E2-AD6F-368116155909}"/>
                </a:ext>
              </a:extLst>
            </p:cNvPr>
            <p:cNvSpPr/>
            <p:nvPr/>
          </p:nvSpPr>
          <p:spPr>
            <a:xfrm>
              <a:off x="5714560" y="2796245"/>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35" name="타원 34">
              <a:extLst>
                <a:ext uri="{FF2B5EF4-FFF2-40B4-BE49-F238E27FC236}">
                  <a16:creationId xmlns:a16="http://schemas.microsoft.com/office/drawing/2014/main" xmlns="" id="{1A89EF54-AF77-4665-AA04-F763BDBA3065}"/>
                </a:ext>
              </a:extLst>
            </p:cNvPr>
            <p:cNvSpPr/>
            <p:nvPr/>
          </p:nvSpPr>
          <p:spPr>
            <a:xfrm>
              <a:off x="6706944" y="279624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cxnSp>
          <p:nvCxnSpPr>
            <p:cNvPr id="52" name="연결선: 꺾임 51">
              <a:extLst>
                <a:ext uri="{FF2B5EF4-FFF2-40B4-BE49-F238E27FC236}">
                  <a16:creationId xmlns:a16="http://schemas.microsoft.com/office/drawing/2014/main" xmlns="" id="{8FE9B7CB-C9C5-44C5-9EB0-B0B75265E4C1}"/>
                </a:ext>
              </a:extLst>
            </p:cNvPr>
            <p:cNvCxnSpPr>
              <a:cxnSpLocks/>
            </p:cNvCxnSpPr>
            <p:nvPr/>
          </p:nvCxnSpPr>
          <p:spPr>
            <a:xfrm rot="5400000" flipH="1" flipV="1">
              <a:off x="3473774" y="2788427"/>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xmlns="" id="{DFCE0308-5D66-4957-8772-80F591D763BB}"/>
                </a:ext>
              </a:extLst>
            </p:cNvPr>
            <p:cNvSpPr/>
            <p:nvPr/>
          </p:nvSpPr>
          <p:spPr>
            <a:xfrm>
              <a:off x="2737407" y="3512284"/>
              <a:ext cx="1480757"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doesn’t swap</a:t>
              </a:r>
              <a:endParaRPr lang="ko-KR" altLang="en-US" sz="1300" dirty="0">
                <a:solidFill>
                  <a:srgbClr val="1429A0"/>
                </a:solidFill>
                <a:latin typeface="SamsungOne 400" panose="020B0503030303020204" pitchFamily="34" charset="0"/>
              </a:endParaRPr>
            </a:p>
          </p:txBody>
        </p:sp>
      </p:grpSp>
      <p:sp>
        <p:nvSpPr>
          <p:cNvPr id="29" name="직사각형 2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0" name="직사각형 2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6" name="직사각형 3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Bubble Sort</a:t>
            </a:r>
          </a:p>
        </p:txBody>
      </p:sp>
      <p:sp>
        <p:nvSpPr>
          <p:cNvPr id="42" name="TextBox 41">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The process of bubble sort</a:t>
            </a:r>
          </a:p>
        </p:txBody>
      </p:sp>
      <p:sp>
        <p:nvSpPr>
          <p:cNvPr id="54" name="직사각형 53">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Continue bubble sorting on an unsorted list except for the last element.</a:t>
            </a:r>
          </a:p>
        </p:txBody>
      </p:sp>
    </p:spTree>
    <p:extLst>
      <p:ext uri="{BB962C8B-B14F-4D97-AF65-F5344CB8AC3E}">
        <p14:creationId xmlns:p14="http://schemas.microsoft.com/office/powerpoint/2010/main" val="102437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xmlns="" id="{CBF834C9-E752-4F3B-B72F-214BFBEFBD16}"/>
              </a:ext>
            </a:extLst>
          </p:cNvPr>
          <p:cNvGrpSpPr/>
          <p:nvPr/>
        </p:nvGrpSpPr>
        <p:grpSpPr>
          <a:xfrm>
            <a:off x="2730077" y="2576456"/>
            <a:ext cx="5865283" cy="1598910"/>
            <a:chOff x="2730077" y="2576456"/>
            <a:chExt cx="5865283" cy="1598910"/>
          </a:xfrm>
        </p:grpSpPr>
        <p:grpSp>
          <p:nvGrpSpPr>
            <p:cNvPr id="6" name="그룹 5">
              <a:extLst>
                <a:ext uri="{FF2B5EF4-FFF2-40B4-BE49-F238E27FC236}">
                  <a16:creationId xmlns:a16="http://schemas.microsoft.com/office/drawing/2014/main" xmlns="" id="{635567A5-B063-459B-8001-FE41E4FB7A1E}"/>
                </a:ext>
              </a:extLst>
            </p:cNvPr>
            <p:cNvGrpSpPr/>
            <p:nvPr/>
          </p:nvGrpSpPr>
          <p:grpSpPr>
            <a:xfrm>
              <a:off x="2730078" y="2932602"/>
              <a:ext cx="4457909" cy="488377"/>
              <a:chOff x="2730078" y="2932602"/>
              <a:chExt cx="4457909" cy="488377"/>
            </a:xfrm>
          </p:grpSpPr>
          <p:sp>
            <p:nvSpPr>
              <p:cNvPr id="31" name="타원 30">
                <a:extLst>
                  <a:ext uri="{FF2B5EF4-FFF2-40B4-BE49-F238E27FC236}">
                    <a16:creationId xmlns:a16="http://schemas.microsoft.com/office/drawing/2014/main" xmlns="" id="{E2DF5778-BDF9-4AAA-8C1B-53EE746FB312}"/>
                  </a:ext>
                </a:extLst>
              </p:cNvPr>
              <p:cNvSpPr/>
              <p:nvPr/>
            </p:nvSpPr>
            <p:spPr>
              <a:xfrm>
                <a:off x="2730078" y="2932606"/>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32" name="타원 31">
                <a:extLst>
                  <a:ext uri="{FF2B5EF4-FFF2-40B4-BE49-F238E27FC236}">
                    <a16:creationId xmlns:a16="http://schemas.microsoft.com/office/drawing/2014/main" xmlns="" id="{058D55C1-1CBB-4EFA-A575-0BF75BBDC08A}"/>
                  </a:ext>
                </a:extLst>
              </p:cNvPr>
              <p:cNvSpPr/>
              <p:nvPr/>
            </p:nvSpPr>
            <p:spPr>
              <a:xfrm>
                <a:off x="3722462" y="2932605"/>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3" name="타원 32">
                <a:extLst>
                  <a:ext uri="{FF2B5EF4-FFF2-40B4-BE49-F238E27FC236}">
                    <a16:creationId xmlns:a16="http://schemas.microsoft.com/office/drawing/2014/main" xmlns="" id="{AAA567CD-72E5-48ED-B80F-D32A131112B4}"/>
                  </a:ext>
                </a:extLst>
              </p:cNvPr>
              <p:cNvSpPr/>
              <p:nvPr/>
            </p:nvSpPr>
            <p:spPr>
              <a:xfrm>
                <a:off x="4714846" y="293260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34" name="타원 33">
                <a:extLst>
                  <a:ext uri="{FF2B5EF4-FFF2-40B4-BE49-F238E27FC236}">
                    <a16:creationId xmlns:a16="http://schemas.microsoft.com/office/drawing/2014/main" xmlns="" id="{FE41E1DC-F4BE-479A-8F41-043D4EFC6A2D}"/>
                  </a:ext>
                </a:extLst>
              </p:cNvPr>
              <p:cNvSpPr/>
              <p:nvPr/>
            </p:nvSpPr>
            <p:spPr>
              <a:xfrm>
                <a:off x="5707230" y="2932603"/>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sp>
            <p:nvSpPr>
              <p:cNvPr id="35" name="타원 34">
                <a:extLst>
                  <a:ext uri="{FF2B5EF4-FFF2-40B4-BE49-F238E27FC236}">
                    <a16:creationId xmlns:a16="http://schemas.microsoft.com/office/drawing/2014/main" xmlns="" id="{1A49EABF-1FE5-4BD0-8DA6-ACCA43F82209}"/>
                  </a:ext>
                </a:extLst>
              </p:cNvPr>
              <p:cNvSpPr/>
              <p:nvPr/>
            </p:nvSpPr>
            <p:spPr>
              <a:xfrm>
                <a:off x="6699614" y="2932602"/>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grpSp>
        <p:cxnSp>
          <p:nvCxnSpPr>
            <p:cNvPr id="36" name="연결선: 꺾임 35">
              <a:extLst>
                <a:ext uri="{FF2B5EF4-FFF2-40B4-BE49-F238E27FC236}">
                  <a16:creationId xmlns:a16="http://schemas.microsoft.com/office/drawing/2014/main" xmlns="" id="{2E7F6E3E-E048-4D4D-A13F-FE14786235A1}"/>
                </a:ext>
              </a:extLst>
            </p:cNvPr>
            <p:cNvCxnSpPr>
              <a:cxnSpLocks/>
              <a:stCxn id="37" idx="1"/>
              <a:endCxn id="34" idx="0"/>
            </p:cNvCxnSpPr>
            <p:nvPr/>
          </p:nvCxnSpPr>
          <p:spPr>
            <a:xfrm rot="10800000" flipV="1">
              <a:off x="5951417" y="2726785"/>
              <a:ext cx="418904" cy="205818"/>
            </a:xfrm>
            <a:prstGeom prst="bentConnector2">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xmlns="" id="{667B7606-69B6-4D62-AD08-CF298418269F}"/>
                </a:ext>
              </a:extLst>
            </p:cNvPr>
            <p:cNvSpPr/>
            <p:nvPr/>
          </p:nvSpPr>
          <p:spPr>
            <a:xfrm>
              <a:off x="6370321" y="2576456"/>
              <a:ext cx="2225039" cy="300657"/>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r>
                <a:rPr lang="en-US" altLang="ko-KR" sz="1300" dirty="0">
                  <a:solidFill>
                    <a:srgbClr val="1429A0"/>
                  </a:solidFill>
                  <a:latin typeface="SamsungOne 400" panose="020B0503030303020204" pitchFamily="34" charset="0"/>
                </a:rPr>
                <a:t>The</a:t>
              </a:r>
              <a:r>
                <a:rPr lang="ko-KR" altLang="en-US" sz="1300" dirty="0">
                  <a:solidFill>
                    <a:srgbClr val="1429A0"/>
                  </a:solidFill>
                  <a:latin typeface="SamsungOne 400" panose="020B0503030303020204" pitchFamily="34" charset="0"/>
                </a:rPr>
                <a:t> </a:t>
              </a:r>
              <a:r>
                <a:rPr lang="en-US" altLang="ko-KR" sz="1300" dirty="0">
                  <a:solidFill>
                    <a:srgbClr val="1429A0"/>
                  </a:solidFill>
                  <a:latin typeface="SamsungOne 400" panose="020B0503030303020204" pitchFamily="34" charset="0"/>
                </a:rPr>
                <a:t>second largest</a:t>
              </a:r>
              <a:r>
                <a:rPr lang="ko-KR" altLang="en-US" sz="1300" dirty="0">
                  <a:solidFill>
                    <a:srgbClr val="1429A0"/>
                  </a:solidFill>
                  <a:latin typeface="SamsungOne 400" panose="020B0503030303020204" pitchFamily="34" charset="0"/>
                </a:rPr>
                <a:t> </a:t>
              </a:r>
              <a:r>
                <a:rPr lang="en-US" altLang="ko-KR" sz="1300" dirty="0">
                  <a:solidFill>
                    <a:srgbClr val="1429A0"/>
                  </a:solidFill>
                  <a:latin typeface="SamsungOne 400" panose="020B0503030303020204" pitchFamily="34" charset="0"/>
                </a:rPr>
                <a:t>element</a:t>
              </a:r>
              <a:endParaRPr lang="ko-KR" altLang="en-US" sz="1300" dirty="0">
                <a:solidFill>
                  <a:srgbClr val="1429A0"/>
                </a:solidFill>
                <a:latin typeface="SamsungOne 400" panose="020B0503030303020204" pitchFamily="34" charset="0"/>
              </a:endParaRPr>
            </a:p>
          </p:txBody>
        </p:sp>
        <p:sp>
          <p:nvSpPr>
            <p:cNvPr id="38" name="오른쪽 중괄호 37">
              <a:extLst>
                <a:ext uri="{FF2B5EF4-FFF2-40B4-BE49-F238E27FC236}">
                  <a16:creationId xmlns:a16="http://schemas.microsoft.com/office/drawing/2014/main" xmlns="" id="{A5BFE2A6-72EF-4D70-9820-5AE7854EAEAE}"/>
                </a:ext>
              </a:extLst>
            </p:cNvPr>
            <p:cNvSpPr/>
            <p:nvPr/>
          </p:nvSpPr>
          <p:spPr>
            <a:xfrm rot="5400000">
              <a:off x="3836113" y="2370428"/>
              <a:ext cx="261070" cy="2473141"/>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xmlns="" id="{120ACADD-F0C7-4A6A-BD3A-2B91B169A562}"/>
                </a:ext>
              </a:extLst>
            </p:cNvPr>
            <p:cNvSpPr/>
            <p:nvPr/>
          </p:nvSpPr>
          <p:spPr>
            <a:xfrm>
              <a:off x="2730077" y="3920470"/>
              <a:ext cx="2467109"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sp>
          <p:nvSpPr>
            <p:cNvPr id="40" name="오른쪽 중괄호 39">
              <a:extLst>
                <a:ext uri="{FF2B5EF4-FFF2-40B4-BE49-F238E27FC236}">
                  <a16:creationId xmlns:a16="http://schemas.microsoft.com/office/drawing/2014/main" xmlns="" id="{D15890C8-A141-4B85-B50F-13DC02B2C7F4}"/>
                </a:ext>
              </a:extLst>
            </p:cNvPr>
            <p:cNvSpPr/>
            <p:nvPr/>
          </p:nvSpPr>
          <p:spPr>
            <a:xfrm rot="5400000">
              <a:off x="6311974" y="2774413"/>
              <a:ext cx="261070" cy="1665171"/>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xmlns="" id="{9C53A4AB-F088-4AD2-8B0C-0C585FD7012B}"/>
                </a:ext>
              </a:extLst>
            </p:cNvPr>
            <p:cNvSpPr/>
            <p:nvPr/>
          </p:nvSpPr>
          <p:spPr>
            <a:xfrm>
              <a:off x="5609923" y="3920470"/>
              <a:ext cx="1665172"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sorted</a:t>
              </a:r>
              <a:endParaRPr lang="ko-KR" altLang="en-US" sz="1300" dirty="0">
                <a:solidFill>
                  <a:srgbClr val="1429A0"/>
                </a:solidFill>
                <a:latin typeface="SamsungOne 400" panose="020B0503030303020204" pitchFamily="34" charset="0"/>
              </a:endParaRPr>
            </a:p>
          </p:txBody>
        </p:sp>
      </p:gr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Bubble Sort</a:t>
            </a: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The process of bubble sort</a:t>
            </a:r>
          </a:p>
        </p:txBody>
      </p:sp>
      <p:sp>
        <p:nvSpPr>
          <p:cNvPr id="24" name="직사각형 23">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Note that the second pass found the second largest element. Now this second element can also be excluded from sorting.</a:t>
            </a:r>
          </a:p>
        </p:txBody>
      </p:sp>
    </p:spTree>
    <p:extLst>
      <p:ext uri="{BB962C8B-B14F-4D97-AF65-F5344CB8AC3E}">
        <p14:creationId xmlns:p14="http://schemas.microsoft.com/office/powerpoint/2010/main" val="3526228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xmlns="" id="{98545713-986E-41EF-B67D-E91DE1C38F52}"/>
              </a:ext>
            </a:extLst>
          </p:cNvPr>
          <p:cNvGrpSpPr/>
          <p:nvPr/>
        </p:nvGrpSpPr>
        <p:grpSpPr>
          <a:xfrm>
            <a:off x="2736494" y="2585423"/>
            <a:ext cx="4465728" cy="3590761"/>
            <a:chOff x="2736494" y="2585423"/>
            <a:chExt cx="4465728" cy="3590761"/>
          </a:xfrm>
        </p:grpSpPr>
        <p:grpSp>
          <p:nvGrpSpPr>
            <p:cNvPr id="4" name="그룹 3">
              <a:extLst>
                <a:ext uri="{FF2B5EF4-FFF2-40B4-BE49-F238E27FC236}">
                  <a16:creationId xmlns:a16="http://schemas.microsoft.com/office/drawing/2014/main" xmlns="" id="{9ABB5B76-2925-4879-B54C-54E1CE46703A}"/>
                </a:ext>
              </a:extLst>
            </p:cNvPr>
            <p:cNvGrpSpPr/>
            <p:nvPr/>
          </p:nvGrpSpPr>
          <p:grpSpPr>
            <a:xfrm>
              <a:off x="2736494" y="5104732"/>
              <a:ext cx="4457909" cy="488377"/>
              <a:chOff x="2736494" y="5104732"/>
              <a:chExt cx="4457909" cy="488377"/>
            </a:xfrm>
          </p:grpSpPr>
          <p:sp>
            <p:nvSpPr>
              <p:cNvPr id="45" name="타원 44">
                <a:extLst>
                  <a:ext uri="{FF2B5EF4-FFF2-40B4-BE49-F238E27FC236}">
                    <a16:creationId xmlns:a16="http://schemas.microsoft.com/office/drawing/2014/main" xmlns="" id="{1C4B6FC2-CD19-4E02-946C-25FC50D47706}"/>
                  </a:ext>
                </a:extLst>
              </p:cNvPr>
              <p:cNvSpPr/>
              <p:nvPr/>
            </p:nvSpPr>
            <p:spPr>
              <a:xfrm>
                <a:off x="2736494" y="5104736"/>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6" name="타원 45">
                <a:extLst>
                  <a:ext uri="{FF2B5EF4-FFF2-40B4-BE49-F238E27FC236}">
                    <a16:creationId xmlns:a16="http://schemas.microsoft.com/office/drawing/2014/main" xmlns="" id="{42F61142-7415-4997-9B87-A86D017320CE}"/>
                  </a:ext>
                </a:extLst>
              </p:cNvPr>
              <p:cNvSpPr/>
              <p:nvPr/>
            </p:nvSpPr>
            <p:spPr>
              <a:xfrm>
                <a:off x="3728878" y="5104735"/>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7" name="타원 46">
                <a:extLst>
                  <a:ext uri="{FF2B5EF4-FFF2-40B4-BE49-F238E27FC236}">
                    <a16:creationId xmlns:a16="http://schemas.microsoft.com/office/drawing/2014/main" xmlns="" id="{C55A6E61-0D9C-4363-94D7-8C9E8BC5ED6E}"/>
                  </a:ext>
                </a:extLst>
              </p:cNvPr>
              <p:cNvSpPr/>
              <p:nvPr/>
            </p:nvSpPr>
            <p:spPr>
              <a:xfrm>
                <a:off x="4721262" y="510473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48" name="타원 47">
                <a:extLst>
                  <a:ext uri="{FF2B5EF4-FFF2-40B4-BE49-F238E27FC236}">
                    <a16:creationId xmlns:a16="http://schemas.microsoft.com/office/drawing/2014/main" xmlns="" id="{AA85A870-4D0E-4E68-8A01-2CED964613DB}"/>
                  </a:ext>
                </a:extLst>
              </p:cNvPr>
              <p:cNvSpPr/>
              <p:nvPr/>
            </p:nvSpPr>
            <p:spPr>
              <a:xfrm>
                <a:off x="5713646" y="5104733"/>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sp>
            <p:nvSpPr>
              <p:cNvPr id="49" name="타원 48">
                <a:extLst>
                  <a:ext uri="{FF2B5EF4-FFF2-40B4-BE49-F238E27FC236}">
                    <a16:creationId xmlns:a16="http://schemas.microsoft.com/office/drawing/2014/main" xmlns="" id="{3AAFCBF2-CECA-4A2A-8245-92EDB8050865}"/>
                  </a:ext>
                </a:extLst>
              </p:cNvPr>
              <p:cNvSpPr/>
              <p:nvPr/>
            </p:nvSpPr>
            <p:spPr>
              <a:xfrm>
                <a:off x="6706030" y="5104732"/>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grpSp>
        <p:grpSp>
          <p:nvGrpSpPr>
            <p:cNvPr id="6" name="그룹 5">
              <a:extLst>
                <a:ext uri="{FF2B5EF4-FFF2-40B4-BE49-F238E27FC236}">
                  <a16:creationId xmlns:a16="http://schemas.microsoft.com/office/drawing/2014/main" xmlns="" id="{918DF11E-4F77-46D0-A66E-8CC1B6C32D5B}"/>
                </a:ext>
              </a:extLst>
            </p:cNvPr>
            <p:cNvGrpSpPr/>
            <p:nvPr/>
          </p:nvGrpSpPr>
          <p:grpSpPr>
            <a:xfrm>
              <a:off x="2736494" y="2585423"/>
              <a:ext cx="4457909" cy="491464"/>
              <a:chOff x="2736494" y="2585423"/>
              <a:chExt cx="4457909" cy="491464"/>
            </a:xfrm>
          </p:grpSpPr>
          <p:sp>
            <p:nvSpPr>
              <p:cNvPr id="21" name="타원 20">
                <a:extLst>
                  <a:ext uri="{FF2B5EF4-FFF2-40B4-BE49-F238E27FC236}">
                    <a16:creationId xmlns:a16="http://schemas.microsoft.com/office/drawing/2014/main" xmlns="" id="{EA8A1F3F-FE2D-4F59-913A-23CC63B7FD16}"/>
                  </a:ext>
                </a:extLst>
              </p:cNvPr>
              <p:cNvSpPr/>
              <p:nvPr/>
            </p:nvSpPr>
            <p:spPr>
              <a:xfrm>
                <a:off x="2736494" y="258542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2" name="타원 21">
                <a:extLst>
                  <a:ext uri="{FF2B5EF4-FFF2-40B4-BE49-F238E27FC236}">
                    <a16:creationId xmlns:a16="http://schemas.microsoft.com/office/drawing/2014/main" xmlns="" id="{D3CA9C6B-DBEA-4CFD-8354-539C5F51B340}"/>
                  </a:ext>
                </a:extLst>
              </p:cNvPr>
              <p:cNvSpPr/>
              <p:nvPr/>
            </p:nvSpPr>
            <p:spPr>
              <a:xfrm>
                <a:off x="3728878" y="2585426"/>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CE455C4F-1322-4EF1-A048-1CA7BF328BED}"/>
                  </a:ext>
                </a:extLst>
              </p:cNvPr>
              <p:cNvSpPr/>
              <p:nvPr/>
            </p:nvSpPr>
            <p:spPr>
              <a:xfrm>
                <a:off x="4721262" y="2585425"/>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24" name="타원 23">
                <a:extLst>
                  <a:ext uri="{FF2B5EF4-FFF2-40B4-BE49-F238E27FC236}">
                    <a16:creationId xmlns:a16="http://schemas.microsoft.com/office/drawing/2014/main" xmlns="" id="{87A7A189-7035-4638-9DB2-6833FCCB3E54}"/>
                  </a:ext>
                </a:extLst>
              </p:cNvPr>
              <p:cNvSpPr/>
              <p:nvPr/>
            </p:nvSpPr>
            <p:spPr>
              <a:xfrm>
                <a:off x="5713646" y="258542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sp>
            <p:nvSpPr>
              <p:cNvPr id="25" name="타원 24">
                <a:extLst>
                  <a:ext uri="{FF2B5EF4-FFF2-40B4-BE49-F238E27FC236}">
                    <a16:creationId xmlns:a16="http://schemas.microsoft.com/office/drawing/2014/main" xmlns="" id="{BC922AE3-4A1A-4945-AAE4-345B9D8E7B7C}"/>
                  </a:ext>
                </a:extLst>
              </p:cNvPr>
              <p:cNvSpPr/>
              <p:nvPr/>
            </p:nvSpPr>
            <p:spPr>
              <a:xfrm>
                <a:off x="6706030" y="2585423"/>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cxnSp>
            <p:nvCxnSpPr>
              <p:cNvPr id="50" name="연결선: 꺾임 49">
                <a:extLst>
                  <a:ext uri="{FF2B5EF4-FFF2-40B4-BE49-F238E27FC236}">
                    <a16:creationId xmlns:a16="http://schemas.microsoft.com/office/drawing/2014/main" xmlns="" id="{B06FD24D-2124-482B-84BD-2C34D7603A19}"/>
                  </a:ext>
                </a:extLst>
              </p:cNvPr>
              <p:cNvCxnSpPr>
                <a:cxnSpLocks/>
              </p:cNvCxnSpPr>
              <p:nvPr/>
            </p:nvCxnSpPr>
            <p:spPr>
              <a:xfrm rot="5400000" flipH="1" flipV="1">
                <a:off x="3476871" y="258069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1" name="직사각형 50">
              <a:extLst>
                <a:ext uri="{FF2B5EF4-FFF2-40B4-BE49-F238E27FC236}">
                  <a16:creationId xmlns:a16="http://schemas.microsoft.com/office/drawing/2014/main" xmlns="" id="{34972921-BD68-493D-8BD3-076BE9D78278}"/>
                </a:ext>
              </a:extLst>
            </p:cNvPr>
            <p:cNvSpPr/>
            <p:nvPr/>
          </p:nvSpPr>
          <p:spPr>
            <a:xfrm>
              <a:off x="2980679" y="3304552"/>
              <a:ext cx="992384"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grpSp>
          <p:nvGrpSpPr>
            <p:cNvPr id="5" name="그룹 4">
              <a:extLst>
                <a:ext uri="{FF2B5EF4-FFF2-40B4-BE49-F238E27FC236}">
                  <a16:creationId xmlns:a16="http://schemas.microsoft.com/office/drawing/2014/main" xmlns="" id="{5E72C4CA-7948-4134-8E52-8DA5CB25F686}"/>
                </a:ext>
              </a:extLst>
            </p:cNvPr>
            <p:cNvGrpSpPr/>
            <p:nvPr/>
          </p:nvGrpSpPr>
          <p:grpSpPr>
            <a:xfrm>
              <a:off x="2736494" y="3890079"/>
              <a:ext cx="4457909" cy="491462"/>
              <a:chOff x="2736494" y="3890079"/>
              <a:chExt cx="4457909" cy="491462"/>
            </a:xfrm>
          </p:grpSpPr>
          <p:sp>
            <p:nvSpPr>
              <p:cNvPr id="28" name="타원 27">
                <a:extLst>
                  <a:ext uri="{FF2B5EF4-FFF2-40B4-BE49-F238E27FC236}">
                    <a16:creationId xmlns:a16="http://schemas.microsoft.com/office/drawing/2014/main" xmlns="" id="{03FA51E9-F43D-4FB3-9157-DAC5E7AFB7BE}"/>
                  </a:ext>
                </a:extLst>
              </p:cNvPr>
              <p:cNvSpPr/>
              <p:nvPr/>
            </p:nvSpPr>
            <p:spPr>
              <a:xfrm>
                <a:off x="2736494" y="389008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9" name="타원 28">
                <a:extLst>
                  <a:ext uri="{FF2B5EF4-FFF2-40B4-BE49-F238E27FC236}">
                    <a16:creationId xmlns:a16="http://schemas.microsoft.com/office/drawing/2014/main" xmlns="" id="{F30BFE4A-CD12-4EE0-ABD5-AEECFE21A6A5}"/>
                  </a:ext>
                </a:extLst>
              </p:cNvPr>
              <p:cNvSpPr/>
              <p:nvPr/>
            </p:nvSpPr>
            <p:spPr>
              <a:xfrm>
                <a:off x="3728878" y="389008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30" name="타원 29">
                <a:extLst>
                  <a:ext uri="{FF2B5EF4-FFF2-40B4-BE49-F238E27FC236}">
                    <a16:creationId xmlns:a16="http://schemas.microsoft.com/office/drawing/2014/main" xmlns="" id="{7F7FC878-6CCA-4340-A3C5-F756F61529EA}"/>
                  </a:ext>
                </a:extLst>
              </p:cNvPr>
              <p:cNvSpPr/>
              <p:nvPr/>
            </p:nvSpPr>
            <p:spPr>
              <a:xfrm>
                <a:off x="4721262" y="3890081"/>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2" name="타원 41">
                <a:extLst>
                  <a:ext uri="{FF2B5EF4-FFF2-40B4-BE49-F238E27FC236}">
                    <a16:creationId xmlns:a16="http://schemas.microsoft.com/office/drawing/2014/main" xmlns="" id="{1F3FEE93-B7C8-4CDB-92B2-5D9F1A721F93}"/>
                  </a:ext>
                </a:extLst>
              </p:cNvPr>
              <p:cNvSpPr/>
              <p:nvPr/>
            </p:nvSpPr>
            <p:spPr>
              <a:xfrm>
                <a:off x="5713646" y="3890080"/>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sp>
            <p:nvSpPr>
              <p:cNvPr id="43" name="타원 42">
                <a:extLst>
                  <a:ext uri="{FF2B5EF4-FFF2-40B4-BE49-F238E27FC236}">
                    <a16:creationId xmlns:a16="http://schemas.microsoft.com/office/drawing/2014/main" xmlns="" id="{A91D2BB0-BA15-4E50-9355-E98E40984CA3}"/>
                  </a:ext>
                </a:extLst>
              </p:cNvPr>
              <p:cNvSpPr/>
              <p:nvPr/>
            </p:nvSpPr>
            <p:spPr>
              <a:xfrm>
                <a:off x="6706030" y="3890079"/>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cxnSp>
            <p:nvCxnSpPr>
              <p:cNvPr id="52" name="연결선: 꺾임 51">
                <a:extLst>
                  <a:ext uri="{FF2B5EF4-FFF2-40B4-BE49-F238E27FC236}">
                    <a16:creationId xmlns:a16="http://schemas.microsoft.com/office/drawing/2014/main" xmlns="" id="{694E3385-CE14-45A1-888C-5089BECCB083}"/>
                  </a:ext>
                </a:extLst>
              </p:cNvPr>
              <p:cNvCxnSpPr>
                <a:cxnSpLocks/>
              </p:cNvCxnSpPr>
              <p:nvPr/>
            </p:nvCxnSpPr>
            <p:spPr>
              <a:xfrm rot="5400000" flipH="1" flipV="1">
                <a:off x="4469257" y="3885349"/>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xmlns="" id="{71AFB4A9-D6AE-44B1-8AA2-1619D14CD7E8}"/>
                </a:ext>
              </a:extLst>
            </p:cNvPr>
            <p:cNvSpPr/>
            <p:nvPr/>
          </p:nvSpPr>
          <p:spPr>
            <a:xfrm>
              <a:off x="3973065" y="4609206"/>
              <a:ext cx="992384"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54" name="오른쪽 중괄호 53">
              <a:extLst>
                <a:ext uri="{FF2B5EF4-FFF2-40B4-BE49-F238E27FC236}">
                  <a16:creationId xmlns:a16="http://schemas.microsoft.com/office/drawing/2014/main" xmlns="" id="{89C6CE08-8293-4066-9042-1699928BC932}"/>
                </a:ext>
              </a:extLst>
            </p:cNvPr>
            <p:cNvSpPr/>
            <p:nvPr/>
          </p:nvSpPr>
          <p:spPr>
            <a:xfrm rot="5400000">
              <a:off x="5835116" y="4504921"/>
              <a:ext cx="261070" cy="2473140"/>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xmlns="" id="{50794AC1-C12A-4BC7-BC84-64744535E912}"/>
                </a:ext>
              </a:extLst>
            </p:cNvPr>
            <p:cNvSpPr/>
            <p:nvPr/>
          </p:nvSpPr>
          <p:spPr>
            <a:xfrm>
              <a:off x="4729081" y="5921288"/>
              <a:ext cx="2473141"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sorted</a:t>
              </a:r>
              <a:endParaRPr lang="ko-KR" altLang="en-US" sz="1300" dirty="0">
                <a:solidFill>
                  <a:srgbClr val="1429A0"/>
                </a:solidFill>
                <a:latin typeface="SamsungOne 400" panose="020B0503030303020204" pitchFamily="34" charset="0"/>
              </a:endParaRPr>
            </a:p>
          </p:txBody>
        </p:sp>
      </p:grpSp>
      <p:sp>
        <p:nvSpPr>
          <p:cNvPr id="32" name="직사각형 31">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3" name="직사각형 32">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4" name="직사각형 3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Bubble Sort</a:t>
            </a:r>
          </a:p>
        </p:txBody>
      </p:sp>
      <p:sp>
        <p:nvSpPr>
          <p:cNvPr id="35" name="TextBox 34">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The process of bubble sort</a:t>
            </a:r>
          </a:p>
        </p:txBody>
      </p:sp>
      <p:sp>
        <p:nvSpPr>
          <p:cNvPr id="36" name="직사각형 35">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In the same way, bubble sorting can be continued in the third pass.</a:t>
            </a:r>
          </a:p>
        </p:txBody>
      </p:sp>
    </p:spTree>
    <p:extLst>
      <p:ext uri="{BB962C8B-B14F-4D97-AF65-F5344CB8AC3E}">
        <p14:creationId xmlns:p14="http://schemas.microsoft.com/office/powerpoint/2010/main" val="1917312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xmlns="" id="{5D7493AC-CAA9-4FC3-96EC-452256A29065}"/>
              </a:ext>
            </a:extLst>
          </p:cNvPr>
          <p:cNvGrpSpPr/>
          <p:nvPr/>
        </p:nvGrpSpPr>
        <p:grpSpPr>
          <a:xfrm>
            <a:off x="2736494" y="2742047"/>
            <a:ext cx="4457910" cy="2650373"/>
            <a:chOff x="2736494" y="2742047"/>
            <a:chExt cx="4457910" cy="2650373"/>
          </a:xfrm>
        </p:grpSpPr>
        <p:grpSp>
          <p:nvGrpSpPr>
            <p:cNvPr id="6" name="그룹 5">
              <a:extLst>
                <a:ext uri="{FF2B5EF4-FFF2-40B4-BE49-F238E27FC236}">
                  <a16:creationId xmlns:a16="http://schemas.microsoft.com/office/drawing/2014/main" xmlns="" id="{D0EF5878-C3FB-49E2-B062-3FE52AC94C86}"/>
                </a:ext>
              </a:extLst>
            </p:cNvPr>
            <p:cNvGrpSpPr/>
            <p:nvPr/>
          </p:nvGrpSpPr>
          <p:grpSpPr>
            <a:xfrm>
              <a:off x="2736494" y="4269104"/>
              <a:ext cx="4457909" cy="488377"/>
              <a:chOff x="2736494" y="4269104"/>
              <a:chExt cx="4457909" cy="488377"/>
            </a:xfrm>
          </p:grpSpPr>
          <p:sp>
            <p:nvSpPr>
              <p:cNvPr id="33" name="타원 32">
                <a:extLst>
                  <a:ext uri="{FF2B5EF4-FFF2-40B4-BE49-F238E27FC236}">
                    <a16:creationId xmlns:a16="http://schemas.microsoft.com/office/drawing/2014/main" xmlns="" id="{7E509C1C-8B39-478C-82A1-D3709698C759}"/>
                  </a:ext>
                </a:extLst>
              </p:cNvPr>
              <p:cNvSpPr/>
              <p:nvPr/>
            </p:nvSpPr>
            <p:spPr>
              <a:xfrm>
                <a:off x="2736494" y="4269108"/>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34" name="타원 33">
                <a:extLst>
                  <a:ext uri="{FF2B5EF4-FFF2-40B4-BE49-F238E27FC236}">
                    <a16:creationId xmlns:a16="http://schemas.microsoft.com/office/drawing/2014/main" xmlns="" id="{46D0AA25-B3DC-4374-B72B-3009DA968139}"/>
                  </a:ext>
                </a:extLst>
              </p:cNvPr>
              <p:cNvSpPr/>
              <p:nvPr/>
            </p:nvSpPr>
            <p:spPr>
              <a:xfrm>
                <a:off x="3728878" y="4269107"/>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35" name="타원 34">
                <a:extLst>
                  <a:ext uri="{FF2B5EF4-FFF2-40B4-BE49-F238E27FC236}">
                    <a16:creationId xmlns:a16="http://schemas.microsoft.com/office/drawing/2014/main" xmlns="" id="{F65568C6-6C41-49A4-85DA-8E974B3A1907}"/>
                  </a:ext>
                </a:extLst>
              </p:cNvPr>
              <p:cNvSpPr/>
              <p:nvPr/>
            </p:nvSpPr>
            <p:spPr>
              <a:xfrm>
                <a:off x="4721262" y="4269106"/>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36" name="타원 35">
                <a:extLst>
                  <a:ext uri="{FF2B5EF4-FFF2-40B4-BE49-F238E27FC236}">
                    <a16:creationId xmlns:a16="http://schemas.microsoft.com/office/drawing/2014/main" xmlns="" id="{2275A314-52D3-4EE1-802A-A8CE9C83D17D}"/>
                  </a:ext>
                </a:extLst>
              </p:cNvPr>
              <p:cNvSpPr/>
              <p:nvPr/>
            </p:nvSpPr>
            <p:spPr>
              <a:xfrm>
                <a:off x="5713646" y="4269105"/>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sp>
            <p:nvSpPr>
              <p:cNvPr id="37" name="타원 36">
                <a:extLst>
                  <a:ext uri="{FF2B5EF4-FFF2-40B4-BE49-F238E27FC236}">
                    <a16:creationId xmlns:a16="http://schemas.microsoft.com/office/drawing/2014/main" xmlns="" id="{3B82E529-D911-4AD0-A257-0EA81E4CC3ED}"/>
                  </a:ext>
                </a:extLst>
              </p:cNvPr>
              <p:cNvSpPr/>
              <p:nvPr/>
            </p:nvSpPr>
            <p:spPr>
              <a:xfrm>
                <a:off x="6706030" y="426910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grpSp>
        <p:sp>
          <p:nvSpPr>
            <p:cNvPr id="38" name="오른쪽 중괄호 37">
              <a:extLst>
                <a:ext uri="{FF2B5EF4-FFF2-40B4-BE49-F238E27FC236}">
                  <a16:creationId xmlns:a16="http://schemas.microsoft.com/office/drawing/2014/main" xmlns="" id="{E438D8D9-1CA6-4173-9D9E-AD657168300E}"/>
                </a:ext>
              </a:extLst>
            </p:cNvPr>
            <p:cNvSpPr/>
            <p:nvPr/>
          </p:nvSpPr>
          <p:spPr>
            <a:xfrm rot="5400000">
              <a:off x="4838823" y="2732682"/>
              <a:ext cx="261070" cy="4450090"/>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xmlns="" id="{95465290-6EF0-4B9F-84AE-09F7D49409BA}"/>
                </a:ext>
              </a:extLst>
            </p:cNvPr>
            <p:cNvSpPr/>
            <p:nvPr/>
          </p:nvSpPr>
          <p:spPr>
            <a:xfrm>
              <a:off x="2744313" y="5137524"/>
              <a:ext cx="4450091"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sorted</a:t>
              </a:r>
              <a:endParaRPr lang="ko-KR" altLang="en-US" sz="1300" dirty="0">
                <a:solidFill>
                  <a:srgbClr val="1429A0"/>
                </a:solidFill>
                <a:latin typeface="SamsungOne 400" panose="020B0503030303020204" pitchFamily="34" charset="0"/>
              </a:endParaRPr>
            </a:p>
          </p:txBody>
        </p:sp>
        <p:cxnSp>
          <p:nvCxnSpPr>
            <p:cNvPr id="40" name="연결선: 꺾임 39">
              <a:extLst>
                <a:ext uri="{FF2B5EF4-FFF2-40B4-BE49-F238E27FC236}">
                  <a16:creationId xmlns:a16="http://schemas.microsoft.com/office/drawing/2014/main" xmlns="" id="{184164DB-8A7B-4F4E-AE96-D6D2A8922A44}"/>
                </a:ext>
              </a:extLst>
            </p:cNvPr>
            <p:cNvCxnSpPr>
              <a:cxnSpLocks/>
            </p:cNvCxnSpPr>
            <p:nvPr/>
          </p:nvCxnSpPr>
          <p:spPr>
            <a:xfrm rot="5400000" flipH="1" flipV="1">
              <a:off x="3480680" y="273423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xmlns="" id="{246AE92C-29C0-4B4F-9550-074EBD8756FB}"/>
                </a:ext>
              </a:extLst>
            </p:cNvPr>
            <p:cNvSpPr/>
            <p:nvPr/>
          </p:nvSpPr>
          <p:spPr>
            <a:xfrm>
              <a:off x="2744313" y="3458092"/>
              <a:ext cx="1480757"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doesn’t swap</a:t>
              </a:r>
              <a:endParaRPr lang="ko-KR" altLang="en-US" sz="1300" dirty="0">
                <a:solidFill>
                  <a:srgbClr val="1429A0"/>
                </a:solidFill>
                <a:latin typeface="SamsungOne 400" panose="020B0503030303020204" pitchFamily="34" charset="0"/>
              </a:endParaRPr>
            </a:p>
          </p:txBody>
        </p:sp>
        <p:grpSp>
          <p:nvGrpSpPr>
            <p:cNvPr id="5" name="그룹 4">
              <a:extLst>
                <a:ext uri="{FF2B5EF4-FFF2-40B4-BE49-F238E27FC236}">
                  <a16:creationId xmlns:a16="http://schemas.microsoft.com/office/drawing/2014/main" xmlns="" id="{F42A2C3F-BBB8-4979-830C-241BA64B061D}"/>
                </a:ext>
              </a:extLst>
            </p:cNvPr>
            <p:cNvGrpSpPr/>
            <p:nvPr/>
          </p:nvGrpSpPr>
          <p:grpSpPr>
            <a:xfrm>
              <a:off x="2736494" y="2742047"/>
              <a:ext cx="4457909" cy="488377"/>
              <a:chOff x="2736494" y="2742047"/>
              <a:chExt cx="4457909" cy="488377"/>
            </a:xfrm>
          </p:grpSpPr>
          <p:sp>
            <p:nvSpPr>
              <p:cNvPr id="57" name="타원 56">
                <a:extLst>
                  <a:ext uri="{FF2B5EF4-FFF2-40B4-BE49-F238E27FC236}">
                    <a16:creationId xmlns:a16="http://schemas.microsoft.com/office/drawing/2014/main" xmlns="" id="{AF85E4FC-E861-4DD6-AFC2-62BD9033D5F8}"/>
                  </a:ext>
                </a:extLst>
              </p:cNvPr>
              <p:cNvSpPr/>
              <p:nvPr/>
            </p:nvSpPr>
            <p:spPr>
              <a:xfrm>
                <a:off x="2736494" y="2742051"/>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B7336535-29DC-4EB5-8CDE-537CB67753C3}"/>
                  </a:ext>
                </a:extLst>
              </p:cNvPr>
              <p:cNvSpPr/>
              <p:nvPr/>
            </p:nvSpPr>
            <p:spPr>
              <a:xfrm>
                <a:off x="3728878" y="2742050"/>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3C22B165-1875-417E-9A95-F1C775817934}"/>
                  </a:ext>
                </a:extLst>
              </p:cNvPr>
              <p:cNvSpPr/>
              <p:nvPr/>
            </p:nvSpPr>
            <p:spPr>
              <a:xfrm>
                <a:off x="4721262" y="2742049"/>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60" name="타원 59">
                <a:extLst>
                  <a:ext uri="{FF2B5EF4-FFF2-40B4-BE49-F238E27FC236}">
                    <a16:creationId xmlns:a16="http://schemas.microsoft.com/office/drawing/2014/main" xmlns="" id="{B3B70432-3536-4828-BB9A-354712C8C26E}"/>
                  </a:ext>
                </a:extLst>
              </p:cNvPr>
              <p:cNvSpPr/>
              <p:nvPr/>
            </p:nvSpPr>
            <p:spPr>
              <a:xfrm>
                <a:off x="5713646" y="2742048"/>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sp>
            <p:nvSpPr>
              <p:cNvPr id="61" name="타원 60">
                <a:extLst>
                  <a:ext uri="{FF2B5EF4-FFF2-40B4-BE49-F238E27FC236}">
                    <a16:creationId xmlns:a16="http://schemas.microsoft.com/office/drawing/2014/main" xmlns="" id="{FA86FD85-F901-44C6-B9DF-6C143E3D5B95}"/>
                  </a:ext>
                </a:extLst>
              </p:cNvPr>
              <p:cNvSpPr/>
              <p:nvPr/>
            </p:nvSpPr>
            <p:spPr>
              <a:xfrm>
                <a:off x="6706030" y="2742047"/>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grpSp>
      </p:grpSp>
      <p:sp>
        <p:nvSpPr>
          <p:cNvPr id="24" name="직사각형 2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5" name="직사각형 2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6" name="직사각형 2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Bubble Sort</a:t>
            </a:r>
          </a:p>
        </p:txBody>
      </p:sp>
      <p:sp>
        <p:nvSpPr>
          <p:cNvPr id="27" name="TextBox 26">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The process of bubble sort</a:t>
            </a:r>
          </a:p>
        </p:txBody>
      </p:sp>
      <p:sp>
        <p:nvSpPr>
          <p:cNvPr id="28" name="직사각형 27">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In the same way, bubble sort can be continued until all elements are sorted.</a:t>
            </a:r>
          </a:p>
        </p:txBody>
      </p:sp>
    </p:spTree>
    <p:extLst>
      <p:ext uri="{BB962C8B-B14F-4D97-AF65-F5344CB8AC3E}">
        <p14:creationId xmlns:p14="http://schemas.microsoft.com/office/powerpoint/2010/main" val="399739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00A8E6AA-625C-4CD0-AD19-9A03E156244C}"/>
              </a:ext>
            </a:extLst>
          </p:cNvPr>
          <p:cNvGrpSpPr/>
          <p:nvPr/>
        </p:nvGrpSpPr>
        <p:grpSpPr>
          <a:xfrm>
            <a:off x="560388" y="2672218"/>
            <a:ext cx="8785224" cy="292388"/>
            <a:chOff x="804285" y="2642508"/>
            <a:chExt cx="8785224" cy="292388"/>
          </a:xfrm>
        </p:grpSpPr>
        <p:sp>
          <p:nvSpPr>
            <p:cNvPr id="24" name="TextBox 23">
              <a:extLst>
                <a:ext uri="{FF2B5EF4-FFF2-40B4-BE49-F238E27FC236}">
                  <a16:creationId xmlns:a16="http://schemas.microsoft.com/office/drawing/2014/main" xmlns="" id="{02D5BDA2-E3EC-4D69-A6B5-86334FF416A5}"/>
                </a:ext>
              </a:extLst>
            </p:cNvPr>
            <p:cNvSpPr txBox="1"/>
            <p:nvPr/>
          </p:nvSpPr>
          <p:spPr>
            <a:xfrm>
              <a:off x="1065102" y="2642508"/>
              <a:ext cx="8524407" cy="292388"/>
            </a:xfrm>
            <a:prstGeom prst="rect">
              <a:avLst/>
            </a:prstGeom>
            <a:noFill/>
          </p:spPr>
          <p:txBody>
            <a:bodyPr wrap="square">
              <a:spAutoFit/>
            </a:bodyPr>
            <a:lstStyle/>
            <a:p>
              <a:pPr lvl="0">
                <a:spcBef>
                  <a:spcPts val="600"/>
                </a:spcBef>
                <a:spcAft>
                  <a:spcPts val="0"/>
                </a:spcAft>
                <a:buClr>
                  <a:schemeClr val="dk1"/>
                </a:buClr>
                <a:buSzPts val="1100"/>
              </a:pPr>
              <a:r>
                <a:rPr lang="en-US" altLang="ko-KR" sz="1300" dirty="0">
                  <a:latin typeface="SamsungOne 400" panose="020B0503030303020204" pitchFamily="34" charset="0"/>
                  <a:ea typeface="SamsungOne 400" panose="020B0503030303020204" pitchFamily="34" charset="0"/>
                  <a:cs typeface="+mn-cs"/>
                </a:rPr>
                <a:t>Suppose we want to sort a list arranged in the order of [50, 30, 40, 10, 20] as follows.</a:t>
              </a:r>
            </a:p>
          </p:txBody>
        </p:sp>
        <p:sp>
          <p:nvSpPr>
            <p:cNvPr id="25" name="사각형: 둥근 모서리 25">
              <a:extLst>
                <a:ext uri="{FF2B5EF4-FFF2-40B4-BE49-F238E27FC236}">
                  <a16:creationId xmlns:a16="http://schemas.microsoft.com/office/drawing/2014/main" xmlns="" id="{90B8BBDD-0E6E-4ECB-A5F8-2DFD0A718ED8}"/>
                </a:ext>
              </a:extLst>
            </p:cNvPr>
            <p:cNvSpPr/>
            <p:nvPr/>
          </p:nvSpPr>
          <p:spPr>
            <a:xfrm>
              <a:off x="804285" y="2671544"/>
              <a:ext cx="284150"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rPr>
                <a:t>Ex</a:t>
              </a:r>
              <a:endParaRPr lang="ko-KR" altLang="en-US" sz="1200" b="1" dirty="0">
                <a:solidFill>
                  <a:schemeClr val="bg1"/>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571E8F37-8276-4175-A1F0-F58694FC003A}"/>
              </a:ext>
            </a:extLst>
          </p:cNvPr>
          <p:cNvGrpSpPr/>
          <p:nvPr/>
        </p:nvGrpSpPr>
        <p:grpSpPr>
          <a:xfrm>
            <a:off x="3993476" y="3919672"/>
            <a:ext cx="4457909" cy="488377"/>
            <a:chOff x="3993476" y="3919672"/>
            <a:chExt cx="4457909" cy="488377"/>
          </a:xfrm>
        </p:grpSpPr>
        <p:sp>
          <p:nvSpPr>
            <p:cNvPr id="28" name="타원 27">
              <a:extLst>
                <a:ext uri="{FF2B5EF4-FFF2-40B4-BE49-F238E27FC236}">
                  <a16:creationId xmlns:a16="http://schemas.microsoft.com/office/drawing/2014/main" xmlns="" id="{6AB8A2D6-E282-48BB-AD66-9E3003336BCA}"/>
                </a:ext>
              </a:extLst>
            </p:cNvPr>
            <p:cNvSpPr/>
            <p:nvPr/>
          </p:nvSpPr>
          <p:spPr>
            <a:xfrm>
              <a:off x="3993476" y="3919676"/>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9" name="타원 28">
              <a:extLst>
                <a:ext uri="{FF2B5EF4-FFF2-40B4-BE49-F238E27FC236}">
                  <a16:creationId xmlns:a16="http://schemas.microsoft.com/office/drawing/2014/main" xmlns="" id="{13823090-BB66-436B-9CC5-DA6686BD2C1C}"/>
                </a:ext>
              </a:extLst>
            </p:cNvPr>
            <p:cNvSpPr/>
            <p:nvPr/>
          </p:nvSpPr>
          <p:spPr>
            <a:xfrm>
              <a:off x="4985860" y="3919675"/>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30" name="타원 29">
              <a:extLst>
                <a:ext uri="{FF2B5EF4-FFF2-40B4-BE49-F238E27FC236}">
                  <a16:creationId xmlns:a16="http://schemas.microsoft.com/office/drawing/2014/main" xmlns="" id="{8023EB48-B629-4D50-843B-4D5F75D14897}"/>
                </a:ext>
              </a:extLst>
            </p:cNvPr>
            <p:cNvSpPr/>
            <p:nvPr/>
          </p:nvSpPr>
          <p:spPr>
            <a:xfrm>
              <a:off x="5978244" y="391967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31" name="타원 30">
              <a:extLst>
                <a:ext uri="{FF2B5EF4-FFF2-40B4-BE49-F238E27FC236}">
                  <a16:creationId xmlns:a16="http://schemas.microsoft.com/office/drawing/2014/main" xmlns="" id="{68914FB5-2434-4B49-A4EA-B1F876562E4D}"/>
                </a:ext>
              </a:extLst>
            </p:cNvPr>
            <p:cNvSpPr/>
            <p:nvPr/>
          </p:nvSpPr>
          <p:spPr>
            <a:xfrm>
              <a:off x="6970628" y="391967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2" name="타원 41">
              <a:extLst>
                <a:ext uri="{FF2B5EF4-FFF2-40B4-BE49-F238E27FC236}">
                  <a16:creationId xmlns:a16="http://schemas.microsoft.com/office/drawing/2014/main" xmlns="" id="{DA1F922D-2BD9-4F2F-AD01-78784845BE13}"/>
                </a:ext>
              </a:extLst>
            </p:cNvPr>
            <p:cNvSpPr/>
            <p:nvPr/>
          </p:nvSpPr>
          <p:spPr>
            <a:xfrm>
              <a:off x="7963012" y="391967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grpSp>
      <p:pic>
        <p:nvPicPr>
          <p:cNvPr id="43" name="그림 42" descr="저울, 장치, 램프이(가) 표시된 사진&#10;&#10;자동 생성된 설명">
            <a:extLst>
              <a:ext uri="{FF2B5EF4-FFF2-40B4-BE49-F238E27FC236}">
                <a16:creationId xmlns:a16="http://schemas.microsoft.com/office/drawing/2014/main" xmlns="" id="{F068BA89-620D-4957-A457-A837C0A762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1195196" y="3273216"/>
            <a:ext cx="1939330" cy="1781284"/>
          </a:xfrm>
          <a:prstGeom prst="rect">
            <a:avLst/>
          </a:prstGeom>
        </p:spPr>
      </p:pic>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2" name="TextBox 21">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An example of selection sort</a:t>
            </a:r>
          </a:p>
        </p:txBody>
      </p:sp>
      <p:sp>
        <p:nvSpPr>
          <p:cNvPr id="26" name="직사각형 25">
            <a:extLst>
              <a:ext uri="{FF2B5EF4-FFF2-40B4-BE49-F238E27FC236}">
                <a16:creationId xmlns:a16="http://schemas.microsoft.com/office/drawing/2014/main" xmlns="" id="{F592450A-01E1-4E06-9A3E-8EA290D8E695}"/>
              </a:ext>
            </a:extLst>
          </p:cNvPr>
          <p:cNvSpPr/>
          <p:nvPr/>
        </p:nvSpPr>
        <p:spPr>
          <a:xfrm>
            <a:off x="580388" y="2010291"/>
            <a:ext cx="888761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Selection sort is a sorting algorithm that finds the smallest element in a list and place it on the leftmost side. To do this, it uses a strategy to compare the first element of an unsorted list with the rest of the list and to swap positions with the smaller element.</a:t>
            </a:r>
          </a:p>
        </p:txBody>
      </p:sp>
    </p:spTree>
    <p:extLst>
      <p:ext uri="{BB962C8B-B14F-4D97-AF65-F5344CB8AC3E}">
        <p14:creationId xmlns:p14="http://schemas.microsoft.com/office/powerpoint/2010/main" val="2492433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xmlns="" id="{E3B05585-50CE-4157-BB06-38113F7D8155}"/>
              </a:ext>
            </a:extLst>
          </p:cNvPr>
          <p:cNvGrpSpPr/>
          <p:nvPr/>
        </p:nvGrpSpPr>
        <p:grpSpPr>
          <a:xfrm>
            <a:off x="2730078" y="2490871"/>
            <a:ext cx="4457909" cy="3599586"/>
            <a:chOff x="2730078" y="2490871"/>
            <a:chExt cx="4457909" cy="3599586"/>
          </a:xfrm>
        </p:grpSpPr>
        <p:pic>
          <p:nvPicPr>
            <p:cNvPr id="6" name="그림 5" descr="저울, 장치, 램프이(가) 표시된 사진&#10;&#10;자동 생성된 설명">
              <a:extLst>
                <a:ext uri="{FF2B5EF4-FFF2-40B4-BE49-F238E27FC236}">
                  <a16:creationId xmlns:a16="http://schemas.microsoft.com/office/drawing/2014/main" xmlns="" id="{279633FA-82E6-4141-AA06-27C0B085CB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235957"/>
              <a:ext cx="1939330" cy="1781284"/>
            </a:xfrm>
            <a:prstGeom prst="rect">
              <a:avLst/>
            </a:prstGeom>
          </p:spPr>
        </p:pic>
        <p:sp>
          <p:nvSpPr>
            <p:cNvPr id="20" name="타원 19">
              <a:extLst>
                <a:ext uri="{FF2B5EF4-FFF2-40B4-BE49-F238E27FC236}">
                  <a16:creationId xmlns:a16="http://schemas.microsoft.com/office/drawing/2014/main" xmlns="" id="{BBC513B7-CA6D-4BFF-A7FD-EED9F78768C5}"/>
                </a:ext>
              </a:extLst>
            </p:cNvPr>
            <p:cNvSpPr/>
            <p:nvPr/>
          </p:nvSpPr>
          <p:spPr>
            <a:xfrm>
              <a:off x="2730078" y="249087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1" name="타원 20">
              <a:extLst>
                <a:ext uri="{FF2B5EF4-FFF2-40B4-BE49-F238E27FC236}">
                  <a16:creationId xmlns:a16="http://schemas.microsoft.com/office/drawing/2014/main" xmlns="" id="{04C4BDE9-0D78-4B6E-A408-F21E413CA756}"/>
                </a:ext>
              </a:extLst>
            </p:cNvPr>
            <p:cNvSpPr/>
            <p:nvPr/>
          </p:nvSpPr>
          <p:spPr>
            <a:xfrm>
              <a:off x="3722462" y="249087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2" name="타원 21">
              <a:extLst>
                <a:ext uri="{FF2B5EF4-FFF2-40B4-BE49-F238E27FC236}">
                  <a16:creationId xmlns:a16="http://schemas.microsoft.com/office/drawing/2014/main" xmlns="" id="{D0D53DA0-431A-4DB3-96A5-A0A99C64E41D}"/>
                </a:ext>
              </a:extLst>
            </p:cNvPr>
            <p:cNvSpPr/>
            <p:nvPr/>
          </p:nvSpPr>
          <p:spPr>
            <a:xfrm>
              <a:off x="4714846" y="249087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32" name="타원 31">
              <a:extLst>
                <a:ext uri="{FF2B5EF4-FFF2-40B4-BE49-F238E27FC236}">
                  <a16:creationId xmlns:a16="http://schemas.microsoft.com/office/drawing/2014/main" xmlns="" id="{04A9B830-E380-41BE-B371-E9D57F8BB28E}"/>
                </a:ext>
              </a:extLst>
            </p:cNvPr>
            <p:cNvSpPr/>
            <p:nvPr/>
          </p:nvSpPr>
          <p:spPr>
            <a:xfrm>
              <a:off x="5707230" y="249087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3" name="타원 32">
              <a:extLst>
                <a:ext uri="{FF2B5EF4-FFF2-40B4-BE49-F238E27FC236}">
                  <a16:creationId xmlns:a16="http://schemas.microsoft.com/office/drawing/2014/main" xmlns="" id="{B574B462-B4B9-4B87-868B-59511D574885}"/>
                </a:ext>
              </a:extLst>
            </p:cNvPr>
            <p:cNvSpPr/>
            <p:nvPr/>
          </p:nvSpPr>
          <p:spPr>
            <a:xfrm>
              <a:off x="6699614" y="249087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38" name="타원 37">
              <a:extLst>
                <a:ext uri="{FF2B5EF4-FFF2-40B4-BE49-F238E27FC236}">
                  <a16:creationId xmlns:a16="http://schemas.microsoft.com/office/drawing/2014/main" xmlns="" id="{5D3E5ACE-9DCD-4E8C-A188-8C8F6D525133}"/>
                </a:ext>
              </a:extLst>
            </p:cNvPr>
            <p:cNvSpPr/>
            <p:nvPr/>
          </p:nvSpPr>
          <p:spPr>
            <a:xfrm>
              <a:off x="2730078" y="5602084"/>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39" name="타원 38">
              <a:extLst>
                <a:ext uri="{FF2B5EF4-FFF2-40B4-BE49-F238E27FC236}">
                  <a16:creationId xmlns:a16="http://schemas.microsoft.com/office/drawing/2014/main" xmlns="" id="{3FD678DE-1EA3-4A72-8ACA-815F755B5641}"/>
                </a:ext>
              </a:extLst>
            </p:cNvPr>
            <p:cNvSpPr/>
            <p:nvPr/>
          </p:nvSpPr>
          <p:spPr>
            <a:xfrm>
              <a:off x="3722462" y="5602083"/>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859E235E-B08D-49DA-94BE-93766C44409F}"/>
                </a:ext>
              </a:extLst>
            </p:cNvPr>
            <p:cNvSpPr/>
            <p:nvPr/>
          </p:nvSpPr>
          <p:spPr>
            <a:xfrm>
              <a:off x="4714846" y="560208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9211BC3A-22D9-417E-831D-F111987B5ECD}"/>
                </a:ext>
              </a:extLst>
            </p:cNvPr>
            <p:cNvSpPr/>
            <p:nvPr/>
          </p:nvSpPr>
          <p:spPr>
            <a:xfrm>
              <a:off x="5707230" y="560208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3" name="타원 42">
              <a:extLst>
                <a:ext uri="{FF2B5EF4-FFF2-40B4-BE49-F238E27FC236}">
                  <a16:creationId xmlns:a16="http://schemas.microsoft.com/office/drawing/2014/main" xmlns="" id="{528C8852-9A00-4D8F-A8D2-6AFF7775E208}"/>
                </a:ext>
              </a:extLst>
            </p:cNvPr>
            <p:cNvSpPr/>
            <p:nvPr/>
          </p:nvSpPr>
          <p:spPr>
            <a:xfrm>
              <a:off x="6699614" y="560208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44" name="연결선: 꺾임 43">
              <a:extLst>
                <a:ext uri="{FF2B5EF4-FFF2-40B4-BE49-F238E27FC236}">
                  <a16:creationId xmlns:a16="http://schemas.microsoft.com/office/drawing/2014/main" xmlns="" id="{A63DD2F3-22D3-4D21-9795-313A24CE481C}"/>
                </a:ext>
              </a:extLst>
            </p:cNvPr>
            <p:cNvCxnSpPr>
              <a:cxnSpLocks/>
            </p:cNvCxnSpPr>
            <p:nvPr/>
          </p:nvCxnSpPr>
          <p:spPr>
            <a:xfrm rot="5400000" flipH="1" flipV="1">
              <a:off x="4953000" y="447999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xmlns="" id="{E7782D5F-0680-48C2-8A35-A6AC912C8494}"/>
                </a:ext>
              </a:extLst>
            </p:cNvPr>
            <p:cNvSpPr/>
            <p:nvPr/>
          </p:nvSpPr>
          <p:spPr>
            <a:xfrm>
              <a:off x="4448738" y="5254150"/>
              <a:ext cx="102077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35" name="타원 34">
              <a:extLst>
                <a:ext uri="{FF2B5EF4-FFF2-40B4-BE49-F238E27FC236}">
                  <a16:creationId xmlns:a16="http://schemas.microsoft.com/office/drawing/2014/main" xmlns="" id="{313DC45D-22C5-4AE3-9291-1DB2F575E76D}"/>
                </a:ext>
              </a:extLst>
            </p:cNvPr>
            <p:cNvSpPr/>
            <p:nvPr/>
          </p:nvSpPr>
          <p:spPr>
            <a:xfrm>
              <a:off x="4129283" y="384863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36" name="타원 35">
              <a:extLst>
                <a:ext uri="{FF2B5EF4-FFF2-40B4-BE49-F238E27FC236}">
                  <a16:creationId xmlns:a16="http://schemas.microsoft.com/office/drawing/2014/main" xmlns="" id="{D1C27C63-3BCF-4A65-AA76-4358D7B9A31B}"/>
                </a:ext>
              </a:extLst>
            </p:cNvPr>
            <p:cNvSpPr/>
            <p:nvPr/>
          </p:nvSpPr>
          <p:spPr>
            <a:xfrm>
              <a:off x="5288346" y="384863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cxnSp>
          <p:nvCxnSpPr>
            <p:cNvPr id="46" name="직선 화살표 연결선 45">
              <a:extLst>
                <a:ext uri="{FF2B5EF4-FFF2-40B4-BE49-F238E27FC236}">
                  <a16:creationId xmlns:a16="http://schemas.microsoft.com/office/drawing/2014/main" xmlns="" id="{D0A0FC12-8249-4B29-B438-3F5451C00A1D}"/>
                </a:ext>
              </a:extLst>
            </p:cNvPr>
            <p:cNvCxnSpPr>
              <a:cxnSpLocks/>
              <a:stCxn id="20" idx="4"/>
              <a:endCxn id="35" idx="0"/>
            </p:cNvCxnSpPr>
            <p:nvPr/>
          </p:nvCxnSpPr>
          <p:spPr>
            <a:xfrm>
              <a:off x="2974265" y="2979248"/>
              <a:ext cx="1399205" cy="86939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6442CF99-139A-4225-A282-FA7698E8CADD}"/>
                </a:ext>
              </a:extLst>
            </p:cNvPr>
            <p:cNvCxnSpPr>
              <a:cxnSpLocks/>
              <a:stCxn id="21" idx="4"/>
              <a:endCxn id="36" idx="0"/>
            </p:cNvCxnSpPr>
            <p:nvPr/>
          </p:nvCxnSpPr>
          <p:spPr>
            <a:xfrm>
              <a:off x="3966649" y="2979247"/>
              <a:ext cx="1565884" cy="86939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29" name="직사각형 28">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First, compare the first element 50 with the second element 30. Since 50 is greater than 30, the places of each other must be changed.</a:t>
            </a:r>
          </a:p>
        </p:txBody>
      </p:sp>
    </p:spTree>
    <p:extLst>
      <p:ext uri="{BB962C8B-B14F-4D97-AF65-F5344CB8AC3E}">
        <p14:creationId xmlns:p14="http://schemas.microsoft.com/office/powerpoint/2010/main" val="3974264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E2BE8C60-9481-4B8D-8E0D-92956F42B798}"/>
              </a:ext>
            </a:extLst>
          </p:cNvPr>
          <p:cNvGrpSpPr/>
          <p:nvPr/>
        </p:nvGrpSpPr>
        <p:grpSpPr>
          <a:xfrm>
            <a:off x="2730078" y="2490871"/>
            <a:ext cx="4457909" cy="3599586"/>
            <a:chOff x="2730078" y="2490871"/>
            <a:chExt cx="4457909" cy="3599586"/>
          </a:xfrm>
        </p:grpSpPr>
        <p:pic>
          <p:nvPicPr>
            <p:cNvPr id="6" name="그림 5" descr="저울, 장치, 램프이(가) 표시된 사진&#10;&#10;자동 생성된 설명">
              <a:extLst>
                <a:ext uri="{FF2B5EF4-FFF2-40B4-BE49-F238E27FC236}">
                  <a16:creationId xmlns:a16="http://schemas.microsoft.com/office/drawing/2014/main" xmlns="" id="{279633FA-82E6-4141-AA06-27C0B085CB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235957"/>
              <a:ext cx="1939330" cy="1781284"/>
            </a:xfrm>
            <a:prstGeom prst="rect">
              <a:avLst/>
            </a:prstGeom>
          </p:spPr>
        </p:pic>
        <p:sp>
          <p:nvSpPr>
            <p:cNvPr id="20" name="타원 19">
              <a:extLst>
                <a:ext uri="{FF2B5EF4-FFF2-40B4-BE49-F238E27FC236}">
                  <a16:creationId xmlns:a16="http://schemas.microsoft.com/office/drawing/2014/main" xmlns="" id="{BBC513B7-CA6D-4BFF-A7FD-EED9F78768C5}"/>
                </a:ext>
              </a:extLst>
            </p:cNvPr>
            <p:cNvSpPr/>
            <p:nvPr/>
          </p:nvSpPr>
          <p:spPr>
            <a:xfrm>
              <a:off x="2730078" y="249087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1" name="타원 20">
              <a:extLst>
                <a:ext uri="{FF2B5EF4-FFF2-40B4-BE49-F238E27FC236}">
                  <a16:creationId xmlns:a16="http://schemas.microsoft.com/office/drawing/2014/main" xmlns="" id="{04C4BDE9-0D78-4B6E-A408-F21E413CA756}"/>
                </a:ext>
              </a:extLst>
            </p:cNvPr>
            <p:cNvSpPr/>
            <p:nvPr/>
          </p:nvSpPr>
          <p:spPr>
            <a:xfrm>
              <a:off x="3722462" y="249087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2" name="타원 21">
              <a:extLst>
                <a:ext uri="{FF2B5EF4-FFF2-40B4-BE49-F238E27FC236}">
                  <a16:creationId xmlns:a16="http://schemas.microsoft.com/office/drawing/2014/main" xmlns="" id="{D0D53DA0-431A-4DB3-96A5-A0A99C64E41D}"/>
                </a:ext>
              </a:extLst>
            </p:cNvPr>
            <p:cNvSpPr/>
            <p:nvPr/>
          </p:nvSpPr>
          <p:spPr>
            <a:xfrm>
              <a:off x="4714846" y="249087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32" name="타원 31">
              <a:extLst>
                <a:ext uri="{FF2B5EF4-FFF2-40B4-BE49-F238E27FC236}">
                  <a16:creationId xmlns:a16="http://schemas.microsoft.com/office/drawing/2014/main" xmlns="" id="{04A9B830-E380-41BE-B371-E9D57F8BB28E}"/>
                </a:ext>
              </a:extLst>
            </p:cNvPr>
            <p:cNvSpPr/>
            <p:nvPr/>
          </p:nvSpPr>
          <p:spPr>
            <a:xfrm>
              <a:off x="5707230" y="249087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3" name="타원 32">
              <a:extLst>
                <a:ext uri="{FF2B5EF4-FFF2-40B4-BE49-F238E27FC236}">
                  <a16:creationId xmlns:a16="http://schemas.microsoft.com/office/drawing/2014/main" xmlns="" id="{B574B462-B4B9-4B87-868B-59511D574885}"/>
                </a:ext>
              </a:extLst>
            </p:cNvPr>
            <p:cNvSpPr/>
            <p:nvPr/>
          </p:nvSpPr>
          <p:spPr>
            <a:xfrm>
              <a:off x="6699614" y="249087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38" name="타원 37">
              <a:extLst>
                <a:ext uri="{FF2B5EF4-FFF2-40B4-BE49-F238E27FC236}">
                  <a16:creationId xmlns:a16="http://schemas.microsoft.com/office/drawing/2014/main" xmlns="" id="{5D3E5ACE-9DCD-4E8C-A188-8C8F6D525133}"/>
                </a:ext>
              </a:extLst>
            </p:cNvPr>
            <p:cNvSpPr/>
            <p:nvPr/>
          </p:nvSpPr>
          <p:spPr>
            <a:xfrm>
              <a:off x="2730078" y="5602084"/>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39" name="타원 38">
              <a:extLst>
                <a:ext uri="{FF2B5EF4-FFF2-40B4-BE49-F238E27FC236}">
                  <a16:creationId xmlns:a16="http://schemas.microsoft.com/office/drawing/2014/main" xmlns="" id="{3FD678DE-1EA3-4A72-8ACA-815F755B5641}"/>
                </a:ext>
              </a:extLst>
            </p:cNvPr>
            <p:cNvSpPr/>
            <p:nvPr/>
          </p:nvSpPr>
          <p:spPr>
            <a:xfrm>
              <a:off x="3722462" y="560208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859E235E-B08D-49DA-94BE-93766C44409F}"/>
                </a:ext>
              </a:extLst>
            </p:cNvPr>
            <p:cNvSpPr/>
            <p:nvPr/>
          </p:nvSpPr>
          <p:spPr>
            <a:xfrm>
              <a:off x="4714846" y="5602082"/>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9211BC3A-22D9-417E-831D-F111987B5ECD}"/>
                </a:ext>
              </a:extLst>
            </p:cNvPr>
            <p:cNvSpPr/>
            <p:nvPr/>
          </p:nvSpPr>
          <p:spPr>
            <a:xfrm>
              <a:off x="5707230" y="560208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3" name="타원 42">
              <a:extLst>
                <a:ext uri="{FF2B5EF4-FFF2-40B4-BE49-F238E27FC236}">
                  <a16:creationId xmlns:a16="http://schemas.microsoft.com/office/drawing/2014/main" xmlns="" id="{528C8852-9A00-4D8F-A8D2-6AFF7775E208}"/>
                </a:ext>
              </a:extLst>
            </p:cNvPr>
            <p:cNvSpPr/>
            <p:nvPr/>
          </p:nvSpPr>
          <p:spPr>
            <a:xfrm>
              <a:off x="6699614" y="560208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44" name="연결선: 꺾임 43">
              <a:extLst>
                <a:ext uri="{FF2B5EF4-FFF2-40B4-BE49-F238E27FC236}">
                  <a16:creationId xmlns:a16="http://schemas.microsoft.com/office/drawing/2014/main" xmlns="" id="{A63DD2F3-22D3-4D21-9795-313A24CE481C}"/>
                </a:ext>
              </a:extLst>
            </p:cNvPr>
            <p:cNvCxnSpPr>
              <a:cxnSpLocks/>
            </p:cNvCxnSpPr>
            <p:nvPr/>
          </p:nvCxnSpPr>
          <p:spPr>
            <a:xfrm rot="5400000" flipH="1" flipV="1">
              <a:off x="4953000" y="447999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xmlns="" id="{E7782D5F-0680-48C2-8A35-A6AC912C8494}"/>
                </a:ext>
              </a:extLst>
            </p:cNvPr>
            <p:cNvSpPr/>
            <p:nvPr/>
          </p:nvSpPr>
          <p:spPr>
            <a:xfrm>
              <a:off x="4448738" y="5254150"/>
              <a:ext cx="102077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doesn’t swap</a:t>
              </a:r>
            </a:p>
          </p:txBody>
        </p:sp>
        <p:sp>
          <p:nvSpPr>
            <p:cNvPr id="35" name="타원 34">
              <a:extLst>
                <a:ext uri="{FF2B5EF4-FFF2-40B4-BE49-F238E27FC236}">
                  <a16:creationId xmlns:a16="http://schemas.microsoft.com/office/drawing/2014/main" xmlns="" id="{313DC45D-22C5-4AE3-9291-1DB2F575E76D}"/>
                </a:ext>
              </a:extLst>
            </p:cNvPr>
            <p:cNvSpPr/>
            <p:nvPr/>
          </p:nvSpPr>
          <p:spPr>
            <a:xfrm>
              <a:off x="4129283" y="384863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36" name="타원 35">
              <a:extLst>
                <a:ext uri="{FF2B5EF4-FFF2-40B4-BE49-F238E27FC236}">
                  <a16:creationId xmlns:a16="http://schemas.microsoft.com/office/drawing/2014/main" xmlns="" id="{D1C27C63-3BCF-4A65-AA76-4358D7B9A31B}"/>
                </a:ext>
              </a:extLst>
            </p:cNvPr>
            <p:cNvSpPr/>
            <p:nvPr/>
          </p:nvSpPr>
          <p:spPr>
            <a:xfrm>
              <a:off x="5288346" y="384863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cxnSp>
          <p:nvCxnSpPr>
            <p:cNvPr id="46" name="직선 화살표 연결선 45">
              <a:extLst>
                <a:ext uri="{FF2B5EF4-FFF2-40B4-BE49-F238E27FC236}">
                  <a16:creationId xmlns:a16="http://schemas.microsoft.com/office/drawing/2014/main" xmlns="" id="{D0A0FC12-8249-4B29-B438-3F5451C00A1D}"/>
                </a:ext>
              </a:extLst>
            </p:cNvPr>
            <p:cNvCxnSpPr>
              <a:cxnSpLocks/>
              <a:stCxn id="20" idx="4"/>
              <a:endCxn id="35" idx="0"/>
            </p:cNvCxnSpPr>
            <p:nvPr/>
          </p:nvCxnSpPr>
          <p:spPr>
            <a:xfrm>
              <a:off x="2974265" y="2979248"/>
              <a:ext cx="1399205" cy="86939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6442CF99-139A-4225-A282-FA7698E8CADD}"/>
                </a:ext>
              </a:extLst>
            </p:cNvPr>
            <p:cNvCxnSpPr>
              <a:cxnSpLocks/>
              <a:stCxn id="22" idx="4"/>
              <a:endCxn id="36" idx="0"/>
            </p:cNvCxnSpPr>
            <p:nvPr/>
          </p:nvCxnSpPr>
          <p:spPr>
            <a:xfrm>
              <a:off x="4959033" y="2979246"/>
              <a:ext cx="573500" cy="869391"/>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29" name="직사각형 28">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Next, compare the first element 30 with the third element 40. Since 30 is less than 40, they do not change their positions. </a:t>
            </a:r>
          </a:p>
        </p:txBody>
      </p:sp>
    </p:spTree>
    <p:extLst>
      <p:ext uri="{BB962C8B-B14F-4D97-AF65-F5344CB8AC3E}">
        <p14:creationId xmlns:p14="http://schemas.microsoft.com/office/powerpoint/2010/main" val="4028897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5BC1F906-07DE-426F-8DB6-42C8BC733CED}"/>
              </a:ext>
            </a:extLst>
          </p:cNvPr>
          <p:cNvGrpSpPr/>
          <p:nvPr/>
        </p:nvGrpSpPr>
        <p:grpSpPr>
          <a:xfrm>
            <a:off x="2730078" y="2490871"/>
            <a:ext cx="4457909" cy="3599586"/>
            <a:chOff x="2730078" y="2490871"/>
            <a:chExt cx="4457909" cy="3599586"/>
          </a:xfrm>
        </p:grpSpPr>
        <p:pic>
          <p:nvPicPr>
            <p:cNvPr id="6" name="그림 5" descr="저울, 장치, 램프이(가) 표시된 사진&#10;&#10;자동 생성된 설명">
              <a:extLst>
                <a:ext uri="{FF2B5EF4-FFF2-40B4-BE49-F238E27FC236}">
                  <a16:creationId xmlns:a16="http://schemas.microsoft.com/office/drawing/2014/main" xmlns="" id="{279633FA-82E6-4141-AA06-27C0B085CB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235957"/>
              <a:ext cx="1939330" cy="1781284"/>
            </a:xfrm>
            <a:prstGeom prst="rect">
              <a:avLst/>
            </a:prstGeom>
          </p:spPr>
        </p:pic>
        <p:sp>
          <p:nvSpPr>
            <p:cNvPr id="20" name="타원 19">
              <a:extLst>
                <a:ext uri="{FF2B5EF4-FFF2-40B4-BE49-F238E27FC236}">
                  <a16:creationId xmlns:a16="http://schemas.microsoft.com/office/drawing/2014/main" xmlns="" id="{BBC513B7-CA6D-4BFF-A7FD-EED9F78768C5}"/>
                </a:ext>
              </a:extLst>
            </p:cNvPr>
            <p:cNvSpPr/>
            <p:nvPr/>
          </p:nvSpPr>
          <p:spPr>
            <a:xfrm>
              <a:off x="2730078" y="249087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1" name="타원 20">
              <a:extLst>
                <a:ext uri="{FF2B5EF4-FFF2-40B4-BE49-F238E27FC236}">
                  <a16:creationId xmlns:a16="http://schemas.microsoft.com/office/drawing/2014/main" xmlns="" id="{04C4BDE9-0D78-4B6E-A408-F21E413CA756}"/>
                </a:ext>
              </a:extLst>
            </p:cNvPr>
            <p:cNvSpPr/>
            <p:nvPr/>
          </p:nvSpPr>
          <p:spPr>
            <a:xfrm>
              <a:off x="3722462" y="249087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2" name="타원 21">
              <a:extLst>
                <a:ext uri="{FF2B5EF4-FFF2-40B4-BE49-F238E27FC236}">
                  <a16:creationId xmlns:a16="http://schemas.microsoft.com/office/drawing/2014/main" xmlns="" id="{D0D53DA0-431A-4DB3-96A5-A0A99C64E41D}"/>
                </a:ext>
              </a:extLst>
            </p:cNvPr>
            <p:cNvSpPr/>
            <p:nvPr/>
          </p:nvSpPr>
          <p:spPr>
            <a:xfrm>
              <a:off x="4714846" y="249087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32" name="타원 31">
              <a:extLst>
                <a:ext uri="{FF2B5EF4-FFF2-40B4-BE49-F238E27FC236}">
                  <a16:creationId xmlns:a16="http://schemas.microsoft.com/office/drawing/2014/main" xmlns="" id="{04A9B830-E380-41BE-B371-E9D57F8BB28E}"/>
                </a:ext>
              </a:extLst>
            </p:cNvPr>
            <p:cNvSpPr/>
            <p:nvPr/>
          </p:nvSpPr>
          <p:spPr>
            <a:xfrm>
              <a:off x="5707230" y="249087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3" name="타원 32">
              <a:extLst>
                <a:ext uri="{FF2B5EF4-FFF2-40B4-BE49-F238E27FC236}">
                  <a16:creationId xmlns:a16="http://schemas.microsoft.com/office/drawing/2014/main" xmlns="" id="{B574B462-B4B9-4B87-868B-59511D574885}"/>
                </a:ext>
              </a:extLst>
            </p:cNvPr>
            <p:cNvSpPr/>
            <p:nvPr/>
          </p:nvSpPr>
          <p:spPr>
            <a:xfrm>
              <a:off x="6699614" y="249087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38" name="타원 37">
              <a:extLst>
                <a:ext uri="{FF2B5EF4-FFF2-40B4-BE49-F238E27FC236}">
                  <a16:creationId xmlns:a16="http://schemas.microsoft.com/office/drawing/2014/main" xmlns="" id="{5D3E5ACE-9DCD-4E8C-A188-8C8F6D525133}"/>
                </a:ext>
              </a:extLst>
            </p:cNvPr>
            <p:cNvSpPr/>
            <p:nvPr/>
          </p:nvSpPr>
          <p:spPr>
            <a:xfrm>
              <a:off x="2730078" y="5602084"/>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9" name="타원 38">
              <a:extLst>
                <a:ext uri="{FF2B5EF4-FFF2-40B4-BE49-F238E27FC236}">
                  <a16:creationId xmlns:a16="http://schemas.microsoft.com/office/drawing/2014/main" xmlns="" id="{3FD678DE-1EA3-4A72-8ACA-815F755B5641}"/>
                </a:ext>
              </a:extLst>
            </p:cNvPr>
            <p:cNvSpPr/>
            <p:nvPr/>
          </p:nvSpPr>
          <p:spPr>
            <a:xfrm>
              <a:off x="3722462" y="560208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859E235E-B08D-49DA-94BE-93766C44409F}"/>
                </a:ext>
              </a:extLst>
            </p:cNvPr>
            <p:cNvSpPr/>
            <p:nvPr/>
          </p:nvSpPr>
          <p:spPr>
            <a:xfrm>
              <a:off x="4714846" y="560208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9211BC3A-22D9-417E-831D-F111987B5ECD}"/>
                </a:ext>
              </a:extLst>
            </p:cNvPr>
            <p:cNvSpPr/>
            <p:nvPr/>
          </p:nvSpPr>
          <p:spPr>
            <a:xfrm>
              <a:off x="5707230" y="5602081"/>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3" name="타원 42">
              <a:extLst>
                <a:ext uri="{FF2B5EF4-FFF2-40B4-BE49-F238E27FC236}">
                  <a16:creationId xmlns:a16="http://schemas.microsoft.com/office/drawing/2014/main" xmlns="" id="{528C8852-9A00-4D8F-A8D2-6AFF7775E208}"/>
                </a:ext>
              </a:extLst>
            </p:cNvPr>
            <p:cNvSpPr/>
            <p:nvPr/>
          </p:nvSpPr>
          <p:spPr>
            <a:xfrm>
              <a:off x="6699614" y="560208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44" name="연결선: 꺾임 43">
              <a:extLst>
                <a:ext uri="{FF2B5EF4-FFF2-40B4-BE49-F238E27FC236}">
                  <a16:creationId xmlns:a16="http://schemas.microsoft.com/office/drawing/2014/main" xmlns="" id="{A63DD2F3-22D3-4D21-9795-313A24CE481C}"/>
                </a:ext>
              </a:extLst>
            </p:cNvPr>
            <p:cNvCxnSpPr>
              <a:cxnSpLocks/>
            </p:cNvCxnSpPr>
            <p:nvPr/>
          </p:nvCxnSpPr>
          <p:spPr>
            <a:xfrm rot="5400000" flipH="1" flipV="1">
              <a:off x="4953000" y="447999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xmlns="" id="{E7782D5F-0680-48C2-8A35-A6AC912C8494}"/>
                </a:ext>
              </a:extLst>
            </p:cNvPr>
            <p:cNvSpPr/>
            <p:nvPr/>
          </p:nvSpPr>
          <p:spPr>
            <a:xfrm>
              <a:off x="4448738" y="5254150"/>
              <a:ext cx="102077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p>
          </p:txBody>
        </p:sp>
        <p:sp>
          <p:nvSpPr>
            <p:cNvPr id="35" name="타원 34">
              <a:extLst>
                <a:ext uri="{FF2B5EF4-FFF2-40B4-BE49-F238E27FC236}">
                  <a16:creationId xmlns:a16="http://schemas.microsoft.com/office/drawing/2014/main" xmlns="" id="{313DC45D-22C5-4AE3-9291-1DB2F575E76D}"/>
                </a:ext>
              </a:extLst>
            </p:cNvPr>
            <p:cNvSpPr/>
            <p:nvPr/>
          </p:nvSpPr>
          <p:spPr>
            <a:xfrm>
              <a:off x="4129283" y="384863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36" name="타원 35">
              <a:extLst>
                <a:ext uri="{FF2B5EF4-FFF2-40B4-BE49-F238E27FC236}">
                  <a16:creationId xmlns:a16="http://schemas.microsoft.com/office/drawing/2014/main" xmlns="" id="{D1C27C63-3BCF-4A65-AA76-4358D7B9A31B}"/>
                </a:ext>
              </a:extLst>
            </p:cNvPr>
            <p:cNvSpPr/>
            <p:nvPr/>
          </p:nvSpPr>
          <p:spPr>
            <a:xfrm>
              <a:off x="5288346" y="384863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cxnSp>
          <p:nvCxnSpPr>
            <p:cNvPr id="46" name="직선 화살표 연결선 45">
              <a:extLst>
                <a:ext uri="{FF2B5EF4-FFF2-40B4-BE49-F238E27FC236}">
                  <a16:creationId xmlns:a16="http://schemas.microsoft.com/office/drawing/2014/main" xmlns="" id="{D0A0FC12-8249-4B29-B438-3F5451C00A1D}"/>
                </a:ext>
              </a:extLst>
            </p:cNvPr>
            <p:cNvCxnSpPr>
              <a:cxnSpLocks/>
              <a:stCxn id="20" idx="4"/>
              <a:endCxn id="35" idx="0"/>
            </p:cNvCxnSpPr>
            <p:nvPr/>
          </p:nvCxnSpPr>
          <p:spPr>
            <a:xfrm>
              <a:off x="2974265" y="2979248"/>
              <a:ext cx="1399205" cy="86939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6442CF99-139A-4225-A282-FA7698E8CADD}"/>
                </a:ext>
              </a:extLst>
            </p:cNvPr>
            <p:cNvCxnSpPr>
              <a:cxnSpLocks/>
              <a:stCxn id="32" idx="4"/>
              <a:endCxn id="36" idx="0"/>
            </p:cNvCxnSpPr>
            <p:nvPr/>
          </p:nvCxnSpPr>
          <p:spPr>
            <a:xfrm flipH="1">
              <a:off x="5532533" y="2979245"/>
              <a:ext cx="418884" cy="869392"/>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29" name="직사각형 28">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Next, compare the first element 30 with the fourth element 10. Since 10 is less than 30, the places of each other must be changed.</a:t>
            </a:r>
          </a:p>
        </p:txBody>
      </p:sp>
    </p:spTree>
    <p:extLst>
      <p:ext uri="{BB962C8B-B14F-4D97-AF65-F5344CB8AC3E}">
        <p14:creationId xmlns:p14="http://schemas.microsoft.com/office/powerpoint/2010/main" val="3990928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EAE9C91F-C379-48FD-8B26-701EE60270B9}"/>
              </a:ext>
            </a:extLst>
          </p:cNvPr>
          <p:cNvGrpSpPr/>
          <p:nvPr/>
        </p:nvGrpSpPr>
        <p:grpSpPr>
          <a:xfrm>
            <a:off x="2730078" y="2490871"/>
            <a:ext cx="4457909" cy="3599586"/>
            <a:chOff x="2730078" y="2490871"/>
            <a:chExt cx="4457909" cy="3599586"/>
          </a:xfrm>
        </p:grpSpPr>
        <p:pic>
          <p:nvPicPr>
            <p:cNvPr id="6" name="그림 5" descr="저울, 장치, 램프이(가) 표시된 사진&#10;&#10;자동 생성된 설명">
              <a:extLst>
                <a:ext uri="{FF2B5EF4-FFF2-40B4-BE49-F238E27FC236}">
                  <a16:creationId xmlns:a16="http://schemas.microsoft.com/office/drawing/2014/main" xmlns="" id="{279633FA-82E6-4141-AA06-27C0B085CB1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235957"/>
              <a:ext cx="1939330" cy="1781284"/>
            </a:xfrm>
            <a:prstGeom prst="rect">
              <a:avLst/>
            </a:prstGeom>
          </p:spPr>
        </p:pic>
        <p:sp>
          <p:nvSpPr>
            <p:cNvPr id="20" name="타원 19">
              <a:extLst>
                <a:ext uri="{FF2B5EF4-FFF2-40B4-BE49-F238E27FC236}">
                  <a16:creationId xmlns:a16="http://schemas.microsoft.com/office/drawing/2014/main" xmlns="" id="{BBC513B7-CA6D-4BFF-A7FD-EED9F78768C5}"/>
                </a:ext>
              </a:extLst>
            </p:cNvPr>
            <p:cNvSpPr/>
            <p:nvPr/>
          </p:nvSpPr>
          <p:spPr>
            <a:xfrm>
              <a:off x="2730078" y="249087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1" name="타원 20">
              <a:extLst>
                <a:ext uri="{FF2B5EF4-FFF2-40B4-BE49-F238E27FC236}">
                  <a16:creationId xmlns:a16="http://schemas.microsoft.com/office/drawing/2014/main" xmlns="" id="{04C4BDE9-0D78-4B6E-A408-F21E413CA756}"/>
                </a:ext>
              </a:extLst>
            </p:cNvPr>
            <p:cNvSpPr/>
            <p:nvPr/>
          </p:nvSpPr>
          <p:spPr>
            <a:xfrm>
              <a:off x="3722462" y="249087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2" name="타원 21">
              <a:extLst>
                <a:ext uri="{FF2B5EF4-FFF2-40B4-BE49-F238E27FC236}">
                  <a16:creationId xmlns:a16="http://schemas.microsoft.com/office/drawing/2014/main" xmlns="" id="{D0D53DA0-431A-4DB3-96A5-A0A99C64E41D}"/>
                </a:ext>
              </a:extLst>
            </p:cNvPr>
            <p:cNvSpPr/>
            <p:nvPr/>
          </p:nvSpPr>
          <p:spPr>
            <a:xfrm>
              <a:off x="4714846" y="249087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32" name="타원 31">
              <a:extLst>
                <a:ext uri="{FF2B5EF4-FFF2-40B4-BE49-F238E27FC236}">
                  <a16:creationId xmlns:a16="http://schemas.microsoft.com/office/drawing/2014/main" xmlns="" id="{04A9B830-E380-41BE-B371-E9D57F8BB28E}"/>
                </a:ext>
              </a:extLst>
            </p:cNvPr>
            <p:cNvSpPr/>
            <p:nvPr/>
          </p:nvSpPr>
          <p:spPr>
            <a:xfrm>
              <a:off x="5707230" y="249087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33" name="타원 32">
              <a:extLst>
                <a:ext uri="{FF2B5EF4-FFF2-40B4-BE49-F238E27FC236}">
                  <a16:creationId xmlns:a16="http://schemas.microsoft.com/office/drawing/2014/main" xmlns="" id="{B574B462-B4B9-4B87-868B-59511D574885}"/>
                </a:ext>
              </a:extLst>
            </p:cNvPr>
            <p:cNvSpPr/>
            <p:nvPr/>
          </p:nvSpPr>
          <p:spPr>
            <a:xfrm>
              <a:off x="6699614" y="2490871"/>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38" name="타원 37">
              <a:extLst>
                <a:ext uri="{FF2B5EF4-FFF2-40B4-BE49-F238E27FC236}">
                  <a16:creationId xmlns:a16="http://schemas.microsoft.com/office/drawing/2014/main" xmlns="" id="{5D3E5ACE-9DCD-4E8C-A188-8C8F6D525133}"/>
                </a:ext>
              </a:extLst>
            </p:cNvPr>
            <p:cNvSpPr/>
            <p:nvPr/>
          </p:nvSpPr>
          <p:spPr>
            <a:xfrm>
              <a:off x="2730078" y="5602084"/>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9" name="타원 38">
              <a:extLst>
                <a:ext uri="{FF2B5EF4-FFF2-40B4-BE49-F238E27FC236}">
                  <a16:creationId xmlns:a16="http://schemas.microsoft.com/office/drawing/2014/main" xmlns="" id="{3FD678DE-1EA3-4A72-8ACA-815F755B5641}"/>
                </a:ext>
              </a:extLst>
            </p:cNvPr>
            <p:cNvSpPr/>
            <p:nvPr/>
          </p:nvSpPr>
          <p:spPr>
            <a:xfrm>
              <a:off x="3722462" y="560208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859E235E-B08D-49DA-94BE-93766C44409F}"/>
                </a:ext>
              </a:extLst>
            </p:cNvPr>
            <p:cNvSpPr/>
            <p:nvPr/>
          </p:nvSpPr>
          <p:spPr>
            <a:xfrm>
              <a:off x="4714846" y="560208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9211BC3A-22D9-417E-831D-F111987B5ECD}"/>
                </a:ext>
              </a:extLst>
            </p:cNvPr>
            <p:cNvSpPr/>
            <p:nvPr/>
          </p:nvSpPr>
          <p:spPr>
            <a:xfrm>
              <a:off x="5707230" y="560208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3" name="타원 42">
              <a:extLst>
                <a:ext uri="{FF2B5EF4-FFF2-40B4-BE49-F238E27FC236}">
                  <a16:creationId xmlns:a16="http://schemas.microsoft.com/office/drawing/2014/main" xmlns="" id="{528C8852-9A00-4D8F-A8D2-6AFF7775E208}"/>
                </a:ext>
              </a:extLst>
            </p:cNvPr>
            <p:cNvSpPr/>
            <p:nvPr/>
          </p:nvSpPr>
          <p:spPr>
            <a:xfrm>
              <a:off x="6699614" y="5602080"/>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44" name="연결선: 꺾임 43">
              <a:extLst>
                <a:ext uri="{FF2B5EF4-FFF2-40B4-BE49-F238E27FC236}">
                  <a16:creationId xmlns:a16="http://schemas.microsoft.com/office/drawing/2014/main" xmlns="" id="{A63DD2F3-22D3-4D21-9795-313A24CE481C}"/>
                </a:ext>
              </a:extLst>
            </p:cNvPr>
            <p:cNvCxnSpPr>
              <a:cxnSpLocks/>
            </p:cNvCxnSpPr>
            <p:nvPr/>
          </p:nvCxnSpPr>
          <p:spPr>
            <a:xfrm rot="5400000" flipH="1" flipV="1">
              <a:off x="4953000" y="447999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xmlns="" id="{E7782D5F-0680-48C2-8A35-A6AC912C8494}"/>
                </a:ext>
              </a:extLst>
            </p:cNvPr>
            <p:cNvSpPr/>
            <p:nvPr/>
          </p:nvSpPr>
          <p:spPr>
            <a:xfrm>
              <a:off x="4448738" y="5254150"/>
              <a:ext cx="102077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doesn’t swap</a:t>
              </a:r>
            </a:p>
          </p:txBody>
        </p:sp>
        <p:sp>
          <p:nvSpPr>
            <p:cNvPr id="35" name="타원 34">
              <a:extLst>
                <a:ext uri="{FF2B5EF4-FFF2-40B4-BE49-F238E27FC236}">
                  <a16:creationId xmlns:a16="http://schemas.microsoft.com/office/drawing/2014/main" xmlns="" id="{313DC45D-22C5-4AE3-9291-1DB2F575E76D}"/>
                </a:ext>
              </a:extLst>
            </p:cNvPr>
            <p:cNvSpPr/>
            <p:nvPr/>
          </p:nvSpPr>
          <p:spPr>
            <a:xfrm>
              <a:off x="4129283" y="384863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36" name="타원 35">
              <a:extLst>
                <a:ext uri="{FF2B5EF4-FFF2-40B4-BE49-F238E27FC236}">
                  <a16:creationId xmlns:a16="http://schemas.microsoft.com/office/drawing/2014/main" xmlns="" id="{D1C27C63-3BCF-4A65-AA76-4358D7B9A31B}"/>
                </a:ext>
              </a:extLst>
            </p:cNvPr>
            <p:cNvSpPr/>
            <p:nvPr/>
          </p:nvSpPr>
          <p:spPr>
            <a:xfrm>
              <a:off x="5288346" y="384863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46" name="직선 화살표 연결선 45">
              <a:extLst>
                <a:ext uri="{FF2B5EF4-FFF2-40B4-BE49-F238E27FC236}">
                  <a16:creationId xmlns:a16="http://schemas.microsoft.com/office/drawing/2014/main" xmlns="" id="{D0A0FC12-8249-4B29-B438-3F5451C00A1D}"/>
                </a:ext>
              </a:extLst>
            </p:cNvPr>
            <p:cNvCxnSpPr>
              <a:cxnSpLocks/>
              <a:stCxn id="20" idx="4"/>
              <a:endCxn id="35" idx="0"/>
            </p:cNvCxnSpPr>
            <p:nvPr/>
          </p:nvCxnSpPr>
          <p:spPr>
            <a:xfrm>
              <a:off x="2974265" y="2979248"/>
              <a:ext cx="1399205" cy="86939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6442CF99-139A-4225-A282-FA7698E8CADD}"/>
                </a:ext>
              </a:extLst>
            </p:cNvPr>
            <p:cNvCxnSpPr>
              <a:cxnSpLocks/>
              <a:stCxn id="33" idx="4"/>
              <a:endCxn id="36" idx="0"/>
            </p:cNvCxnSpPr>
            <p:nvPr/>
          </p:nvCxnSpPr>
          <p:spPr>
            <a:xfrm flipH="1">
              <a:off x="5532533" y="2979244"/>
              <a:ext cx="1411268" cy="869393"/>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29" name="직사각형 28">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Next, compare the first element 10 with the fifth element 20. Since 10 is less than 20, they do not change their positions.</a:t>
            </a:r>
          </a:p>
        </p:txBody>
      </p:sp>
    </p:spTree>
    <p:extLst>
      <p:ext uri="{BB962C8B-B14F-4D97-AF65-F5344CB8AC3E}">
        <p14:creationId xmlns:p14="http://schemas.microsoft.com/office/powerpoint/2010/main" val="1008123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xmlns="" id="{E09CC7E1-AB97-4F00-83C2-BEB2BFC44911}"/>
              </a:ext>
            </a:extLst>
          </p:cNvPr>
          <p:cNvGrpSpPr/>
          <p:nvPr/>
        </p:nvGrpSpPr>
        <p:grpSpPr>
          <a:xfrm>
            <a:off x="908304" y="2882189"/>
            <a:ext cx="6275438" cy="1716548"/>
            <a:chOff x="908304" y="2882189"/>
            <a:chExt cx="6275438" cy="1716548"/>
          </a:xfrm>
        </p:grpSpPr>
        <p:grpSp>
          <p:nvGrpSpPr>
            <p:cNvPr id="6" name="그룹 5">
              <a:extLst>
                <a:ext uri="{FF2B5EF4-FFF2-40B4-BE49-F238E27FC236}">
                  <a16:creationId xmlns:a16="http://schemas.microsoft.com/office/drawing/2014/main" xmlns="" id="{9615B0D6-2F56-45C2-A3F7-34A185DA7D5F}"/>
                </a:ext>
              </a:extLst>
            </p:cNvPr>
            <p:cNvGrpSpPr/>
            <p:nvPr/>
          </p:nvGrpSpPr>
          <p:grpSpPr>
            <a:xfrm>
              <a:off x="2725833" y="3369676"/>
              <a:ext cx="4457909" cy="488377"/>
              <a:chOff x="2725833" y="3369676"/>
              <a:chExt cx="4457909" cy="488377"/>
            </a:xfrm>
          </p:grpSpPr>
          <p:sp>
            <p:nvSpPr>
              <p:cNvPr id="21" name="타원 20">
                <a:extLst>
                  <a:ext uri="{FF2B5EF4-FFF2-40B4-BE49-F238E27FC236}">
                    <a16:creationId xmlns:a16="http://schemas.microsoft.com/office/drawing/2014/main" xmlns="" id="{842EF076-8629-493C-8457-BC58C7BC6BEA}"/>
                  </a:ext>
                </a:extLst>
              </p:cNvPr>
              <p:cNvSpPr/>
              <p:nvPr/>
            </p:nvSpPr>
            <p:spPr>
              <a:xfrm>
                <a:off x="2725833" y="3369680"/>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22" name="타원 21">
                <a:extLst>
                  <a:ext uri="{FF2B5EF4-FFF2-40B4-BE49-F238E27FC236}">
                    <a16:creationId xmlns:a16="http://schemas.microsoft.com/office/drawing/2014/main" xmlns="" id="{25B01905-58C6-445E-9435-0D3A9020FC6E}"/>
                  </a:ext>
                </a:extLst>
              </p:cNvPr>
              <p:cNvSpPr/>
              <p:nvPr/>
            </p:nvSpPr>
            <p:spPr>
              <a:xfrm>
                <a:off x="3718217" y="3369679"/>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61DFA176-D5D3-4243-9EE1-0FDB5DF6C235}"/>
                  </a:ext>
                </a:extLst>
              </p:cNvPr>
              <p:cNvSpPr/>
              <p:nvPr/>
            </p:nvSpPr>
            <p:spPr>
              <a:xfrm>
                <a:off x="4710601" y="3369678"/>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24" name="타원 23">
                <a:extLst>
                  <a:ext uri="{FF2B5EF4-FFF2-40B4-BE49-F238E27FC236}">
                    <a16:creationId xmlns:a16="http://schemas.microsoft.com/office/drawing/2014/main" xmlns="" id="{1D1A6E60-AE2E-4E8D-8EE3-1CBB1DFA3E7C}"/>
                  </a:ext>
                </a:extLst>
              </p:cNvPr>
              <p:cNvSpPr/>
              <p:nvPr/>
            </p:nvSpPr>
            <p:spPr>
              <a:xfrm>
                <a:off x="5702985" y="3369677"/>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5" name="타원 24">
                <a:extLst>
                  <a:ext uri="{FF2B5EF4-FFF2-40B4-BE49-F238E27FC236}">
                    <a16:creationId xmlns:a16="http://schemas.microsoft.com/office/drawing/2014/main" xmlns="" id="{3F96E892-4417-4E83-9E74-13A75377E220}"/>
                  </a:ext>
                </a:extLst>
              </p:cNvPr>
              <p:cNvSpPr/>
              <p:nvPr/>
            </p:nvSpPr>
            <p:spPr>
              <a:xfrm>
                <a:off x="6695369" y="3369676"/>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grpSp>
        <p:cxnSp>
          <p:nvCxnSpPr>
            <p:cNvPr id="26" name="연결선: 꺾임 25">
              <a:extLst>
                <a:ext uri="{FF2B5EF4-FFF2-40B4-BE49-F238E27FC236}">
                  <a16:creationId xmlns:a16="http://schemas.microsoft.com/office/drawing/2014/main" xmlns="" id="{7A2D340A-92FC-4DDB-9675-2E10A63D8DEB}"/>
                </a:ext>
              </a:extLst>
            </p:cNvPr>
            <p:cNvCxnSpPr>
              <a:cxnSpLocks/>
              <a:stCxn id="43" idx="3"/>
              <a:endCxn id="21" idx="0"/>
            </p:cNvCxnSpPr>
            <p:nvPr/>
          </p:nvCxnSpPr>
          <p:spPr>
            <a:xfrm>
              <a:off x="2580554" y="3009637"/>
              <a:ext cx="389466" cy="360043"/>
            </a:xfrm>
            <a:prstGeom prst="bentConnector2">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오른쪽 중괄호 27">
              <a:extLst>
                <a:ext uri="{FF2B5EF4-FFF2-40B4-BE49-F238E27FC236}">
                  <a16:creationId xmlns:a16="http://schemas.microsoft.com/office/drawing/2014/main" xmlns="" id="{E169DFF9-749F-4576-9F85-D535BA1333E7}"/>
                </a:ext>
              </a:extLst>
            </p:cNvPr>
            <p:cNvSpPr/>
            <p:nvPr/>
          </p:nvSpPr>
          <p:spPr>
            <a:xfrm rot="5400000">
              <a:off x="5320445" y="2338247"/>
              <a:ext cx="261070" cy="3465525"/>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xmlns="" id="{24E7A61C-2649-4BCD-AC91-42B5E45ECA1A}"/>
                </a:ext>
              </a:extLst>
            </p:cNvPr>
            <p:cNvSpPr/>
            <p:nvPr/>
          </p:nvSpPr>
          <p:spPr>
            <a:xfrm>
              <a:off x="4953000" y="4343841"/>
              <a:ext cx="995960"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sp>
          <p:nvSpPr>
            <p:cNvPr id="30" name="오른쪽 중괄호 29">
              <a:extLst>
                <a:ext uri="{FF2B5EF4-FFF2-40B4-BE49-F238E27FC236}">
                  <a16:creationId xmlns:a16="http://schemas.microsoft.com/office/drawing/2014/main" xmlns="" id="{3EFB3C97-E71A-4490-BD39-BC6532B3997A}"/>
                </a:ext>
              </a:extLst>
            </p:cNvPr>
            <p:cNvSpPr/>
            <p:nvPr/>
          </p:nvSpPr>
          <p:spPr>
            <a:xfrm rot="5400000">
              <a:off x="2853632" y="3632672"/>
              <a:ext cx="261070" cy="876675"/>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xmlns="" id="{8867E111-0987-4C4B-8EEC-A05F91778206}"/>
                </a:ext>
              </a:extLst>
            </p:cNvPr>
            <p:cNvSpPr/>
            <p:nvPr/>
          </p:nvSpPr>
          <p:spPr>
            <a:xfrm>
              <a:off x="2545829" y="4343841"/>
              <a:ext cx="876676"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sorted</a:t>
              </a:r>
              <a:endParaRPr lang="ko-KR" altLang="en-US" sz="1300" dirty="0">
                <a:solidFill>
                  <a:srgbClr val="1429A0"/>
                </a:solidFill>
                <a:latin typeface="SamsungOne 400" panose="020B0503030303020204" pitchFamily="34" charset="0"/>
              </a:endParaRPr>
            </a:p>
          </p:txBody>
        </p:sp>
        <p:sp>
          <p:nvSpPr>
            <p:cNvPr id="43" name="직사각형 42">
              <a:extLst>
                <a:ext uri="{FF2B5EF4-FFF2-40B4-BE49-F238E27FC236}">
                  <a16:creationId xmlns:a16="http://schemas.microsoft.com/office/drawing/2014/main" xmlns="" id="{100AE174-0EAE-49B1-8AA7-E1CBD9E89501}"/>
                </a:ext>
              </a:extLst>
            </p:cNvPr>
            <p:cNvSpPr/>
            <p:nvPr/>
          </p:nvSpPr>
          <p:spPr>
            <a:xfrm>
              <a:off x="908304" y="2882189"/>
              <a:ext cx="1672250"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429A0"/>
                  </a:solidFill>
                  <a:latin typeface="SamsungOne 400" panose="020B0503030303020204" pitchFamily="34" charset="0"/>
                </a:rPr>
                <a:t>The</a:t>
              </a:r>
              <a:r>
                <a:rPr lang="ko-KR" altLang="en-US" sz="1300" dirty="0">
                  <a:solidFill>
                    <a:srgbClr val="1429A0"/>
                  </a:solidFill>
                  <a:latin typeface="SamsungOne 400" panose="020B0503030303020204" pitchFamily="34" charset="0"/>
                </a:rPr>
                <a:t> </a:t>
              </a:r>
              <a:r>
                <a:rPr lang="en-US" altLang="ko-KR" sz="1300" dirty="0">
                  <a:solidFill>
                    <a:srgbClr val="1429A0"/>
                  </a:solidFill>
                  <a:latin typeface="SamsungOne 400" panose="020B0503030303020204" pitchFamily="34" charset="0"/>
                </a:rPr>
                <a:t>smallest</a:t>
              </a:r>
              <a:r>
                <a:rPr lang="ko-KR" altLang="en-US" sz="1300" dirty="0">
                  <a:solidFill>
                    <a:srgbClr val="1429A0"/>
                  </a:solidFill>
                  <a:latin typeface="SamsungOne 400" panose="020B0503030303020204" pitchFamily="34" charset="0"/>
                </a:rPr>
                <a:t> </a:t>
              </a:r>
              <a:r>
                <a:rPr lang="en-US" altLang="ko-KR" sz="1300" dirty="0">
                  <a:solidFill>
                    <a:srgbClr val="1429A0"/>
                  </a:solidFill>
                  <a:latin typeface="SamsungOne 400" panose="020B0503030303020204" pitchFamily="34" charset="0"/>
                </a:rPr>
                <a:t>element</a:t>
              </a:r>
              <a:endParaRPr lang="ko-KR" altLang="en-US" sz="1300" dirty="0">
                <a:solidFill>
                  <a:srgbClr val="1429A0"/>
                </a:solidFill>
                <a:latin typeface="SamsungOne 400" panose="020B0503030303020204" pitchFamily="34" charset="0"/>
              </a:endParaRPr>
            </a:p>
          </p:txBody>
        </p:sp>
      </p:gr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1" name="직사각형 3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32" name="TextBox 31">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33" name="직사각형 32">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Note that in selection sort, the smallest element 10 is placed at the beginning of the list at the end of the first pass. Since the first element is a sorted list, it can be excluded from selection sorting of the next pass.</a:t>
            </a:r>
          </a:p>
        </p:txBody>
      </p:sp>
    </p:spTree>
    <p:extLst>
      <p:ext uri="{BB962C8B-B14F-4D97-AF65-F5344CB8AC3E}">
        <p14:creationId xmlns:p14="http://schemas.microsoft.com/office/powerpoint/2010/main" val="298982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xmlns="" id="{F2C3C996-990D-46F7-8F6B-2959CDFD75A8}"/>
              </a:ext>
            </a:extLst>
          </p:cNvPr>
          <p:cNvGrpSpPr/>
          <p:nvPr/>
        </p:nvGrpSpPr>
        <p:grpSpPr>
          <a:xfrm>
            <a:off x="450000" y="450000"/>
            <a:ext cx="9002343" cy="369332"/>
            <a:chOff x="450000" y="450000"/>
            <a:chExt cx="9002343" cy="369332"/>
          </a:xfrm>
        </p:grpSpPr>
        <p:sp>
          <p:nvSpPr>
            <p:cNvPr id="14" name="직사각형 13">
              <a:extLst>
                <a:ext uri="{FF2B5EF4-FFF2-40B4-BE49-F238E27FC236}">
                  <a16:creationId xmlns:a16="http://schemas.microsoft.com/office/drawing/2014/main" xmlns="" id="{C5130492-D07E-450B-9AF0-4256A1B5D83F}"/>
                </a:ext>
              </a:extLst>
            </p:cNvPr>
            <p:cNvSpPr/>
            <p:nvPr/>
          </p:nvSpPr>
          <p:spPr>
            <a:xfrm>
              <a:off x="450000" y="450000"/>
              <a:ext cx="8785226" cy="369332"/>
            </a:xfrm>
            <a:prstGeom prst="rect">
              <a:avLst/>
            </a:prstGeom>
          </p:spPr>
          <p:txBody>
            <a:bodyPr wrap="square" lIns="0" tIns="0" rIns="0" bIns="0">
              <a:spAutoFit/>
            </a:bodyPr>
            <a:lstStyle/>
            <a:p>
              <a:pPr defTabSz="457200">
                <a:defRPr/>
              </a:pPr>
              <a:r>
                <a:rPr lang="en-US" altLang="ko-KR" sz="2400" dirty="0">
                  <a:solidFill>
                    <a:srgbClr val="002F8E"/>
                  </a:solidFill>
                  <a:latin typeface="Samsung Sharp Sans" pitchFamily="2" charset="0"/>
                  <a:ea typeface="Samsung Sharp Sans" pitchFamily="2" charset="0"/>
                  <a:cs typeface="Samsung Sharp Sans" pitchFamily="2" charset="0"/>
                </a:rPr>
                <a:t>Chapter Description</a:t>
              </a:r>
            </a:p>
          </p:txBody>
        </p:sp>
        <p:cxnSp>
          <p:nvCxnSpPr>
            <p:cNvPr id="15" name="직선 연결선 14">
              <a:extLst>
                <a:ext uri="{FF2B5EF4-FFF2-40B4-BE49-F238E27FC236}">
                  <a16:creationId xmlns:a16="http://schemas.microsoft.com/office/drawing/2014/main" xmlns="" id="{D4F9354B-F836-4327-921B-E0690AEB4C60}"/>
                </a:ext>
              </a:extLst>
            </p:cNvPr>
            <p:cNvCxnSpPr>
              <a:cxnSpLocks/>
            </p:cNvCxnSpPr>
            <p:nvPr/>
          </p:nvCxnSpPr>
          <p:spPr>
            <a:xfrm>
              <a:off x="3617843" y="630000"/>
              <a:ext cx="5834500" cy="0"/>
            </a:xfrm>
            <a:prstGeom prst="line">
              <a:avLst/>
            </a:prstGeom>
            <a:ln w="12700">
              <a:solidFill>
                <a:srgbClr val="1428A0"/>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xmlns="" id="{3078C4E1-633F-4B6A-91AF-73907C46D4D5}"/>
              </a:ext>
            </a:extLst>
          </p:cNvPr>
          <p:cNvSpPr/>
          <p:nvPr/>
        </p:nvSpPr>
        <p:spPr>
          <a:xfrm>
            <a:off x="711203" y="1618599"/>
            <a:ext cx="8632825" cy="92258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noAutofit/>
            <a:scene3d>
              <a:camera prst="orthographicFront"/>
              <a:lightRig rig="threePt" dir="t"/>
            </a:scene3d>
            <a:sp3d>
              <a:bevelT w="0" h="6350"/>
            </a:sp3d>
          </a:bodyPr>
          <a:lstStyle/>
          <a:p>
            <a:pPr marL="285750" indent="-285750" defTabSz="457200" latinLnBrk="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Learners can understand sorting problems and solve sorting problems using bubble sort, selection sort, insertion sort, merge sort, and quick sort methods. In addition, the sorting algorithm can be implemented in Python, and learner can understand and compare the time complexity of each sorting method.</a:t>
            </a:r>
          </a:p>
        </p:txBody>
      </p:sp>
      <p:grpSp>
        <p:nvGrpSpPr>
          <p:cNvPr id="21" name="그룹 20">
            <a:extLst>
              <a:ext uri="{FF2B5EF4-FFF2-40B4-BE49-F238E27FC236}">
                <a16:creationId xmlns:a16="http://schemas.microsoft.com/office/drawing/2014/main" xmlns="" id="{7870E847-3299-4ABC-8767-69F8C62E3CCD}"/>
              </a:ext>
            </a:extLst>
          </p:cNvPr>
          <p:cNvGrpSpPr/>
          <p:nvPr/>
        </p:nvGrpSpPr>
        <p:grpSpPr>
          <a:xfrm>
            <a:off x="441747" y="1287664"/>
            <a:ext cx="8902281" cy="233767"/>
            <a:chOff x="441747" y="1714333"/>
            <a:chExt cx="8902281" cy="233767"/>
          </a:xfrm>
        </p:grpSpPr>
        <p:sp>
          <p:nvSpPr>
            <p:cNvPr id="22" name="직사각형 21">
              <a:extLst>
                <a:ext uri="{FF2B5EF4-FFF2-40B4-BE49-F238E27FC236}">
                  <a16:creationId xmlns:a16="http://schemas.microsoft.com/office/drawing/2014/main" xmlns="" id="{0EA9FE45-AB34-4BC4-8C48-8878DD43D977}"/>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objectives</a:t>
              </a:r>
            </a:p>
          </p:txBody>
        </p:sp>
        <p:sp>
          <p:nvSpPr>
            <p:cNvPr id="25" name="AutoShape 2">
              <a:extLst>
                <a:ext uri="{FF2B5EF4-FFF2-40B4-BE49-F238E27FC236}">
                  <a16:creationId xmlns:a16="http://schemas.microsoft.com/office/drawing/2014/main" xmlns="" id="{4351C268-981F-4778-A82A-47A4C748D467}"/>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latin typeface="Malgun Gothic" panose="020B0503020000020004" pitchFamily="34" charset="-127"/>
              </a:endParaRPr>
            </a:p>
          </p:txBody>
        </p:sp>
      </p:grpSp>
      <p:grpSp>
        <p:nvGrpSpPr>
          <p:cNvPr id="26" name="그룹 25">
            <a:extLst>
              <a:ext uri="{FF2B5EF4-FFF2-40B4-BE49-F238E27FC236}">
                <a16:creationId xmlns:a16="http://schemas.microsoft.com/office/drawing/2014/main" xmlns="" id="{5546DDD7-0649-48D2-9E99-1C9EA17BFAF3}"/>
              </a:ext>
            </a:extLst>
          </p:cNvPr>
          <p:cNvGrpSpPr/>
          <p:nvPr/>
        </p:nvGrpSpPr>
        <p:grpSpPr>
          <a:xfrm>
            <a:off x="450000" y="2818792"/>
            <a:ext cx="8902281" cy="233767"/>
            <a:chOff x="441747" y="1714333"/>
            <a:chExt cx="8902281" cy="233767"/>
          </a:xfrm>
        </p:grpSpPr>
        <p:sp>
          <p:nvSpPr>
            <p:cNvPr id="28" name="직사각형 27">
              <a:extLst>
                <a:ext uri="{FF2B5EF4-FFF2-40B4-BE49-F238E27FC236}">
                  <a16:creationId xmlns:a16="http://schemas.microsoft.com/office/drawing/2014/main" xmlns="" id="{17DF0D47-03CA-4F94-BB2B-EE84D1734ECC}"/>
                </a:ext>
              </a:extLst>
            </p:cNvPr>
            <p:cNvSpPr/>
            <p:nvPr/>
          </p:nvSpPr>
          <p:spPr>
            <a:xfrm>
              <a:off x="711203" y="172349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Chapter contents</a:t>
              </a:r>
            </a:p>
          </p:txBody>
        </p:sp>
        <p:sp>
          <p:nvSpPr>
            <p:cNvPr id="32" name="AutoShape 2">
              <a:extLst>
                <a:ext uri="{FF2B5EF4-FFF2-40B4-BE49-F238E27FC236}">
                  <a16:creationId xmlns:a16="http://schemas.microsoft.com/office/drawing/2014/main" xmlns="" id="{6A3695FF-0747-4FB4-858E-47D43CF4F995}"/>
                </a:ext>
              </a:extLst>
            </p:cNvPr>
            <p:cNvSpPr>
              <a:spLocks noChangeAspect="1"/>
            </p:cNvSpPr>
            <p:nvPr/>
          </p:nvSpPr>
          <p:spPr bwMode="auto">
            <a:xfrm>
              <a:off x="441747" y="171433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latin typeface="Malgun Gothic" panose="020B0503020000020004" pitchFamily="34" charset="-127"/>
              </a:endParaRPr>
            </a:p>
          </p:txBody>
        </p:sp>
      </p:grpSp>
      <p:sp>
        <p:nvSpPr>
          <p:cNvPr id="33" name="직사각형 32">
            <a:extLst>
              <a:ext uri="{FF2B5EF4-FFF2-40B4-BE49-F238E27FC236}">
                <a16:creationId xmlns:a16="http://schemas.microsoft.com/office/drawing/2014/main" xmlns="" id="{244D4D2B-5542-4F46-90E9-10F108566ADA}"/>
              </a:ext>
            </a:extLst>
          </p:cNvPr>
          <p:cNvSpPr/>
          <p:nvPr/>
        </p:nvSpPr>
        <p:spPr>
          <a:xfrm>
            <a:off x="711202" y="3146536"/>
            <a:ext cx="8632825" cy="1096161"/>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27. Bubble, Selection, and Insertion Sort</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28. Merge Sort</a:t>
            </a:r>
          </a:p>
          <a:p>
            <a:pPr marL="285750" indent="-285750" defTabSz="457200">
              <a:spcAft>
                <a:spcPts val="800"/>
              </a:spcAft>
              <a:buClr>
                <a:srgbClr val="A5A5A5"/>
              </a:buClr>
              <a:buFont typeface="Wingdings" panose="05000000000000000000" pitchFamily="2" charset="2"/>
              <a:buChar char="ü"/>
              <a:defRPr/>
            </a:pPr>
            <a:r>
              <a:rPr lang="en-US" altLang="ko-KR" sz="1300" dirty="0">
                <a:solidFill>
                  <a:prstClr val="black">
                    <a:lumMod val="85000"/>
                    <a:lumOff val="15000"/>
                  </a:prstClr>
                </a:solidFill>
                <a:latin typeface="SamsungOne 400" panose="020B0503030303020204" pitchFamily="34" charset="0"/>
              </a:rPr>
              <a:t>Unit 29. Quick Sort</a:t>
            </a:r>
          </a:p>
        </p:txBody>
      </p:sp>
    </p:spTree>
    <p:extLst>
      <p:ext uri="{BB962C8B-B14F-4D97-AF65-F5344CB8AC3E}">
        <p14:creationId xmlns:p14="http://schemas.microsoft.com/office/powerpoint/2010/main" val="1355080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EBC311C5-0F51-44C5-B01C-04083DEEB218}"/>
              </a:ext>
            </a:extLst>
          </p:cNvPr>
          <p:cNvGrpSpPr/>
          <p:nvPr/>
        </p:nvGrpSpPr>
        <p:grpSpPr>
          <a:xfrm>
            <a:off x="2730078" y="2490871"/>
            <a:ext cx="4457909" cy="3599586"/>
            <a:chOff x="2730078" y="2490871"/>
            <a:chExt cx="4457909" cy="3599586"/>
          </a:xfrm>
        </p:grpSpPr>
        <p:pic>
          <p:nvPicPr>
            <p:cNvPr id="31" name="그림 30" descr="저울, 장치, 램프이(가) 표시된 사진&#10;&#10;자동 생성된 설명">
              <a:extLst>
                <a:ext uri="{FF2B5EF4-FFF2-40B4-BE49-F238E27FC236}">
                  <a16:creationId xmlns:a16="http://schemas.microsoft.com/office/drawing/2014/main" xmlns="" id="{EEDB7CF4-4911-4541-A06E-7C38737C3E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235957"/>
              <a:ext cx="1939330" cy="1781284"/>
            </a:xfrm>
            <a:prstGeom prst="rect">
              <a:avLst/>
            </a:prstGeom>
          </p:spPr>
        </p:pic>
        <p:sp>
          <p:nvSpPr>
            <p:cNvPr id="49" name="타원 48">
              <a:extLst>
                <a:ext uri="{FF2B5EF4-FFF2-40B4-BE49-F238E27FC236}">
                  <a16:creationId xmlns:a16="http://schemas.microsoft.com/office/drawing/2014/main" xmlns="" id="{85D90BD2-32BB-4606-80FB-1A64075A994C}"/>
                </a:ext>
              </a:extLst>
            </p:cNvPr>
            <p:cNvSpPr/>
            <p:nvPr/>
          </p:nvSpPr>
          <p:spPr>
            <a:xfrm>
              <a:off x="2730078" y="2490875"/>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50" name="타원 49">
              <a:extLst>
                <a:ext uri="{FF2B5EF4-FFF2-40B4-BE49-F238E27FC236}">
                  <a16:creationId xmlns:a16="http://schemas.microsoft.com/office/drawing/2014/main" xmlns="" id="{E0129B98-C705-4FA4-AA9C-C0388B933C67}"/>
                </a:ext>
              </a:extLst>
            </p:cNvPr>
            <p:cNvSpPr/>
            <p:nvPr/>
          </p:nvSpPr>
          <p:spPr>
            <a:xfrm>
              <a:off x="3722462" y="249087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1" name="타원 50">
              <a:extLst>
                <a:ext uri="{FF2B5EF4-FFF2-40B4-BE49-F238E27FC236}">
                  <a16:creationId xmlns:a16="http://schemas.microsoft.com/office/drawing/2014/main" xmlns="" id="{AB7DAFED-2E01-4CBF-92A4-C7D31B506889}"/>
                </a:ext>
              </a:extLst>
            </p:cNvPr>
            <p:cNvSpPr/>
            <p:nvPr/>
          </p:nvSpPr>
          <p:spPr>
            <a:xfrm>
              <a:off x="4714846" y="249087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D607000C-B6C7-4554-81B3-651BA4CCEF9D}"/>
                </a:ext>
              </a:extLst>
            </p:cNvPr>
            <p:cNvSpPr/>
            <p:nvPr/>
          </p:nvSpPr>
          <p:spPr>
            <a:xfrm>
              <a:off x="5707230" y="249087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CC75C64D-627D-49D3-B9E2-B19D842BE299}"/>
                </a:ext>
              </a:extLst>
            </p:cNvPr>
            <p:cNvSpPr/>
            <p:nvPr/>
          </p:nvSpPr>
          <p:spPr>
            <a:xfrm>
              <a:off x="6699614" y="249087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4" name="타원 43">
              <a:extLst>
                <a:ext uri="{FF2B5EF4-FFF2-40B4-BE49-F238E27FC236}">
                  <a16:creationId xmlns:a16="http://schemas.microsoft.com/office/drawing/2014/main" xmlns="" id="{8FA80B12-582C-464B-A24D-9C35A5E6692C}"/>
                </a:ext>
              </a:extLst>
            </p:cNvPr>
            <p:cNvSpPr/>
            <p:nvPr/>
          </p:nvSpPr>
          <p:spPr>
            <a:xfrm>
              <a:off x="2730078" y="560208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45" name="타원 44">
              <a:extLst>
                <a:ext uri="{FF2B5EF4-FFF2-40B4-BE49-F238E27FC236}">
                  <a16:creationId xmlns:a16="http://schemas.microsoft.com/office/drawing/2014/main" xmlns="" id="{869EB7C6-E7C4-4846-83EB-DD7C3568AF12}"/>
                </a:ext>
              </a:extLst>
            </p:cNvPr>
            <p:cNvSpPr/>
            <p:nvPr/>
          </p:nvSpPr>
          <p:spPr>
            <a:xfrm>
              <a:off x="3722462" y="5602083"/>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6" name="타원 45">
              <a:extLst>
                <a:ext uri="{FF2B5EF4-FFF2-40B4-BE49-F238E27FC236}">
                  <a16:creationId xmlns:a16="http://schemas.microsoft.com/office/drawing/2014/main" xmlns="" id="{27093E39-4073-436B-873D-615689E6B756}"/>
                </a:ext>
              </a:extLst>
            </p:cNvPr>
            <p:cNvSpPr/>
            <p:nvPr/>
          </p:nvSpPr>
          <p:spPr>
            <a:xfrm>
              <a:off x="4714846" y="5602082"/>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7" name="타원 46">
              <a:extLst>
                <a:ext uri="{FF2B5EF4-FFF2-40B4-BE49-F238E27FC236}">
                  <a16:creationId xmlns:a16="http://schemas.microsoft.com/office/drawing/2014/main" xmlns="" id="{E52C592B-45BD-4652-96D8-04E61A81ECC7}"/>
                </a:ext>
              </a:extLst>
            </p:cNvPr>
            <p:cNvSpPr/>
            <p:nvPr/>
          </p:nvSpPr>
          <p:spPr>
            <a:xfrm>
              <a:off x="5707230" y="560208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8" name="타원 47">
              <a:extLst>
                <a:ext uri="{FF2B5EF4-FFF2-40B4-BE49-F238E27FC236}">
                  <a16:creationId xmlns:a16="http://schemas.microsoft.com/office/drawing/2014/main" xmlns="" id="{DA112D95-6894-449A-9A18-D1EE3AAB58D1}"/>
                </a:ext>
              </a:extLst>
            </p:cNvPr>
            <p:cNvSpPr/>
            <p:nvPr/>
          </p:nvSpPr>
          <p:spPr>
            <a:xfrm>
              <a:off x="6699614" y="560208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35" name="연결선: 꺾임 34">
              <a:extLst>
                <a:ext uri="{FF2B5EF4-FFF2-40B4-BE49-F238E27FC236}">
                  <a16:creationId xmlns:a16="http://schemas.microsoft.com/office/drawing/2014/main" xmlns="" id="{A633A7B2-7B7D-453B-B16F-DA283A866AC9}"/>
                </a:ext>
              </a:extLst>
            </p:cNvPr>
            <p:cNvCxnSpPr>
              <a:cxnSpLocks/>
            </p:cNvCxnSpPr>
            <p:nvPr/>
          </p:nvCxnSpPr>
          <p:spPr>
            <a:xfrm rot="5400000" flipH="1" flipV="1">
              <a:off x="4953000" y="447999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xmlns="" id="{B7B5450D-9BFF-4FC0-96BC-CBC72CF20073}"/>
                </a:ext>
              </a:extLst>
            </p:cNvPr>
            <p:cNvSpPr/>
            <p:nvPr/>
          </p:nvSpPr>
          <p:spPr>
            <a:xfrm>
              <a:off x="4448738" y="5254150"/>
              <a:ext cx="102077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40" name="타원 39">
              <a:extLst>
                <a:ext uri="{FF2B5EF4-FFF2-40B4-BE49-F238E27FC236}">
                  <a16:creationId xmlns:a16="http://schemas.microsoft.com/office/drawing/2014/main" xmlns="" id="{0201735C-14F2-47F7-AD06-C486BB5E9965}"/>
                </a:ext>
              </a:extLst>
            </p:cNvPr>
            <p:cNvSpPr/>
            <p:nvPr/>
          </p:nvSpPr>
          <p:spPr>
            <a:xfrm>
              <a:off x="4129283" y="384863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5CAF123D-19FB-4203-A088-3D3319A928C0}"/>
                </a:ext>
              </a:extLst>
            </p:cNvPr>
            <p:cNvSpPr/>
            <p:nvPr/>
          </p:nvSpPr>
          <p:spPr>
            <a:xfrm>
              <a:off x="5288346" y="384863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cxnSp>
          <p:nvCxnSpPr>
            <p:cNvPr id="38" name="직선 화살표 연결선 37">
              <a:extLst>
                <a:ext uri="{FF2B5EF4-FFF2-40B4-BE49-F238E27FC236}">
                  <a16:creationId xmlns:a16="http://schemas.microsoft.com/office/drawing/2014/main" xmlns="" id="{C1751086-96E8-48E8-94F6-A0DDF86FEB7B}"/>
                </a:ext>
              </a:extLst>
            </p:cNvPr>
            <p:cNvCxnSpPr>
              <a:cxnSpLocks/>
              <a:stCxn id="50" idx="4"/>
              <a:endCxn id="40" idx="0"/>
            </p:cNvCxnSpPr>
            <p:nvPr/>
          </p:nvCxnSpPr>
          <p:spPr>
            <a:xfrm>
              <a:off x="3966649" y="2979247"/>
              <a:ext cx="406821" cy="869391"/>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761D22CF-F484-42BB-908B-2DC455D2DA52}"/>
                </a:ext>
              </a:extLst>
            </p:cNvPr>
            <p:cNvCxnSpPr>
              <a:cxnSpLocks/>
              <a:stCxn id="51" idx="4"/>
              <a:endCxn id="41" idx="0"/>
            </p:cNvCxnSpPr>
            <p:nvPr/>
          </p:nvCxnSpPr>
          <p:spPr>
            <a:xfrm>
              <a:off x="4959033" y="2979246"/>
              <a:ext cx="573500" cy="869391"/>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29" name="직사각형 28">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Selection sort can continue on an unsorted list except for the first element.</a:t>
            </a:r>
          </a:p>
        </p:txBody>
      </p:sp>
    </p:spTree>
    <p:extLst>
      <p:ext uri="{BB962C8B-B14F-4D97-AF65-F5344CB8AC3E}">
        <p14:creationId xmlns:p14="http://schemas.microsoft.com/office/powerpoint/2010/main" val="4117526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D97F2EB7-70D4-4E70-A196-EABE3D0553B3}"/>
              </a:ext>
            </a:extLst>
          </p:cNvPr>
          <p:cNvGrpSpPr/>
          <p:nvPr/>
        </p:nvGrpSpPr>
        <p:grpSpPr>
          <a:xfrm>
            <a:off x="2730078" y="2490871"/>
            <a:ext cx="4457909" cy="3599586"/>
            <a:chOff x="2730078" y="2490871"/>
            <a:chExt cx="4457909" cy="3599586"/>
          </a:xfrm>
        </p:grpSpPr>
        <p:pic>
          <p:nvPicPr>
            <p:cNvPr id="31" name="그림 30" descr="저울, 장치, 램프이(가) 표시된 사진&#10;&#10;자동 생성된 설명">
              <a:extLst>
                <a:ext uri="{FF2B5EF4-FFF2-40B4-BE49-F238E27FC236}">
                  <a16:creationId xmlns:a16="http://schemas.microsoft.com/office/drawing/2014/main" xmlns="" id="{EEDB7CF4-4911-4541-A06E-7C38737C3E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235957"/>
              <a:ext cx="1939330" cy="1781284"/>
            </a:xfrm>
            <a:prstGeom prst="rect">
              <a:avLst/>
            </a:prstGeom>
          </p:spPr>
        </p:pic>
        <p:sp>
          <p:nvSpPr>
            <p:cNvPr id="49" name="타원 48">
              <a:extLst>
                <a:ext uri="{FF2B5EF4-FFF2-40B4-BE49-F238E27FC236}">
                  <a16:creationId xmlns:a16="http://schemas.microsoft.com/office/drawing/2014/main" xmlns="" id="{85D90BD2-32BB-4606-80FB-1A64075A994C}"/>
                </a:ext>
              </a:extLst>
            </p:cNvPr>
            <p:cNvSpPr/>
            <p:nvPr/>
          </p:nvSpPr>
          <p:spPr>
            <a:xfrm>
              <a:off x="2730078" y="2490875"/>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50" name="타원 49">
              <a:extLst>
                <a:ext uri="{FF2B5EF4-FFF2-40B4-BE49-F238E27FC236}">
                  <a16:creationId xmlns:a16="http://schemas.microsoft.com/office/drawing/2014/main" xmlns="" id="{E0129B98-C705-4FA4-AA9C-C0388B933C67}"/>
                </a:ext>
              </a:extLst>
            </p:cNvPr>
            <p:cNvSpPr/>
            <p:nvPr/>
          </p:nvSpPr>
          <p:spPr>
            <a:xfrm>
              <a:off x="3722462" y="249087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1" name="타원 50">
              <a:extLst>
                <a:ext uri="{FF2B5EF4-FFF2-40B4-BE49-F238E27FC236}">
                  <a16:creationId xmlns:a16="http://schemas.microsoft.com/office/drawing/2014/main" xmlns="" id="{AB7DAFED-2E01-4CBF-92A4-C7D31B506889}"/>
                </a:ext>
              </a:extLst>
            </p:cNvPr>
            <p:cNvSpPr/>
            <p:nvPr/>
          </p:nvSpPr>
          <p:spPr>
            <a:xfrm>
              <a:off x="4714846" y="249087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D607000C-B6C7-4554-81B3-651BA4CCEF9D}"/>
                </a:ext>
              </a:extLst>
            </p:cNvPr>
            <p:cNvSpPr/>
            <p:nvPr/>
          </p:nvSpPr>
          <p:spPr>
            <a:xfrm>
              <a:off x="5707230" y="249087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CC75C64D-627D-49D3-B9E2-B19D842BE299}"/>
                </a:ext>
              </a:extLst>
            </p:cNvPr>
            <p:cNvSpPr/>
            <p:nvPr/>
          </p:nvSpPr>
          <p:spPr>
            <a:xfrm>
              <a:off x="6699614" y="249087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4" name="타원 43">
              <a:extLst>
                <a:ext uri="{FF2B5EF4-FFF2-40B4-BE49-F238E27FC236}">
                  <a16:creationId xmlns:a16="http://schemas.microsoft.com/office/drawing/2014/main" xmlns="" id="{8FA80B12-582C-464B-A24D-9C35A5E6692C}"/>
                </a:ext>
              </a:extLst>
            </p:cNvPr>
            <p:cNvSpPr/>
            <p:nvPr/>
          </p:nvSpPr>
          <p:spPr>
            <a:xfrm>
              <a:off x="2730078" y="560208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45" name="타원 44">
              <a:extLst>
                <a:ext uri="{FF2B5EF4-FFF2-40B4-BE49-F238E27FC236}">
                  <a16:creationId xmlns:a16="http://schemas.microsoft.com/office/drawing/2014/main" xmlns="" id="{869EB7C6-E7C4-4846-83EB-DD7C3568AF12}"/>
                </a:ext>
              </a:extLst>
            </p:cNvPr>
            <p:cNvSpPr/>
            <p:nvPr/>
          </p:nvSpPr>
          <p:spPr>
            <a:xfrm>
              <a:off x="3722462" y="5602083"/>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6" name="타원 45">
              <a:extLst>
                <a:ext uri="{FF2B5EF4-FFF2-40B4-BE49-F238E27FC236}">
                  <a16:creationId xmlns:a16="http://schemas.microsoft.com/office/drawing/2014/main" xmlns="" id="{27093E39-4073-436B-873D-615689E6B756}"/>
                </a:ext>
              </a:extLst>
            </p:cNvPr>
            <p:cNvSpPr/>
            <p:nvPr/>
          </p:nvSpPr>
          <p:spPr>
            <a:xfrm>
              <a:off x="4714846" y="560208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7" name="타원 46">
              <a:extLst>
                <a:ext uri="{FF2B5EF4-FFF2-40B4-BE49-F238E27FC236}">
                  <a16:creationId xmlns:a16="http://schemas.microsoft.com/office/drawing/2014/main" xmlns="" id="{E52C592B-45BD-4652-96D8-04E61A81ECC7}"/>
                </a:ext>
              </a:extLst>
            </p:cNvPr>
            <p:cNvSpPr/>
            <p:nvPr/>
          </p:nvSpPr>
          <p:spPr>
            <a:xfrm>
              <a:off x="5707230" y="5602081"/>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8" name="타원 47">
              <a:extLst>
                <a:ext uri="{FF2B5EF4-FFF2-40B4-BE49-F238E27FC236}">
                  <a16:creationId xmlns:a16="http://schemas.microsoft.com/office/drawing/2014/main" xmlns="" id="{DA112D95-6894-449A-9A18-D1EE3AAB58D1}"/>
                </a:ext>
              </a:extLst>
            </p:cNvPr>
            <p:cNvSpPr/>
            <p:nvPr/>
          </p:nvSpPr>
          <p:spPr>
            <a:xfrm>
              <a:off x="6699614" y="560208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35" name="연결선: 꺾임 34">
              <a:extLst>
                <a:ext uri="{FF2B5EF4-FFF2-40B4-BE49-F238E27FC236}">
                  <a16:creationId xmlns:a16="http://schemas.microsoft.com/office/drawing/2014/main" xmlns="" id="{A633A7B2-7B7D-453B-B16F-DA283A866AC9}"/>
                </a:ext>
              </a:extLst>
            </p:cNvPr>
            <p:cNvCxnSpPr>
              <a:cxnSpLocks/>
            </p:cNvCxnSpPr>
            <p:nvPr/>
          </p:nvCxnSpPr>
          <p:spPr>
            <a:xfrm rot="5400000" flipH="1" flipV="1">
              <a:off x="4953000" y="447999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xmlns="" id="{B7B5450D-9BFF-4FC0-96BC-CBC72CF20073}"/>
                </a:ext>
              </a:extLst>
            </p:cNvPr>
            <p:cNvSpPr/>
            <p:nvPr/>
          </p:nvSpPr>
          <p:spPr>
            <a:xfrm>
              <a:off x="4448738" y="5254150"/>
              <a:ext cx="102077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40" name="타원 39">
              <a:extLst>
                <a:ext uri="{FF2B5EF4-FFF2-40B4-BE49-F238E27FC236}">
                  <a16:creationId xmlns:a16="http://schemas.microsoft.com/office/drawing/2014/main" xmlns="" id="{0201735C-14F2-47F7-AD06-C486BB5E9965}"/>
                </a:ext>
              </a:extLst>
            </p:cNvPr>
            <p:cNvSpPr/>
            <p:nvPr/>
          </p:nvSpPr>
          <p:spPr>
            <a:xfrm>
              <a:off x="4129283" y="384863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5CAF123D-19FB-4203-A088-3D3319A928C0}"/>
                </a:ext>
              </a:extLst>
            </p:cNvPr>
            <p:cNvSpPr/>
            <p:nvPr/>
          </p:nvSpPr>
          <p:spPr>
            <a:xfrm>
              <a:off x="5288346" y="384863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cxnSp>
          <p:nvCxnSpPr>
            <p:cNvPr id="38" name="직선 화살표 연결선 37">
              <a:extLst>
                <a:ext uri="{FF2B5EF4-FFF2-40B4-BE49-F238E27FC236}">
                  <a16:creationId xmlns:a16="http://schemas.microsoft.com/office/drawing/2014/main" xmlns="" id="{C1751086-96E8-48E8-94F6-A0DDF86FEB7B}"/>
                </a:ext>
              </a:extLst>
            </p:cNvPr>
            <p:cNvCxnSpPr>
              <a:cxnSpLocks/>
              <a:stCxn id="50" idx="4"/>
              <a:endCxn id="40" idx="0"/>
            </p:cNvCxnSpPr>
            <p:nvPr/>
          </p:nvCxnSpPr>
          <p:spPr>
            <a:xfrm>
              <a:off x="3966649" y="2979247"/>
              <a:ext cx="406821" cy="869391"/>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761D22CF-F484-42BB-908B-2DC455D2DA52}"/>
                </a:ext>
              </a:extLst>
            </p:cNvPr>
            <p:cNvCxnSpPr>
              <a:cxnSpLocks/>
              <a:stCxn id="52" idx="4"/>
              <a:endCxn id="41" idx="0"/>
            </p:cNvCxnSpPr>
            <p:nvPr/>
          </p:nvCxnSpPr>
          <p:spPr>
            <a:xfrm flipH="1">
              <a:off x="5532533" y="2979245"/>
              <a:ext cx="418884" cy="869392"/>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29" name="직사각형 28">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Selection sort can continue on an unsorted list except for the first element.</a:t>
            </a:r>
          </a:p>
        </p:txBody>
      </p:sp>
    </p:spTree>
    <p:extLst>
      <p:ext uri="{BB962C8B-B14F-4D97-AF65-F5344CB8AC3E}">
        <p14:creationId xmlns:p14="http://schemas.microsoft.com/office/powerpoint/2010/main" val="2285793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0F2CB706-C6C2-4F1C-BCBB-0D27F10219FE}"/>
              </a:ext>
            </a:extLst>
          </p:cNvPr>
          <p:cNvGrpSpPr/>
          <p:nvPr/>
        </p:nvGrpSpPr>
        <p:grpSpPr>
          <a:xfrm>
            <a:off x="2730078" y="2490871"/>
            <a:ext cx="4457909" cy="3599586"/>
            <a:chOff x="2730078" y="2490871"/>
            <a:chExt cx="4457909" cy="3599586"/>
          </a:xfrm>
        </p:grpSpPr>
        <p:pic>
          <p:nvPicPr>
            <p:cNvPr id="31" name="그림 30" descr="저울, 장치, 램프이(가) 표시된 사진&#10;&#10;자동 생성된 설명">
              <a:extLst>
                <a:ext uri="{FF2B5EF4-FFF2-40B4-BE49-F238E27FC236}">
                  <a16:creationId xmlns:a16="http://schemas.microsoft.com/office/drawing/2014/main" xmlns="" id="{EEDB7CF4-4911-4541-A06E-7C38737C3E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235957"/>
              <a:ext cx="1939330" cy="1781284"/>
            </a:xfrm>
            <a:prstGeom prst="rect">
              <a:avLst/>
            </a:prstGeom>
          </p:spPr>
        </p:pic>
        <p:sp>
          <p:nvSpPr>
            <p:cNvPr id="49" name="타원 48">
              <a:extLst>
                <a:ext uri="{FF2B5EF4-FFF2-40B4-BE49-F238E27FC236}">
                  <a16:creationId xmlns:a16="http://schemas.microsoft.com/office/drawing/2014/main" xmlns="" id="{85D90BD2-32BB-4606-80FB-1A64075A994C}"/>
                </a:ext>
              </a:extLst>
            </p:cNvPr>
            <p:cNvSpPr/>
            <p:nvPr/>
          </p:nvSpPr>
          <p:spPr>
            <a:xfrm>
              <a:off x="2730078" y="2490875"/>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50" name="타원 49">
              <a:extLst>
                <a:ext uri="{FF2B5EF4-FFF2-40B4-BE49-F238E27FC236}">
                  <a16:creationId xmlns:a16="http://schemas.microsoft.com/office/drawing/2014/main" xmlns="" id="{E0129B98-C705-4FA4-AA9C-C0388B933C67}"/>
                </a:ext>
              </a:extLst>
            </p:cNvPr>
            <p:cNvSpPr/>
            <p:nvPr/>
          </p:nvSpPr>
          <p:spPr>
            <a:xfrm>
              <a:off x="3722462" y="249087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1" name="타원 50">
              <a:extLst>
                <a:ext uri="{FF2B5EF4-FFF2-40B4-BE49-F238E27FC236}">
                  <a16:creationId xmlns:a16="http://schemas.microsoft.com/office/drawing/2014/main" xmlns="" id="{AB7DAFED-2E01-4CBF-92A4-C7D31B506889}"/>
                </a:ext>
              </a:extLst>
            </p:cNvPr>
            <p:cNvSpPr/>
            <p:nvPr/>
          </p:nvSpPr>
          <p:spPr>
            <a:xfrm>
              <a:off x="4714846" y="249087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D607000C-B6C7-4554-81B3-651BA4CCEF9D}"/>
                </a:ext>
              </a:extLst>
            </p:cNvPr>
            <p:cNvSpPr/>
            <p:nvPr/>
          </p:nvSpPr>
          <p:spPr>
            <a:xfrm>
              <a:off x="5707230" y="249087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CC75C64D-627D-49D3-B9E2-B19D842BE299}"/>
                </a:ext>
              </a:extLst>
            </p:cNvPr>
            <p:cNvSpPr/>
            <p:nvPr/>
          </p:nvSpPr>
          <p:spPr>
            <a:xfrm>
              <a:off x="6699614" y="2490871"/>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4" name="타원 43">
              <a:extLst>
                <a:ext uri="{FF2B5EF4-FFF2-40B4-BE49-F238E27FC236}">
                  <a16:creationId xmlns:a16="http://schemas.microsoft.com/office/drawing/2014/main" xmlns="" id="{8FA80B12-582C-464B-A24D-9C35A5E6692C}"/>
                </a:ext>
              </a:extLst>
            </p:cNvPr>
            <p:cNvSpPr/>
            <p:nvPr/>
          </p:nvSpPr>
          <p:spPr>
            <a:xfrm>
              <a:off x="2730078" y="560208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45" name="타원 44">
              <a:extLst>
                <a:ext uri="{FF2B5EF4-FFF2-40B4-BE49-F238E27FC236}">
                  <a16:creationId xmlns:a16="http://schemas.microsoft.com/office/drawing/2014/main" xmlns="" id="{869EB7C6-E7C4-4846-83EB-DD7C3568AF12}"/>
                </a:ext>
              </a:extLst>
            </p:cNvPr>
            <p:cNvSpPr/>
            <p:nvPr/>
          </p:nvSpPr>
          <p:spPr>
            <a:xfrm>
              <a:off x="3722462" y="5602083"/>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6" name="타원 45">
              <a:extLst>
                <a:ext uri="{FF2B5EF4-FFF2-40B4-BE49-F238E27FC236}">
                  <a16:creationId xmlns:a16="http://schemas.microsoft.com/office/drawing/2014/main" xmlns="" id="{27093E39-4073-436B-873D-615689E6B756}"/>
                </a:ext>
              </a:extLst>
            </p:cNvPr>
            <p:cNvSpPr/>
            <p:nvPr/>
          </p:nvSpPr>
          <p:spPr>
            <a:xfrm>
              <a:off x="4714846" y="560208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7" name="타원 46">
              <a:extLst>
                <a:ext uri="{FF2B5EF4-FFF2-40B4-BE49-F238E27FC236}">
                  <a16:creationId xmlns:a16="http://schemas.microsoft.com/office/drawing/2014/main" xmlns="" id="{E52C592B-45BD-4652-96D8-04E61A81ECC7}"/>
                </a:ext>
              </a:extLst>
            </p:cNvPr>
            <p:cNvSpPr/>
            <p:nvPr/>
          </p:nvSpPr>
          <p:spPr>
            <a:xfrm>
              <a:off x="5707230" y="560208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8" name="타원 47">
              <a:extLst>
                <a:ext uri="{FF2B5EF4-FFF2-40B4-BE49-F238E27FC236}">
                  <a16:creationId xmlns:a16="http://schemas.microsoft.com/office/drawing/2014/main" xmlns="" id="{DA112D95-6894-449A-9A18-D1EE3AAB58D1}"/>
                </a:ext>
              </a:extLst>
            </p:cNvPr>
            <p:cNvSpPr/>
            <p:nvPr/>
          </p:nvSpPr>
          <p:spPr>
            <a:xfrm>
              <a:off x="6699614" y="5602080"/>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cxnSp>
          <p:nvCxnSpPr>
            <p:cNvPr id="35" name="연결선: 꺾임 34">
              <a:extLst>
                <a:ext uri="{FF2B5EF4-FFF2-40B4-BE49-F238E27FC236}">
                  <a16:creationId xmlns:a16="http://schemas.microsoft.com/office/drawing/2014/main" xmlns="" id="{A633A7B2-7B7D-453B-B16F-DA283A866AC9}"/>
                </a:ext>
              </a:extLst>
            </p:cNvPr>
            <p:cNvCxnSpPr>
              <a:cxnSpLocks/>
            </p:cNvCxnSpPr>
            <p:nvPr/>
          </p:nvCxnSpPr>
          <p:spPr>
            <a:xfrm rot="5400000" flipH="1" flipV="1">
              <a:off x="4953000" y="447999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xmlns="" id="{B7B5450D-9BFF-4FC0-96BC-CBC72CF20073}"/>
                </a:ext>
              </a:extLst>
            </p:cNvPr>
            <p:cNvSpPr/>
            <p:nvPr/>
          </p:nvSpPr>
          <p:spPr>
            <a:xfrm>
              <a:off x="4448738" y="5254150"/>
              <a:ext cx="102077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40" name="타원 39">
              <a:extLst>
                <a:ext uri="{FF2B5EF4-FFF2-40B4-BE49-F238E27FC236}">
                  <a16:creationId xmlns:a16="http://schemas.microsoft.com/office/drawing/2014/main" xmlns="" id="{0201735C-14F2-47F7-AD06-C486BB5E9965}"/>
                </a:ext>
              </a:extLst>
            </p:cNvPr>
            <p:cNvSpPr/>
            <p:nvPr/>
          </p:nvSpPr>
          <p:spPr>
            <a:xfrm>
              <a:off x="4129283" y="384863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5CAF123D-19FB-4203-A088-3D3319A928C0}"/>
                </a:ext>
              </a:extLst>
            </p:cNvPr>
            <p:cNvSpPr/>
            <p:nvPr/>
          </p:nvSpPr>
          <p:spPr>
            <a:xfrm>
              <a:off x="5288346" y="384863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38" name="직선 화살표 연결선 37">
              <a:extLst>
                <a:ext uri="{FF2B5EF4-FFF2-40B4-BE49-F238E27FC236}">
                  <a16:creationId xmlns:a16="http://schemas.microsoft.com/office/drawing/2014/main" xmlns="" id="{C1751086-96E8-48E8-94F6-A0DDF86FEB7B}"/>
                </a:ext>
              </a:extLst>
            </p:cNvPr>
            <p:cNvCxnSpPr>
              <a:cxnSpLocks/>
              <a:stCxn id="50" idx="4"/>
              <a:endCxn id="40" idx="0"/>
            </p:cNvCxnSpPr>
            <p:nvPr/>
          </p:nvCxnSpPr>
          <p:spPr>
            <a:xfrm>
              <a:off x="3966649" y="2979247"/>
              <a:ext cx="406821" cy="869391"/>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761D22CF-F484-42BB-908B-2DC455D2DA52}"/>
                </a:ext>
              </a:extLst>
            </p:cNvPr>
            <p:cNvCxnSpPr>
              <a:cxnSpLocks/>
              <a:stCxn id="53" idx="4"/>
              <a:endCxn id="41" idx="0"/>
            </p:cNvCxnSpPr>
            <p:nvPr/>
          </p:nvCxnSpPr>
          <p:spPr>
            <a:xfrm flipH="1">
              <a:off x="5532533" y="2979244"/>
              <a:ext cx="1411268" cy="869393"/>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29" name="직사각형 28">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Selection sort can continue on an unsorted list except for the first element.</a:t>
            </a:r>
          </a:p>
        </p:txBody>
      </p:sp>
    </p:spTree>
    <p:extLst>
      <p:ext uri="{BB962C8B-B14F-4D97-AF65-F5344CB8AC3E}">
        <p14:creationId xmlns:p14="http://schemas.microsoft.com/office/powerpoint/2010/main" val="3149133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xmlns="" id="{E42AE7B4-E77B-497D-929B-6CAE01663264}"/>
              </a:ext>
            </a:extLst>
          </p:cNvPr>
          <p:cNvGrpSpPr/>
          <p:nvPr/>
        </p:nvGrpSpPr>
        <p:grpSpPr>
          <a:xfrm>
            <a:off x="1173163" y="2684670"/>
            <a:ext cx="6014824" cy="1757188"/>
            <a:chOff x="1173163" y="2684670"/>
            <a:chExt cx="6014824" cy="1757188"/>
          </a:xfrm>
        </p:grpSpPr>
        <p:grpSp>
          <p:nvGrpSpPr>
            <p:cNvPr id="6" name="그룹 5">
              <a:extLst>
                <a:ext uri="{FF2B5EF4-FFF2-40B4-BE49-F238E27FC236}">
                  <a16:creationId xmlns:a16="http://schemas.microsoft.com/office/drawing/2014/main" xmlns="" id="{069D0C68-8111-4126-8058-8BCC215DFBF7}"/>
                </a:ext>
              </a:extLst>
            </p:cNvPr>
            <p:cNvGrpSpPr/>
            <p:nvPr/>
          </p:nvGrpSpPr>
          <p:grpSpPr>
            <a:xfrm>
              <a:off x="2730078" y="3172157"/>
              <a:ext cx="4457909" cy="488377"/>
              <a:chOff x="2730078" y="3172157"/>
              <a:chExt cx="4457909" cy="488377"/>
            </a:xfrm>
          </p:grpSpPr>
          <p:sp>
            <p:nvSpPr>
              <p:cNvPr id="31" name="타원 30">
                <a:extLst>
                  <a:ext uri="{FF2B5EF4-FFF2-40B4-BE49-F238E27FC236}">
                    <a16:creationId xmlns:a16="http://schemas.microsoft.com/office/drawing/2014/main" xmlns="" id="{83C3E09B-983B-41A0-A80B-757B28CBC678}"/>
                  </a:ext>
                </a:extLst>
              </p:cNvPr>
              <p:cNvSpPr/>
              <p:nvPr/>
            </p:nvSpPr>
            <p:spPr>
              <a:xfrm>
                <a:off x="2730078" y="3172161"/>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32" name="타원 31">
                <a:extLst>
                  <a:ext uri="{FF2B5EF4-FFF2-40B4-BE49-F238E27FC236}">
                    <a16:creationId xmlns:a16="http://schemas.microsoft.com/office/drawing/2014/main" xmlns="" id="{33A18188-6FDF-4FFC-BCA9-7D3420F98334}"/>
                  </a:ext>
                </a:extLst>
              </p:cNvPr>
              <p:cNvSpPr/>
              <p:nvPr/>
            </p:nvSpPr>
            <p:spPr>
              <a:xfrm>
                <a:off x="3722462" y="3172160"/>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33" name="타원 32">
                <a:extLst>
                  <a:ext uri="{FF2B5EF4-FFF2-40B4-BE49-F238E27FC236}">
                    <a16:creationId xmlns:a16="http://schemas.microsoft.com/office/drawing/2014/main" xmlns="" id="{FFBFD9EC-093E-4D9C-8DCC-1BB4D12178A6}"/>
                  </a:ext>
                </a:extLst>
              </p:cNvPr>
              <p:cNvSpPr/>
              <p:nvPr/>
            </p:nvSpPr>
            <p:spPr>
              <a:xfrm>
                <a:off x="4714846" y="3172159"/>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34" name="타원 33">
                <a:extLst>
                  <a:ext uri="{FF2B5EF4-FFF2-40B4-BE49-F238E27FC236}">
                    <a16:creationId xmlns:a16="http://schemas.microsoft.com/office/drawing/2014/main" xmlns="" id="{239CBC8F-6619-41FF-8EF8-C1ABB3DCB0F1}"/>
                  </a:ext>
                </a:extLst>
              </p:cNvPr>
              <p:cNvSpPr/>
              <p:nvPr/>
            </p:nvSpPr>
            <p:spPr>
              <a:xfrm>
                <a:off x="5707230" y="3172158"/>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35" name="타원 34">
                <a:extLst>
                  <a:ext uri="{FF2B5EF4-FFF2-40B4-BE49-F238E27FC236}">
                    <a16:creationId xmlns:a16="http://schemas.microsoft.com/office/drawing/2014/main" xmlns="" id="{A3F024D6-E92F-409F-B769-F49F4F1131AB}"/>
                  </a:ext>
                </a:extLst>
              </p:cNvPr>
              <p:cNvSpPr/>
              <p:nvPr/>
            </p:nvSpPr>
            <p:spPr>
              <a:xfrm>
                <a:off x="6699614" y="3172157"/>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grpSp>
        <p:cxnSp>
          <p:nvCxnSpPr>
            <p:cNvPr id="36" name="연결선: 꺾임 35">
              <a:extLst>
                <a:ext uri="{FF2B5EF4-FFF2-40B4-BE49-F238E27FC236}">
                  <a16:creationId xmlns:a16="http://schemas.microsoft.com/office/drawing/2014/main" xmlns="" id="{D4B244A3-4BFA-43DC-9A9B-48BDA922A387}"/>
                </a:ext>
              </a:extLst>
            </p:cNvPr>
            <p:cNvCxnSpPr>
              <a:cxnSpLocks/>
              <a:stCxn id="37" idx="3"/>
              <a:endCxn id="32" idx="0"/>
            </p:cNvCxnSpPr>
            <p:nvPr/>
          </p:nvCxnSpPr>
          <p:spPr>
            <a:xfrm>
              <a:off x="3444240" y="2812118"/>
              <a:ext cx="522409" cy="360042"/>
            </a:xfrm>
            <a:prstGeom prst="bentConnector2">
              <a:avLst/>
            </a:prstGeom>
            <a:ln w="19050">
              <a:solidFill>
                <a:srgbClr val="1429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xmlns="" id="{7A2662E8-6C4E-4373-AF89-EBDC6AFA6F82}"/>
                </a:ext>
              </a:extLst>
            </p:cNvPr>
            <p:cNvSpPr/>
            <p:nvPr/>
          </p:nvSpPr>
          <p:spPr>
            <a:xfrm>
              <a:off x="1173163" y="2684670"/>
              <a:ext cx="2271077"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r"/>
              <a:r>
                <a:rPr lang="en-US" altLang="ko-KR" sz="1300" dirty="0">
                  <a:solidFill>
                    <a:srgbClr val="1429A0"/>
                  </a:solidFill>
                  <a:latin typeface="SamsungOne 400" panose="020B0503030303020204" pitchFamily="34" charset="0"/>
                </a:rPr>
                <a:t>The</a:t>
              </a:r>
              <a:r>
                <a:rPr lang="ko-KR" altLang="en-US" sz="1300" dirty="0">
                  <a:solidFill>
                    <a:srgbClr val="1429A0"/>
                  </a:solidFill>
                  <a:latin typeface="SamsungOne 400" panose="020B0503030303020204" pitchFamily="34" charset="0"/>
                </a:rPr>
                <a:t> </a:t>
              </a:r>
              <a:r>
                <a:rPr lang="en-US" altLang="ko-KR" sz="1300" dirty="0">
                  <a:solidFill>
                    <a:srgbClr val="1429A0"/>
                  </a:solidFill>
                  <a:latin typeface="SamsungOne 400" panose="020B0503030303020204" pitchFamily="34" charset="0"/>
                </a:rPr>
                <a:t>second smallest</a:t>
              </a:r>
              <a:r>
                <a:rPr lang="ko-KR" altLang="en-US" sz="1300" dirty="0">
                  <a:solidFill>
                    <a:srgbClr val="1429A0"/>
                  </a:solidFill>
                  <a:latin typeface="SamsungOne 400" panose="020B0503030303020204" pitchFamily="34" charset="0"/>
                </a:rPr>
                <a:t> </a:t>
              </a:r>
              <a:r>
                <a:rPr lang="en-US" altLang="ko-KR" sz="1300" dirty="0">
                  <a:solidFill>
                    <a:srgbClr val="1429A0"/>
                  </a:solidFill>
                  <a:latin typeface="SamsungOne 400" panose="020B0503030303020204" pitchFamily="34" charset="0"/>
                </a:rPr>
                <a:t>element</a:t>
              </a:r>
              <a:endParaRPr lang="ko-KR" altLang="en-US" sz="1300" dirty="0">
                <a:solidFill>
                  <a:srgbClr val="1429A0"/>
                </a:solidFill>
                <a:latin typeface="SamsungOne 400" panose="020B0503030303020204" pitchFamily="34" charset="0"/>
              </a:endParaRPr>
            </a:p>
          </p:txBody>
        </p:sp>
        <p:sp>
          <p:nvSpPr>
            <p:cNvPr id="38" name="오른쪽 중괄호 37">
              <a:extLst>
                <a:ext uri="{FF2B5EF4-FFF2-40B4-BE49-F238E27FC236}">
                  <a16:creationId xmlns:a16="http://schemas.microsoft.com/office/drawing/2014/main" xmlns="" id="{BCD2E1BD-B9A4-4E1B-BAB8-35F5FA371568}"/>
                </a:ext>
              </a:extLst>
            </p:cNvPr>
            <p:cNvSpPr/>
            <p:nvPr/>
          </p:nvSpPr>
          <p:spPr>
            <a:xfrm rot="5400000">
              <a:off x="5820881" y="2636920"/>
              <a:ext cx="261070" cy="2473142"/>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xmlns="" id="{3FD5E8B5-384A-47C6-9F75-4E4C7C610CFF}"/>
                </a:ext>
              </a:extLst>
            </p:cNvPr>
            <p:cNvSpPr/>
            <p:nvPr/>
          </p:nvSpPr>
          <p:spPr>
            <a:xfrm>
              <a:off x="4714844" y="4186962"/>
              <a:ext cx="2473143"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sp>
          <p:nvSpPr>
            <p:cNvPr id="40" name="오른쪽 중괄호 39">
              <a:extLst>
                <a:ext uri="{FF2B5EF4-FFF2-40B4-BE49-F238E27FC236}">
                  <a16:creationId xmlns:a16="http://schemas.microsoft.com/office/drawing/2014/main" xmlns="" id="{4CAC9D76-69C6-48F0-92C5-708923214B77}"/>
                </a:ext>
              </a:extLst>
            </p:cNvPr>
            <p:cNvSpPr/>
            <p:nvPr/>
          </p:nvSpPr>
          <p:spPr>
            <a:xfrm rot="5400000">
              <a:off x="3339922" y="3133112"/>
              <a:ext cx="261070" cy="1480758"/>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xmlns="" id="{12E01A39-D97D-41AE-A240-B3B272CF9598}"/>
                </a:ext>
              </a:extLst>
            </p:cNvPr>
            <p:cNvSpPr/>
            <p:nvPr/>
          </p:nvSpPr>
          <p:spPr>
            <a:xfrm>
              <a:off x="2730077" y="4186962"/>
              <a:ext cx="1480757"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sorted</a:t>
              </a:r>
              <a:endParaRPr lang="ko-KR" altLang="en-US" sz="1300" dirty="0">
                <a:solidFill>
                  <a:srgbClr val="1429A0"/>
                </a:solidFill>
                <a:latin typeface="SamsungOne 400" panose="020B0503030303020204" pitchFamily="34" charset="0"/>
              </a:endParaRPr>
            </a:p>
          </p:txBody>
        </p:sp>
      </p:gr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24" name="직사각형 23">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Note that the second pass found the second largest element. Now this second element can also be excluded from sorting.</a:t>
            </a:r>
          </a:p>
        </p:txBody>
      </p:sp>
    </p:spTree>
    <p:extLst>
      <p:ext uri="{BB962C8B-B14F-4D97-AF65-F5344CB8AC3E}">
        <p14:creationId xmlns:p14="http://schemas.microsoft.com/office/powerpoint/2010/main" val="2210383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A070A7E0-A50D-427E-93F0-7606E57672C5}"/>
              </a:ext>
            </a:extLst>
          </p:cNvPr>
          <p:cNvGrpSpPr/>
          <p:nvPr/>
        </p:nvGrpSpPr>
        <p:grpSpPr>
          <a:xfrm>
            <a:off x="2730078" y="2490871"/>
            <a:ext cx="4457909" cy="3599586"/>
            <a:chOff x="2730078" y="2490871"/>
            <a:chExt cx="4457909" cy="3599586"/>
          </a:xfrm>
        </p:grpSpPr>
        <p:pic>
          <p:nvPicPr>
            <p:cNvPr id="31" name="그림 30" descr="저울, 장치, 램프이(가) 표시된 사진&#10;&#10;자동 생성된 설명">
              <a:extLst>
                <a:ext uri="{FF2B5EF4-FFF2-40B4-BE49-F238E27FC236}">
                  <a16:creationId xmlns:a16="http://schemas.microsoft.com/office/drawing/2014/main" xmlns="" id="{EEDB7CF4-4911-4541-A06E-7C38737C3E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235957"/>
              <a:ext cx="1939330" cy="1781284"/>
            </a:xfrm>
            <a:prstGeom prst="rect">
              <a:avLst/>
            </a:prstGeom>
          </p:spPr>
        </p:pic>
        <p:sp>
          <p:nvSpPr>
            <p:cNvPr id="49" name="타원 48">
              <a:extLst>
                <a:ext uri="{FF2B5EF4-FFF2-40B4-BE49-F238E27FC236}">
                  <a16:creationId xmlns:a16="http://schemas.microsoft.com/office/drawing/2014/main" xmlns="" id="{85D90BD2-32BB-4606-80FB-1A64075A994C}"/>
                </a:ext>
              </a:extLst>
            </p:cNvPr>
            <p:cNvSpPr/>
            <p:nvPr/>
          </p:nvSpPr>
          <p:spPr>
            <a:xfrm>
              <a:off x="2730078" y="2490875"/>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50" name="타원 49">
              <a:extLst>
                <a:ext uri="{FF2B5EF4-FFF2-40B4-BE49-F238E27FC236}">
                  <a16:creationId xmlns:a16="http://schemas.microsoft.com/office/drawing/2014/main" xmlns="" id="{E0129B98-C705-4FA4-AA9C-C0388B933C67}"/>
                </a:ext>
              </a:extLst>
            </p:cNvPr>
            <p:cNvSpPr/>
            <p:nvPr/>
          </p:nvSpPr>
          <p:spPr>
            <a:xfrm>
              <a:off x="3722462" y="249087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51" name="타원 50">
              <a:extLst>
                <a:ext uri="{FF2B5EF4-FFF2-40B4-BE49-F238E27FC236}">
                  <a16:creationId xmlns:a16="http://schemas.microsoft.com/office/drawing/2014/main" xmlns="" id="{AB7DAFED-2E01-4CBF-92A4-C7D31B506889}"/>
                </a:ext>
              </a:extLst>
            </p:cNvPr>
            <p:cNvSpPr/>
            <p:nvPr/>
          </p:nvSpPr>
          <p:spPr>
            <a:xfrm>
              <a:off x="4714846" y="249087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D607000C-B6C7-4554-81B3-651BA4CCEF9D}"/>
                </a:ext>
              </a:extLst>
            </p:cNvPr>
            <p:cNvSpPr/>
            <p:nvPr/>
          </p:nvSpPr>
          <p:spPr>
            <a:xfrm>
              <a:off x="5707230" y="249087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CC75C64D-627D-49D3-B9E2-B19D842BE299}"/>
                </a:ext>
              </a:extLst>
            </p:cNvPr>
            <p:cNvSpPr/>
            <p:nvPr/>
          </p:nvSpPr>
          <p:spPr>
            <a:xfrm>
              <a:off x="6699614" y="249087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4" name="타원 43">
              <a:extLst>
                <a:ext uri="{FF2B5EF4-FFF2-40B4-BE49-F238E27FC236}">
                  <a16:creationId xmlns:a16="http://schemas.microsoft.com/office/drawing/2014/main" xmlns="" id="{8FA80B12-582C-464B-A24D-9C35A5E6692C}"/>
                </a:ext>
              </a:extLst>
            </p:cNvPr>
            <p:cNvSpPr/>
            <p:nvPr/>
          </p:nvSpPr>
          <p:spPr>
            <a:xfrm>
              <a:off x="2730078" y="560208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45" name="타원 44">
              <a:extLst>
                <a:ext uri="{FF2B5EF4-FFF2-40B4-BE49-F238E27FC236}">
                  <a16:creationId xmlns:a16="http://schemas.microsoft.com/office/drawing/2014/main" xmlns="" id="{869EB7C6-E7C4-4846-83EB-DD7C3568AF12}"/>
                </a:ext>
              </a:extLst>
            </p:cNvPr>
            <p:cNvSpPr/>
            <p:nvPr/>
          </p:nvSpPr>
          <p:spPr>
            <a:xfrm>
              <a:off x="3722462" y="5602083"/>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46" name="타원 45">
              <a:extLst>
                <a:ext uri="{FF2B5EF4-FFF2-40B4-BE49-F238E27FC236}">
                  <a16:creationId xmlns:a16="http://schemas.microsoft.com/office/drawing/2014/main" xmlns="" id="{27093E39-4073-436B-873D-615689E6B756}"/>
                </a:ext>
              </a:extLst>
            </p:cNvPr>
            <p:cNvSpPr/>
            <p:nvPr/>
          </p:nvSpPr>
          <p:spPr>
            <a:xfrm>
              <a:off x="4714846" y="5602082"/>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7" name="타원 46">
              <a:extLst>
                <a:ext uri="{FF2B5EF4-FFF2-40B4-BE49-F238E27FC236}">
                  <a16:creationId xmlns:a16="http://schemas.microsoft.com/office/drawing/2014/main" xmlns="" id="{E52C592B-45BD-4652-96D8-04E61A81ECC7}"/>
                </a:ext>
              </a:extLst>
            </p:cNvPr>
            <p:cNvSpPr/>
            <p:nvPr/>
          </p:nvSpPr>
          <p:spPr>
            <a:xfrm>
              <a:off x="5707230" y="5602081"/>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8" name="타원 47">
              <a:extLst>
                <a:ext uri="{FF2B5EF4-FFF2-40B4-BE49-F238E27FC236}">
                  <a16:creationId xmlns:a16="http://schemas.microsoft.com/office/drawing/2014/main" xmlns="" id="{DA112D95-6894-449A-9A18-D1EE3AAB58D1}"/>
                </a:ext>
              </a:extLst>
            </p:cNvPr>
            <p:cNvSpPr/>
            <p:nvPr/>
          </p:nvSpPr>
          <p:spPr>
            <a:xfrm>
              <a:off x="6699614" y="5602080"/>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p>
          </p:txBody>
        </p:sp>
        <p:cxnSp>
          <p:nvCxnSpPr>
            <p:cNvPr id="35" name="연결선: 꺾임 34">
              <a:extLst>
                <a:ext uri="{FF2B5EF4-FFF2-40B4-BE49-F238E27FC236}">
                  <a16:creationId xmlns:a16="http://schemas.microsoft.com/office/drawing/2014/main" xmlns="" id="{A633A7B2-7B7D-453B-B16F-DA283A866AC9}"/>
                </a:ext>
              </a:extLst>
            </p:cNvPr>
            <p:cNvCxnSpPr>
              <a:cxnSpLocks/>
            </p:cNvCxnSpPr>
            <p:nvPr/>
          </p:nvCxnSpPr>
          <p:spPr>
            <a:xfrm rot="5400000" flipH="1" flipV="1">
              <a:off x="4953000" y="447999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xmlns="" id="{B7B5450D-9BFF-4FC0-96BC-CBC72CF20073}"/>
                </a:ext>
              </a:extLst>
            </p:cNvPr>
            <p:cNvSpPr/>
            <p:nvPr/>
          </p:nvSpPr>
          <p:spPr>
            <a:xfrm>
              <a:off x="4448738" y="5254150"/>
              <a:ext cx="102077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40" name="타원 39">
              <a:extLst>
                <a:ext uri="{FF2B5EF4-FFF2-40B4-BE49-F238E27FC236}">
                  <a16:creationId xmlns:a16="http://schemas.microsoft.com/office/drawing/2014/main" xmlns="" id="{0201735C-14F2-47F7-AD06-C486BB5E9965}"/>
                </a:ext>
              </a:extLst>
            </p:cNvPr>
            <p:cNvSpPr/>
            <p:nvPr/>
          </p:nvSpPr>
          <p:spPr>
            <a:xfrm>
              <a:off x="4129283" y="384863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5CAF123D-19FB-4203-A088-3D3319A928C0}"/>
                </a:ext>
              </a:extLst>
            </p:cNvPr>
            <p:cNvSpPr/>
            <p:nvPr/>
          </p:nvSpPr>
          <p:spPr>
            <a:xfrm>
              <a:off x="5288346" y="384863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cxnSp>
          <p:nvCxnSpPr>
            <p:cNvPr id="38" name="직선 화살표 연결선 37">
              <a:extLst>
                <a:ext uri="{FF2B5EF4-FFF2-40B4-BE49-F238E27FC236}">
                  <a16:creationId xmlns:a16="http://schemas.microsoft.com/office/drawing/2014/main" xmlns="" id="{C1751086-96E8-48E8-94F6-A0DDF86FEB7B}"/>
                </a:ext>
              </a:extLst>
            </p:cNvPr>
            <p:cNvCxnSpPr>
              <a:cxnSpLocks/>
              <a:stCxn id="51" idx="4"/>
              <a:endCxn id="40" idx="0"/>
            </p:cNvCxnSpPr>
            <p:nvPr/>
          </p:nvCxnSpPr>
          <p:spPr>
            <a:xfrm flipH="1">
              <a:off x="4373470" y="2979246"/>
              <a:ext cx="585563" cy="869392"/>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761D22CF-F484-42BB-908B-2DC455D2DA52}"/>
                </a:ext>
              </a:extLst>
            </p:cNvPr>
            <p:cNvCxnSpPr>
              <a:cxnSpLocks/>
              <a:stCxn id="52" idx="4"/>
              <a:endCxn id="41" idx="0"/>
            </p:cNvCxnSpPr>
            <p:nvPr/>
          </p:nvCxnSpPr>
          <p:spPr>
            <a:xfrm flipH="1">
              <a:off x="5532533" y="2979245"/>
              <a:ext cx="418884" cy="869392"/>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29" name="직사각형 28">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Note that the second pass found the second largest element. Now this second element can also be excluded from sorting.</a:t>
            </a:r>
          </a:p>
        </p:txBody>
      </p:sp>
    </p:spTree>
    <p:extLst>
      <p:ext uri="{BB962C8B-B14F-4D97-AF65-F5344CB8AC3E}">
        <p14:creationId xmlns:p14="http://schemas.microsoft.com/office/powerpoint/2010/main" val="1450235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B5EF0C40-7511-4A8C-8DED-89223C7F699C}"/>
              </a:ext>
            </a:extLst>
          </p:cNvPr>
          <p:cNvGrpSpPr/>
          <p:nvPr/>
        </p:nvGrpSpPr>
        <p:grpSpPr>
          <a:xfrm>
            <a:off x="2730078" y="2490871"/>
            <a:ext cx="4457909" cy="3599586"/>
            <a:chOff x="2730078" y="2490871"/>
            <a:chExt cx="4457909" cy="3599586"/>
          </a:xfrm>
        </p:grpSpPr>
        <p:pic>
          <p:nvPicPr>
            <p:cNvPr id="31" name="그림 30" descr="저울, 장치, 램프이(가) 표시된 사진&#10;&#10;자동 생성된 설명">
              <a:extLst>
                <a:ext uri="{FF2B5EF4-FFF2-40B4-BE49-F238E27FC236}">
                  <a16:creationId xmlns:a16="http://schemas.microsoft.com/office/drawing/2014/main" xmlns="" id="{EEDB7CF4-4911-4541-A06E-7C38737C3E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235957"/>
              <a:ext cx="1939330" cy="1781284"/>
            </a:xfrm>
            <a:prstGeom prst="rect">
              <a:avLst/>
            </a:prstGeom>
          </p:spPr>
        </p:pic>
        <p:sp>
          <p:nvSpPr>
            <p:cNvPr id="49" name="타원 48">
              <a:extLst>
                <a:ext uri="{FF2B5EF4-FFF2-40B4-BE49-F238E27FC236}">
                  <a16:creationId xmlns:a16="http://schemas.microsoft.com/office/drawing/2014/main" xmlns="" id="{85D90BD2-32BB-4606-80FB-1A64075A994C}"/>
                </a:ext>
              </a:extLst>
            </p:cNvPr>
            <p:cNvSpPr/>
            <p:nvPr/>
          </p:nvSpPr>
          <p:spPr>
            <a:xfrm>
              <a:off x="2730078" y="2490875"/>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50" name="타원 49">
              <a:extLst>
                <a:ext uri="{FF2B5EF4-FFF2-40B4-BE49-F238E27FC236}">
                  <a16:creationId xmlns:a16="http://schemas.microsoft.com/office/drawing/2014/main" xmlns="" id="{E0129B98-C705-4FA4-AA9C-C0388B933C67}"/>
                </a:ext>
              </a:extLst>
            </p:cNvPr>
            <p:cNvSpPr/>
            <p:nvPr/>
          </p:nvSpPr>
          <p:spPr>
            <a:xfrm>
              <a:off x="3722462" y="249087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51" name="타원 50">
              <a:extLst>
                <a:ext uri="{FF2B5EF4-FFF2-40B4-BE49-F238E27FC236}">
                  <a16:creationId xmlns:a16="http://schemas.microsoft.com/office/drawing/2014/main" xmlns="" id="{AB7DAFED-2E01-4CBF-92A4-C7D31B506889}"/>
                </a:ext>
              </a:extLst>
            </p:cNvPr>
            <p:cNvSpPr/>
            <p:nvPr/>
          </p:nvSpPr>
          <p:spPr>
            <a:xfrm>
              <a:off x="4714846" y="249087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D607000C-B6C7-4554-81B3-651BA4CCEF9D}"/>
                </a:ext>
              </a:extLst>
            </p:cNvPr>
            <p:cNvSpPr/>
            <p:nvPr/>
          </p:nvSpPr>
          <p:spPr>
            <a:xfrm>
              <a:off x="5707230" y="249087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CC75C64D-627D-49D3-B9E2-B19D842BE299}"/>
                </a:ext>
              </a:extLst>
            </p:cNvPr>
            <p:cNvSpPr/>
            <p:nvPr/>
          </p:nvSpPr>
          <p:spPr>
            <a:xfrm>
              <a:off x="6699614" y="2490871"/>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44" name="타원 43">
              <a:extLst>
                <a:ext uri="{FF2B5EF4-FFF2-40B4-BE49-F238E27FC236}">
                  <a16:creationId xmlns:a16="http://schemas.microsoft.com/office/drawing/2014/main" xmlns="" id="{8FA80B12-582C-464B-A24D-9C35A5E6692C}"/>
                </a:ext>
              </a:extLst>
            </p:cNvPr>
            <p:cNvSpPr/>
            <p:nvPr/>
          </p:nvSpPr>
          <p:spPr>
            <a:xfrm>
              <a:off x="2730078" y="560208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45" name="타원 44">
              <a:extLst>
                <a:ext uri="{FF2B5EF4-FFF2-40B4-BE49-F238E27FC236}">
                  <a16:creationId xmlns:a16="http://schemas.microsoft.com/office/drawing/2014/main" xmlns="" id="{869EB7C6-E7C4-4846-83EB-DD7C3568AF12}"/>
                </a:ext>
              </a:extLst>
            </p:cNvPr>
            <p:cNvSpPr/>
            <p:nvPr/>
          </p:nvSpPr>
          <p:spPr>
            <a:xfrm>
              <a:off x="3722462" y="5602083"/>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46" name="타원 45">
              <a:extLst>
                <a:ext uri="{FF2B5EF4-FFF2-40B4-BE49-F238E27FC236}">
                  <a16:creationId xmlns:a16="http://schemas.microsoft.com/office/drawing/2014/main" xmlns="" id="{27093E39-4073-436B-873D-615689E6B756}"/>
                </a:ext>
              </a:extLst>
            </p:cNvPr>
            <p:cNvSpPr/>
            <p:nvPr/>
          </p:nvSpPr>
          <p:spPr>
            <a:xfrm>
              <a:off x="4714846" y="5602082"/>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47" name="타원 46">
              <a:extLst>
                <a:ext uri="{FF2B5EF4-FFF2-40B4-BE49-F238E27FC236}">
                  <a16:creationId xmlns:a16="http://schemas.microsoft.com/office/drawing/2014/main" xmlns="" id="{E52C592B-45BD-4652-96D8-04E61A81ECC7}"/>
                </a:ext>
              </a:extLst>
            </p:cNvPr>
            <p:cNvSpPr/>
            <p:nvPr/>
          </p:nvSpPr>
          <p:spPr>
            <a:xfrm>
              <a:off x="5707230" y="560208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8" name="타원 47">
              <a:extLst>
                <a:ext uri="{FF2B5EF4-FFF2-40B4-BE49-F238E27FC236}">
                  <a16:creationId xmlns:a16="http://schemas.microsoft.com/office/drawing/2014/main" xmlns="" id="{DA112D95-6894-449A-9A18-D1EE3AAB58D1}"/>
                </a:ext>
              </a:extLst>
            </p:cNvPr>
            <p:cNvSpPr/>
            <p:nvPr/>
          </p:nvSpPr>
          <p:spPr>
            <a:xfrm>
              <a:off x="6699614" y="5602080"/>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p>
          </p:txBody>
        </p:sp>
        <p:cxnSp>
          <p:nvCxnSpPr>
            <p:cNvPr id="35" name="연결선: 꺾임 34">
              <a:extLst>
                <a:ext uri="{FF2B5EF4-FFF2-40B4-BE49-F238E27FC236}">
                  <a16:creationId xmlns:a16="http://schemas.microsoft.com/office/drawing/2014/main" xmlns="" id="{A633A7B2-7B7D-453B-B16F-DA283A866AC9}"/>
                </a:ext>
              </a:extLst>
            </p:cNvPr>
            <p:cNvCxnSpPr>
              <a:cxnSpLocks/>
            </p:cNvCxnSpPr>
            <p:nvPr/>
          </p:nvCxnSpPr>
          <p:spPr>
            <a:xfrm rot="5400000" flipH="1" flipV="1">
              <a:off x="4953000" y="447999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xmlns="" id="{B7B5450D-9BFF-4FC0-96BC-CBC72CF20073}"/>
                </a:ext>
              </a:extLst>
            </p:cNvPr>
            <p:cNvSpPr/>
            <p:nvPr/>
          </p:nvSpPr>
          <p:spPr>
            <a:xfrm>
              <a:off x="4448738" y="5254150"/>
              <a:ext cx="102077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40" name="타원 39">
              <a:extLst>
                <a:ext uri="{FF2B5EF4-FFF2-40B4-BE49-F238E27FC236}">
                  <a16:creationId xmlns:a16="http://schemas.microsoft.com/office/drawing/2014/main" xmlns="" id="{0201735C-14F2-47F7-AD06-C486BB5E9965}"/>
                </a:ext>
              </a:extLst>
            </p:cNvPr>
            <p:cNvSpPr/>
            <p:nvPr/>
          </p:nvSpPr>
          <p:spPr>
            <a:xfrm>
              <a:off x="4129283" y="384863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5CAF123D-19FB-4203-A088-3D3319A928C0}"/>
                </a:ext>
              </a:extLst>
            </p:cNvPr>
            <p:cNvSpPr/>
            <p:nvPr/>
          </p:nvSpPr>
          <p:spPr>
            <a:xfrm>
              <a:off x="5288346" y="384863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cxnSp>
          <p:nvCxnSpPr>
            <p:cNvPr id="38" name="직선 화살표 연결선 37">
              <a:extLst>
                <a:ext uri="{FF2B5EF4-FFF2-40B4-BE49-F238E27FC236}">
                  <a16:creationId xmlns:a16="http://schemas.microsoft.com/office/drawing/2014/main" xmlns="" id="{C1751086-96E8-48E8-94F6-A0DDF86FEB7B}"/>
                </a:ext>
              </a:extLst>
            </p:cNvPr>
            <p:cNvCxnSpPr>
              <a:cxnSpLocks/>
              <a:stCxn id="51" idx="4"/>
              <a:endCxn id="40" idx="0"/>
            </p:cNvCxnSpPr>
            <p:nvPr/>
          </p:nvCxnSpPr>
          <p:spPr>
            <a:xfrm flipH="1">
              <a:off x="4373470" y="2979246"/>
              <a:ext cx="585563" cy="869392"/>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761D22CF-F484-42BB-908B-2DC455D2DA52}"/>
                </a:ext>
              </a:extLst>
            </p:cNvPr>
            <p:cNvCxnSpPr>
              <a:cxnSpLocks/>
              <a:stCxn id="53" idx="4"/>
              <a:endCxn id="41" idx="0"/>
            </p:cNvCxnSpPr>
            <p:nvPr/>
          </p:nvCxnSpPr>
          <p:spPr>
            <a:xfrm flipH="1">
              <a:off x="5532533" y="2979244"/>
              <a:ext cx="1411268" cy="869393"/>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29" name="직사각형 28">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Selection sorting can be continued on an unsorted list except for the sorted list.</a:t>
            </a:r>
          </a:p>
        </p:txBody>
      </p:sp>
    </p:spTree>
    <p:extLst>
      <p:ext uri="{BB962C8B-B14F-4D97-AF65-F5344CB8AC3E}">
        <p14:creationId xmlns:p14="http://schemas.microsoft.com/office/powerpoint/2010/main" val="799207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4C60FBA0-975D-4252-840A-7D0DF4BA60AF}"/>
              </a:ext>
            </a:extLst>
          </p:cNvPr>
          <p:cNvGrpSpPr/>
          <p:nvPr/>
        </p:nvGrpSpPr>
        <p:grpSpPr>
          <a:xfrm>
            <a:off x="2730078" y="2490871"/>
            <a:ext cx="4457909" cy="3599586"/>
            <a:chOff x="2730078" y="2490871"/>
            <a:chExt cx="4457909" cy="3599586"/>
          </a:xfrm>
        </p:grpSpPr>
        <p:pic>
          <p:nvPicPr>
            <p:cNvPr id="31" name="그림 30" descr="저울, 장치, 램프이(가) 표시된 사진&#10;&#10;자동 생성된 설명">
              <a:extLst>
                <a:ext uri="{FF2B5EF4-FFF2-40B4-BE49-F238E27FC236}">
                  <a16:creationId xmlns:a16="http://schemas.microsoft.com/office/drawing/2014/main" xmlns="" id="{EEDB7CF4-4911-4541-A06E-7C38737C3E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235957"/>
              <a:ext cx="1939330" cy="1781284"/>
            </a:xfrm>
            <a:prstGeom prst="rect">
              <a:avLst/>
            </a:prstGeom>
          </p:spPr>
        </p:pic>
        <p:sp>
          <p:nvSpPr>
            <p:cNvPr id="49" name="타원 48">
              <a:extLst>
                <a:ext uri="{FF2B5EF4-FFF2-40B4-BE49-F238E27FC236}">
                  <a16:creationId xmlns:a16="http://schemas.microsoft.com/office/drawing/2014/main" xmlns="" id="{85D90BD2-32BB-4606-80FB-1A64075A994C}"/>
                </a:ext>
              </a:extLst>
            </p:cNvPr>
            <p:cNvSpPr/>
            <p:nvPr/>
          </p:nvSpPr>
          <p:spPr>
            <a:xfrm>
              <a:off x="2730078" y="2490875"/>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50" name="타원 49">
              <a:extLst>
                <a:ext uri="{FF2B5EF4-FFF2-40B4-BE49-F238E27FC236}">
                  <a16:creationId xmlns:a16="http://schemas.microsoft.com/office/drawing/2014/main" xmlns="" id="{E0129B98-C705-4FA4-AA9C-C0388B933C67}"/>
                </a:ext>
              </a:extLst>
            </p:cNvPr>
            <p:cNvSpPr/>
            <p:nvPr/>
          </p:nvSpPr>
          <p:spPr>
            <a:xfrm>
              <a:off x="3722462" y="249087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51" name="타원 50">
              <a:extLst>
                <a:ext uri="{FF2B5EF4-FFF2-40B4-BE49-F238E27FC236}">
                  <a16:creationId xmlns:a16="http://schemas.microsoft.com/office/drawing/2014/main" xmlns="" id="{AB7DAFED-2E01-4CBF-92A4-C7D31B506889}"/>
                </a:ext>
              </a:extLst>
            </p:cNvPr>
            <p:cNvSpPr/>
            <p:nvPr/>
          </p:nvSpPr>
          <p:spPr>
            <a:xfrm>
              <a:off x="4714846" y="2490873"/>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52" name="타원 51">
              <a:extLst>
                <a:ext uri="{FF2B5EF4-FFF2-40B4-BE49-F238E27FC236}">
                  <a16:creationId xmlns:a16="http://schemas.microsoft.com/office/drawing/2014/main" xmlns="" id="{D607000C-B6C7-4554-81B3-651BA4CCEF9D}"/>
                </a:ext>
              </a:extLst>
            </p:cNvPr>
            <p:cNvSpPr/>
            <p:nvPr/>
          </p:nvSpPr>
          <p:spPr>
            <a:xfrm>
              <a:off x="5707230" y="249087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CC75C64D-627D-49D3-B9E2-B19D842BE299}"/>
                </a:ext>
              </a:extLst>
            </p:cNvPr>
            <p:cNvSpPr/>
            <p:nvPr/>
          </p:nvSpPr>
          <p:spPr>
            <a:xfrm>
              <a:off x="6699614" y="2490871"/>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44" name="타원 43">
              <a:extLst>
                <a:ext uri="{FF2B5EF4-FFF2-40B4-BE49-F238E27FC236}">
                  <a16:creationId xmlns:a16="http://schemas.microsoft.com/office/drawing/2014/main" xmlns="" id="{8FA80B12-582C-464B-A24D-9C35A5E6692C}"/>
                </a:ext>
              </a:extLst>
            </p:cNvPr>
            <p:cNvSpPr/>
            <p:nvPr/>
          </p:nvSpPr>
          <p:spPr>
            <a:xfrm>
              <a:off x="2730078" y="5602084"/>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45" name="타원 44">
              <a:extLst>
                <a:ext uri="{FF2B5EF4-FFF2-40B4-BE49-F238E27FC236}">
                  <a16:creationId xmlns:a16="http://schemas.microsoft.com/office/drawing/2014/main" xmlns="" id="{869EB7C6-E7C4-4846-83EB-DD7C3568AF12}"/>
                </a:ext>
              </a:extLst>
            </p:cNvPr>
            <p:cNvSpPr/>
            <p:nvPr/>
          </p:nvSpPr>
          <p:spPr>
            <a:xfrm>
              <a:off x="3722462" y="5602083"/>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46" name="타원 45">
              <a:extLst>
                <a:ext uri="{FF2B5EF4-FFF2-40B4-BE49-F238E27FC236}">
                  <a16:creationId xmlns:a16="http://schemas.microsoft.com/office/drawing/2014/main" xmlns="" id="{27093E39-4073-436B-873D-615689E6B756}"/>
                </a:ext>
              </a:extLst>
            </p:cNvPr>
            <p:cNvSpPr/>
            <p:nvPr/>
          </p:nvSpPr>
          <p:spPr>
            <a:xfrm>
              <a:off x="4714846" y="5602082"/>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47" name="타원 46">
              <a:extLst>
                <a:ext uri="{FF2B5EF4-FFF2-40B4-BE49-F238E27FC236}">
                  <a16:creationId xmlns:a16="http://schemas.microsoft.com/office/drawing/2014/main" xmlns="" id="{E52C592B-45BD-4652-96D8-04E61A81ECC7}"/>
                </a:ext>
              </a:extLst>
            </p:cNvPr>
            <p:cNvSpPr/>
            <p:nvPr/>
          </p:nvSpPr>
          <p:spPr>
            <a:xfrm>
              <a:off x="5707230" y="5602081"/>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sp>
          <p:nvSpPr>
            <p:cNvPr id="48" name="타원 47">
              <a:extLst>
                <a:ext uri="{FF2B5EF4-FFF2-40B4-BE49-F238E27FC236}">
                  <a16:creationId xmlns:a16="http://schemas.microsoft.com/office/drawing/2014/main" xmlns="" id="{DA112D95-6894-449A-9A18-D1EE3AAB58D1}"/>
                </a:ext>
              </a:extLst>
            </p:cNvPr>
            <p:cNvSpPr/>
            <p:nvPr/>
          </p:nvSpPr>
          <p:spPr>
            <a:xfrm>
              <a:off x="6699614" y="5602080"/>
              <a:ext cx="488373" cy="488373"/>
            </a:xfrm>
            <a:prstGeom prst="ellipse">
              <a:avLst/>
            </a:prstGeom>
            <a:solidFill>
              <a:schemeClr val="bg1">
                <a:lumMod val="5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p>
          </p:txBody>
        </p:sp>
        <p:cxnSp>
          <p:nvCxnSpPr>
            <p:cNvPr id="35" name="연결선: 꺾임 34">
              <a:extLst>
                <a:ext uri="{FF2B5EF4-FFF2-40B4-BE49-F238E27FC236}">
                  <a16:creationId xmlns:a16="http://schemas.microsoft.com/office/drawing/2014/main" xmlns="" id="{A633A7B2-7B7D-453B-B16F-DA283A866AC9}"/>
                </a:ext>
              </a:extLst>
            </p:cNvPr>
            <p:cNvCxnSpPr>
              <a:cxnSpLocks/>
            </p:cNvCxnSpPr>
            <p:nvPr/>
          </p:nvCxnSpPr>
          <p:spPr>
            <a:xfrm rot="5400000" flipH="1" flipV="1">
              <a:off x="4953000" y="4479995"/>
              <a:ext cx="1" cy="992384"/>
            </a:xfrm>
            <a:prstGeom prst="bentConnector3">
              <a:avLst>
                <a:gd name="adj1" fmla="val -22860000000"/>
              </a:avLst>
            </a:prstGeom>
            <a:ln w="19050">
              <a:solidFill>
                <a:srgbClr val="1429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xmlns="" id="{B7B5450D-9BFF-4FC0-96BC-CBC72CF20073}"/>
                </a:ext>
              </a:extLst>
            </p:cNvPr>
            <p:cNvSpPr/>
            <p:nvPr/>
          </p:nvSpPr>
          <p:spPr>
            <a:xfrm>
              <a:off x="4448738" y="5254150"/>
              <a:ext cx="1020775"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swap</a:t>
              </a:r>
              <a:endParaRPr lang="ko-KR" altLang="en-US" sz="1300" dirty="0">
                <a:solidFill>
                  <a:srgbClr val="1429A0"/>
                </a:solidFill>
                <a:latin typeface="SamsungOne 400" panose="020B0503030303020204" pitchFamily="34" charset="0"/>
              </a:endParaRPr>
            </a:p>
          </p:txBody>
        </p:sp>
        <p:sp>
          <p:nvSpPr>
            <p:cNvPr id="40" name="타원 39">
              <a:extLst>
                <a:ext uri="{FF2B5EF4-FFF2-40B4-BE49-F238E27FC236}">
                  <a16:creationId xmlns:a16="http://schemas.microsoft.com/office/drawing/2014/main" xmlns="" id="{0201735C-14F2-47F7-AD06-C486BB5E9965}"/>
                </a:ext>
              </a:extLst>
            </p:cNvPr>
            <p:cNvSpPr/>
            <p:nvPr/>
          </p:nvSpPr>
          <p:spPr>
            <a:xfrm>
              <a:off x="4129283" y="3848638"/>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5CAF123D-19FB-4203-A088-3D3319A928C0}"/>
                </a:ext>
              </a:extLst>
            </p:cNvPr>
            <p:cNvSpPr/>
            <p:nvPr/>
          </p:nvSpPr>
          <p:spPr>
            <a:xfrm>
              <a:off x="5288346" y="3848637"/>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cxnSp>
          <p:nvCxnSpPr>
            <p:cNvPr id="38" name="직선 화살표 연결선 37">
              <a:extLst>
                <a:ext uri="{FF2B5EF4-FFF2-40B4-BE49-F238E27FC236}">
                  <a16:creationId xmlns:a16="http://schemas.microsoft.com/office/drawing/2014/main" xmlns="" id="{C1751086-96E8-48E8-94F6-A0DDF86FEB7B}"/>
                </a:ext>
              </a:extLst>
            </p:cNvPr>
            <p:cNvCxnSpPr>
              <a:cxnSpLocks/>
              <a:stCxn id="52" idx="4"/>
              <a:endCxn id="40" idx="0"/>
            </p:cNvCxnSpPr>
            <p:nvPr/>
          </p:nvCxnSpPr>
          <p:spPr>
            <a:xfrm flipH="1">
              <a:off x="4373470" y="2979245"/>
              <a:ext cx="1577947" cy="869393"/>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761D22CF-F484-42BB-908B-2DC455D2DA52}"/>
                </a:ext>
              </a:extLst>
            </p:cNvPr>
            <p:cNvCxnSpPr>
              <a:cxnSpLocks/>
              <a:stCxn id="53" idx="4"/>
              <a:endCxn id="41" idx="0"/>
            </p:cNvCxnSpPr>
            <p:nvPr/>
          </p:nvCxnSpPr>
          <p:spPr>
            <a:xfrm flipH="1">
              <a:off x="5532533" y="2979244"/>
              <a:ext cx="1411268" cy="869393"/>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Selection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The process of selection sort</a:t>
            </a:r>
          </a:p>
        </p:txBody>
      </p:sp>
      <p:sp>
        <p:nvSpPr>
          <p:cNvPr id="29" name="직사각형 28">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Selection sorting can be continued on an unsorted list except for the sorted list.</a:t>
            </a:r>
          </a:p>
        </p:txBody>
      </p:sp>
    </p:spTree>
    <p:extLst>
      <p:ext uri="{BB962C8B-B14F-4D97-AF65-F5344CB8AC3E}">
        <p14:creationId xmlns:p14="http://schemas.microsoft.com/office/powerpoint/2010/main" val="953397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00A8E6AA-625C-4CD0-AD19-9A03E156244C}"/>
              </a:ext>
            </a:extLst>
          </p:cNvPr>
          <p:cNvGrpSpPr/>
          <p:nvPr/>
        </p:nvGrpSpPr>
        <p:grpSpPr>
          <a:xfrm>
            <a:off x="560388" y="2687208"/>
            <a:ext cx="8785224" cy="292388"/>
            <a:chOff x="804285" y="2642508"/>
            <a:chExt cx="8785224" cy="292388"/>
          </a:xfrm>
        </p:grpSpPr>
        <p:sp>
          <p:nvSpPr>
            <p:cNvPr id="24" name="TextBox 23">
              <a:extLst>
                <a:ext uri="{FF2B5EF4-FFF2-40B4-BE49-F238E27FC236}">
                  <a16:creationId xmlns:a16="http://schemas.microsoft.com/office/drawing/2014/main" xmlns="" id="{02D5BDA2-E3EC-4D69-A6B5-86334FF416A5}"/>
                </a:ext>
              </a:extLst>
            </p:cNvPr>
            <p:cNvSpPr txBox="1"/>
            <p:nvPr/>
          </p:nvSpPr>
          <p:spPr>
            <a:xfrm>
              <a:off x="1065102" y="2642508"/>
              <a:ext cx="8524407" cy="292388"/>
            </a:xfrm>
            <a:prstGeom prst="rect">
              <a:avLst/>
            </a:prstGeom>
            <a:noFill/>
          </p:spPr>
          <p:txBody>
            <a:bodyPr wrap="square">
              <a:spAutoFit/>
            </a:bodyPr>
            <a:lstStyle/>
            <a:p>
              <a:pPr lvl="0">
                <a:spcBef>
                  <a:spcPts val="600"/>
                </a:spcBef>
                <a:spcAft>
                  <a:spcPts val="0"/>
                </a:spcAft>
                <a:buClr>
                  <a:schemeClr val="dk1"/>
                </a:buClr>
                <a:buSzPts val="1100"/>
              </a:pPr>
              <a:r>
                <a:rPr lang="en-US" altLang="ko-KR" sz="1300" dirty="0">
                  <a:latin typeface="SamsungOne 400" panose="020B0503030303020204" pitchFamily="34" charset="0"/>
                  <a:ea typeface="SamsungOne 400" panose="020B0503030303020204" pitchFamily="34" charset="0"/>
                  <a:cs typeface="+mn-cs"/>
                </a:rPr>
                <a:t>Suppose we want to sort a list arranged in the order of [50, 30, 40, 10, 20] as follows.</a:t>
              </a:r>
            </a:p>
          </p:txBody>
        </p:sp>
        <p:sp>
          <p:nvSpPr>
            <p:cNvPr id="25" name="사각형: 둥근 모서리 25">
              <a:extLst>
                <a:ext uri="{FF2B5EF4-FFF2-40B4-BE49-F238E27FC236}">
                  <a16:creationId xmlns:a16="http://schemas.microsoft.com/office/drawing/2014/main" xmlns="" id="{90B8BBDD-0E6E-4ECB-A5F8-2DFD0A718ED8}"/>
                </a:ext>
              </a:extLst>
            </p:cNvPr>
            <p:cNvSpPr/>
            <p:nvPr/>
          </p:nvSpPr>
          <p:spPr>
            <a:xfrm>
              <a:off x="804285" y="2671544"/>
              <a:ext cx="284150"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rPr>
                <a:t>Ex</a:t>
              </a:r>
              <a:endParaRPr lang="ko-KR" altLang="en-US" sz="1200" b="1" dirty="0">
                <a:solidFill>
                  <a:schemeClr val="bg1"/>
                </a:solidFill>
                <a:latin typeface="SamsungOne 400" panose="020B0503030303020204" pitchFamily="34" charset="0"/>
              </a:endParaRPr>
            </a:p>
          </p:txBody>
        </p:sp>
      </p:grpSp>
      <p:grpSp>
        <p:nvGrpSpPr>
          <p:cNvPr id="2" name="그룹 1">
            <a:extLst>
              <a:ext uri="{FF2B5EF4-FFF2-40B4-BE49-F238E27FC236}">
                <a16:creationId xmlns:a16="http://schemas.microsoft.com/office/drawing/2014/main" xmlns="" id="{8F1E880A-D886-4948-81EA-440D14345CE8}"/>
              </a:ext>
            </a:extLst>
          </p:cNvPr>
          <p:cNvGrpSpPr/>
          <p:nvPr/>
        </p:nvGrpSpPr>
        <p:grpSpPr>
          <a:xfrm>
            <a:off x="3993476" y="3919672"/>
            <a:ext cx="4457909" cy="488377"/>
            <a:chOff x="3993476" y="3919672"/>
            <a:chExt cx="4457909" cy="488377"/>
          </a:xfrm>
        </p:grpSpPr>
        <p:sp>
          <p:nvSpPr>
            <p:cNvPr id="28" name="타원 27">
              <a:extLst>
                <a:ext uri="{FF2B5EF4-FFF2-40B4-BE49-F238E27FC236}">
                  <a16:creationId xmlns:a16="http://schemas.microsoft.com/office/drawing/2014/main" xmlns="" id="{6AB8A2D6-E282-48BB-AD66-9E3003336BCA}"/>
                </a:ext>
              </a:extLst>
            </p:cNvPr>
            <p:cNvSpPr/>
            <p:nvPr/>
          </p:nvSpPr>
          <p:spPr>
            <a:xfrm>
              <a:off x="3993476" y="3919676"/>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9" name="타원 28">
              <a:extLst>
                <a:ext uri="{FF2B5EF4-FFF2-40B4-BE49-F238E27FC236}">
                  <a16:creationId xmlns:a16="http://schemas.microsoft.com/office/drawing/2014/main" xmlns="" id="{13823090-BB66-436B-9CC5-DA6686BD2C1C}"/>
                </a:ext>
              </a:extLst>
            </p:cNvPr>
            <p:cNvSpPr/>
            <p:nvPr/>
          </p:nvSpPr>
          <p:spPr>
            <a:xfrm>
              <a:off x="4985860" y="3919675"/>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30" name="타원 29">
              <a:extLst>
                <a:ext uri="{FF2B5EF4-FFF2-40B4-BE49-F238E27FC236}">
                  <a16:creationId xmlns:a16="http://schemas.microsoft.com/office/drawing/2014/main" xmlns="" id="{8023EB48-B629-4D50-843B-4D5F75D14897}"/>
                </a:ext>
              </a:extLst>
            </p:cNvPr>
            <p:cNvSpPr/>
            <p:nvPr/>
          </p:nvSpPr>
          <p:spPr>
            <a:xfrm>
              <a:off x="5978244" y="391967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31" name="타원 30">
              <a:extLst>
                <a:ext uri="{FF2B5EF4-FFF2-40B4-BE49-F238E27FC236}">
                  <a16:creationId xmlns:a16="http://schemas.microsoft.com/office/drawing/2014/main" xmlns="" id="{68914FB5-2434-4B49-A4EA-B1F876562E4D}"/>
                </a:ext>
              </a:extLst>
            </p:cNvPr>
            <p:cNvSpPr/>
            <p:nvPr/>
          </p:nvSpPr>
          <p:spPr>
            <a:xfrm>
              <a:off x="6970628" y="391967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2" name="타원 41">
              <a:extLst>
                <a:ext uri="{FF2B5EF4-FFF2-40B4-BE49-F238E27FC236}">
                  <a16:creationId xmlns:a16="http://schemas.microsoft.com/office/drawing/2014/main" xmlns="" id="{DA1F922D-2BD9-4F2F-AD01-78784845BE13}"/>
                </a:ext>
              </a:extLst>
            </p:cNvPr>
            <p:cNvSpPr/>
            <p:nvPr/>
          </p:nvSpPr>
          <p:spPr>
            <a:xfrm>
              <a:off x="7963012" y="391967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grpSp>
      <p:pic>
        <p:nvPicPr>
          <p:cNvPr id="43" name="그림 42" descr="저울, 장치, 램프이(가) 표시된 사진&#10;&#10;자동 생성된 설명">
            <a:extLst>
              <a:ext uri="{FF2B5EF4-FFF2-40B4-BE49-F238E27FC236}">
                <a16:creationId xmlns:a16="http://schemas.microsoft.com/office/drawing/2014/main" xmlns="" id="{F068BA89-620D-4957-A457-A837C0A762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1195196" y="3273216"/>
            <a:ext cx="1939330" cy="1781284"/>
          </a:xfrm>
          <a:prstGeom prst="rect">
            <a:avLst/>
          </a:prstGeom>
        </p:spPr>
      </p:pic>
      <p:sp>
        <p:nvSpPr>
          <p:cNvPr id="18" name="직사각형 1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22" name="TextBox 21">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3.1. An example of insertion sort</a:t>
            </a:r>
          </a:p>
        </p:txBody>
      </p:sp>
      <p:sp>
        <p:nvSpPr>
          <p:cNvPr id="26" name="직사각형 25">
            <a:extLst>
              <a:ext uri="{FF2B5EF4-FFF2-40B4-BE49-F238E27FC236}">
                <a16:creationId xmlns:a16="http://schemas.microsoft.com/office/drawing/2014/main" xmlns="" id="{F592450A-01E1-4E06-9A3E-8EA290D8E695}"/>
              </a:ext>
            </a:extLst>
          </p:cNvPr>
          <p:cNvSpPr/>
          <p:nvPr/>
        </p:nvSpPr>
        <p:spPr>
          <a:xfrm>
            <a:off x="580388" y="2010291"/>
            <a:ext cx="8887612"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Insertion sort is a sorting algorithm that adds elements from an unsorted list to the sorted list one by one. To do this, it uses a strategy to find the position to add by comparing the element to be added with the rest of the sequentially sorted list.</a:t>
            </a:r>
          </a:p>
        </p:txBody>
      </p:sp>
    </p:spTree>
    <p:extLst>
      <p:ext uri="{BB962C8B-B14F-4D97-AF65-F5344CB8AC3E}">
        <p14:creationId xmlns:p14="http://schemas.microsoft.com/office/powerpoint/2010/main" val="2404267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578B9850-6C39-46D9-996B-56DAECB6F77A}"/>
              </a:ext>
            </a:extLst>
          </p:cNvPr>
          <p:cNvGrpSpPr/>
          <p:nvPr/>
        </p:nvGrpSpPr>
        <p:grpSpPr>
          <a:xfrm>
            <a:off x="2550074" y="2554911"/>
            <a:ext cx="4637914" cy="3865422"/>
            <a:chOff x="2550074" y="2554911"/>
            <a:chExt cx="4637914" cy="3865422"/>
          </a:xfrm>
        </p:grpSpPr>
        <p:grpSp>
          <p:nvGrpSpPr>
            <p:cNvPr id="3" name="그룹 2">
              <a:extLst>
                <a:ext uri="{FF2B5EF4-FFF2-40B4-BE49-F238E27FC236}">
                  <a16:creationId xmlns:a16="http://schemas.microsoft.com/office/drawing/2014/main" xmlns="" id="{FA57564F-28FF-4733-A38C-26AB09B89DE0}"/>
                </a:ext>
              </a:extLst>
            </p:cNvPr>
            <p:cNvGrpSpPr/>
            <p:nvPr/>
          </p:nvGrpSpPr>
          <p:grpSpPr>
            <a:xfrm>
              <a:off x="2730078" y="2554911"/>
              <a:ext cx="4457909" cy="3161101"/>
              <a:chOff x="2730078" y="2554911"/>
              <a:chExt cx="4457909" cy="3161101"/>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grpSp>
        <p:sp>
          <p:nvSpPr>
            <p:cNvPr id="63" name="오른쪽 중괄호 62">
              <a:extLst>
                <a:ext uri="{FF2B5EF4-FFF2-40B4-BE49-F238E27FC236}">
                  <a16:creationId xmlns:a16="http://schemas.microsoft.com/office/drawing/2014/main" xmlns="" id="{305D0D4C-F256-4DD6-9D46-29A640BAD7C9}"/>
                </a:ext>
              </a:extLst>
            </p:cNvPr>
            <p:cNvSpPr/>
            <p:nvPr/>
          </p:nvSpPr>
          <p:spPr>
            <a:xfrm rot="5400000">
              <a:off x="5324690" y="4119203"/>
              <a:ext cx="261070" cy="3465525"/>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xmlns="" id="{0F590638-5D8F-463E-A6F7-061FEC6366D8}"/>
                </a:ext>
              </a:extLst>
            </p:cNvPr>
            <p:cNvSpPr/>
            <p:nvPr/>
          </p:nvSpPr>
          <p:spPr>
            <a:xfrm>
              <a:off x="3722462" y="6165437"/>
              <a:ext cx="3465526"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sp>
          <p:nvSpPr>
            <p:cNvPr id="65" name="오른쪽 중괄호 64">
              <a:extLst>
                <a:ext uri="{FF2B5EF4-FFF2-40B4-BE49-F238E27FC236}">
                  <a16:creationId xmlns:a16="http://schemas.microsoft.com/office/drawing/2014/main" xmlns="" id="{4BEE2E3A-E755-4ECE-A9D7-01B5E0BA1EFD}"/>
                </a:ext>
              </a:extLst>
            </p:cNvPr>
            <p:cNvSpPr/>
            <p:nvPr/>
          </p:nvSpPr>
          <p:spPr>
            <a:xfrm rot="5400000">
              <a:off x="2857877" y="5413628"/>
              <a:ext cx="261070" cy="876675"/>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직사각형 65">
              <a:extLst>
                <a:ext uri="{FF2B5EF4-FFF2-40B4-BE49-F238E27FC236}">
                  <a16:creationId xmlns:a16="http://schemas.microsoft.com/office/drawing/2014/main" xmlns="" id="{4724411E-95DD-4333-BF29-FEC0AEA3A27C}"/>
                </a:ext>
              </a:extLst>
            </p:cNvPr>
            <p:cNvSpPr/>
            <p:nvPr/>
          </p:nvSpPr>
          <p:spPr>
            <a:xfrm>
              <a:off x="2550074" y="6165437"/>
              <a:ext cx="876676"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sorted</a:t>
              </a:r>
              <a:endParaRPr lang="ko-KR" altLang="en-US" sz="1300" dirty="0">
                <a:solidFill>
                  <a:srgbClr val="1429A0"/>
                </a:solidFill>
                <a:latin typeface="SamsungOne 400" panose="020B0503030303020204" pitchFamily="34" charset="0"/>
              </a:endParaRPr>
            </a:p>
          </p:txBody>
        </p:sp>
      </p:grpSp>
      <p:sp>
        <p:nvSpPr>
          <p:cNvPr id="23" name="직사각형 2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26" name="TextBox 25">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27" name="직사각형 26">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First, the first element 50 can be regarded as a sorted list because there is only one element.</a:t>
            </a:r>
          </a:p>
        </p:txBody>
      </p:sp>
    </p:spTree>
    <p:extLst>
      <p:ext uri="{BB962C8B-B14F-4D97-AF65-F5344CB8AC3E}">
        <p14:creationId xmlns:p14="http://schemas.microsoft.com/office/powerpoint/2010/main" val="2412273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a:extLst>
              <a:ext uri="{FF2B5EF4-FFF2-40B4-BE49-F238E27FC236}">
                <a16:creationId xmlns:a16="http://schemas.microsoft.com/office/drawing/2014/main" xmlns="" id="{BE4936F8-1E99-4DB1-B36C-65FD7542B1DF}"/>
              </a:ext>
            </a:extLst>
          </p:cNvPr>
          <p:cNvGrpSpPr/>
          <p:nvPr/>
        </p:nvGrpSpPr>
        <p:grpSpPr>
          <a:xfrm>
            <a:off x="2730078" y="2554911"/>
            <a:ext cx="4457909" cy="3865422"/>
            <a:chOff x="2730078" y="2554911"/>
            <a:chExt cx="4457909" cy="3865422"/>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50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3" name="오른쪽 중괄호 62">
              <a:extLst>
                <a:ext uri="{FF2B5EF4-FFF2-40B4-BE49-F238E27FC236}">
                  <a16:creationId xmlns:a16="http://schemas.microsoft.com/office/drawing/2014/main" xmlns="" id="{305D0D4C-F256-4DD6-9D46-29A640BAD7C9}"/>
                </a:ext>
              </a:extLst>
            </p:cNvPr>
            <p:cNvSpPr/>
            <p:nvPr/>
          </p:nvSpPr>
          <p:spPr>
            <a:xfrm rot="5400000">
              <a:off x="5820881" y="4615395"/>
              <a:ext cx="261070" cy="2473141"/>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xmlns="" id="{0F590638-5D8F-463E-A6F7-061FEC6366D8}"/>
                </a:ext>
              </a:extLst>
            </p:cNvPr>
            <p:cNvSpPr/>
            <p:nvPr/>
          </p:nvSpPr>
          <p:spPr>
            <a:xfrm>
              <a:off x="4714845" y="6165437"/>
              <a:ext cx="2473142"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EEEC7E77-7A51-46F2-BE91-6E262E362737}"/>
                </a:ext>
              </a:extLst>
            </p:cNvPr>
            <p:cNvCxnSpPr>
              <a:cxnSpLocks/>
              <a:stCxn id="52" idx="4"/>
              <a:endCxn id="22" idx="0"/>
            </p:cNvCxnSpPr>
            <p:nvPr/>
          </p:nvCxnSpPr>
          <p:spPr>
            <a:xfrm>
              <a:off x="2974265" y="3043288"/>
              <a:ext cx="1399205" cy="744135"/>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6BE97BE0-BE38-45D1-BF7D-8B9E58D043BD}"/>
                </a:ext>
              </a:extLst>
            </p:cNvPr>
            <p:cNvCxnSpPr>
              <a:cxnSpLocks/>
              <a:stCxn id="53" idx="4"/>
              <a:endCxn id="23" idx="0"/>
            </p:cNvCxnSpPr>
            <p:nvPr/>
          </p:nvCxnSpPr>
          <p:spPr>
            <a:xfrm>
              <a:off x="3966649" y="3043287"/>
              <a:ext cx="1565884" cy="744135"/>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xmlns="" id="{9E121763-C3A7-4854-9F08-F7928948A8BC}"/>
                </a:ext>
              </a:extLst>
            </p:cNvPr>
            <p:cNvCxnSpPr>
              <a:stCxn id="58" idx="0"/>
              <a:endCxn id="59" idx="0"/>
            </p:cNvCxnSpPr>
            <p:nvPr/>
          </p:nvCxnSpPr>
          <p:spPr>
            <a:xfrm rot="5400000" flipH="1" flipV="1">
              <a:off x="3470457" y="4731447"/>
              <a:ext cx="1" cy="992384"/>
            </a:xfrm>
            <a:prstGeom prst="bentConnector3">
              <a:avLst>
                <a:gd name="adj1" fmla="val 2286010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the second element 30 is less than 50 in the sorted list, 50 is shifted to the right by one.</a:t>
            </a:r>
          </a:p>
        </p:txBody>
      </p:sp>
    </p:spTree>
    <p:extLst>
      <p:ext uri="{BB962C8B-B14F-4D97-AF65-F5344CB8AC3E}">
        <p14:creationId xmlns:p14="http://schemas.microsoft.com/office/powerpoint/2010/main" val="1483261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972793" y="2950039"/>
            <a:ext cx="8267731" cy="927572"/>
            <a:chOff x="980167" y="2522336"/>
            <a:chExt cx="8267731" cy="927572"/>
          </a:xfrm>
        </p:grpSpPr>
        <p:sp>
          <p:nvSpPr>
            <p:cNvPr id="4" name="직사각형 133">
              <a:extLst>
                <a:ext uri="{FF2B5EF4-FFF2-40B4-BE49-F238E27FC236}">
                  <a16:creationId xmlns:a16="http://schemas.microsoft.com/office/drawing/2014/main" xmlns="" id="{551F01E8-8777-4A7B-AD71-63E7C805C68C}"/>
                </a:ext>
              </a:extLst>
            </p:cNvPr>
            <p:cNvSpPr/>
            <p:nvPr/>
          </p:nvSpPr>
          <p:spPr>
            <a:xfrm>
              <a:off x="980167" y="2895910"/>
              <a:ext cx="826773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3600" dirty="0">
                  <a:solidFill>
                    <a:schemeClr val="tx1"/>
                  </a:solidFill>
                  <a:latin typeface="Samsung Sharp Sans" pitchFamily="2" charset="0"/>
                  <a:ea typeface="Samsung Sharp Sans" pitchFamily="2" charset="0"/>
                  <a:cs typeface="Samsung Sharp Sans" pitchFamily="2" charset="0"/>
                </a:rPr>
                <a:t>Bubble, Selection, and Insertion Sort</a:t>
              </a:r>
            </a:p>
          </p:txBody>
        </p:sp>
        <p:sp>
          <p:nvSpPr>
            <p:cNvPr id="5" name="직사각형 133">
              <a:extLst>
                <a:ext uri="{FF2B5EF4-FFF2-40B4-BE49-F238E27FC236}">
                  <a16:creationId xmlns:a16="http://schemas.microsoft.com/office/drawing/2014/main" xmln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457200" rtl="0" eaLnBrk="1" fontAlgn="base" latinLnBrk="1" hangingPunct="1">
                <a:lnSpc>
                  <a:spcPct val="100000"/>
                </a:lnSpc>
                <a:spcBef>
                  <a:spcPct val="0"/>
                </a:spcBef>
                <a:spcAft>
                  <a:spcPct val="0"/>
                </a:spcAft>
                <a:buClrTx/>
                <a:buSzTx/>
                <a:buFontTx/>
                <a:buNone/>
                <a:tabLst/>
                <a:defRPr/>
              </a:pPr>
              <a:r>
                <a:rPr kumimoji="1" lang="en-US" altLang="ko-KR" sz="20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Unit </a:t>
              </a:r>
              <a:r>
                <a:rPr kumimoji="1" lang="en-US" altLang="ko-KR" sz="2000" b="0" i="0" u="none" strike="noStrike" kern="1200" cap="none" spc="0" normalizeH="0" baseline="0" noProof="0" dirty="0" smtClean="0">
                  <a:ln>
                    <a:noFill/>
                  </a:ln>
                  <a:solidFill>
                    <a:prstClr val="white">
                      <a:lumMod val="50000"/>
                    </a:prstClr>
                  </a:solidFill>
                  <a:effectLst/>
                  <a:uLnTx/>
                  <a:uFillTx/>
                  <a:latin typeface="Samsung Sharp Sans" pitchFamily="2" charset="0"/>
                  <a:ea typeface="Samsung Sharp Sans" pitchFamily="2" charset="0"/>
                  <a:cs typeface="Samsung Sharp Sans" pitchFamily="2" charset="0"/>
                </a:rPr>
                <a:t>27. </a:t>
              </a:r>
              <a:endParaRPr kumimoji="1" lang="en-US" altLang="ko-KR" sz="5400" b="0" i="0" u="none" strike="noStrike" kern="1200" cap="none" spc="0" normalizeH="0" baseline="0" noProof="0" dirty="0">
                <a:ln>
                  <a:noFill/>
                </a:ln>
                <a:solidFill>
                  <a:prstClr val="white">
                    <a:lumMod val="50000"/>
                  </a:prstClr>
                </a:solidFill>
                <a:effectLst/>
                <a:uLnTx/>
                <a:uFillTx/>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3708872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7BD8E03B-860C-403D-A9D6-915E5A84452A}"/>
              </a:ext>
            </a:extLst>
          </p:cNvPr>
          <p:cNvGrpSpPr/>
          <p:nvPr/>
        </p:nvGrpSpPr>
        <p:grpSpPr>
          <a:xfrm>
            <a:off x="2730078" y="2554911"/>
            <a:ext cx="4457909" cy="3865423"/>
            <a:chOff x="2730078" y="2554911"/>
            <a:chExt cx="4457909" cy="3865423"/>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50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3" name="오른쪽 중괄호 62">
              <a:extLst>
                <a:ext uri="{FF2B5EF4-FFF2-40B4-BE49-F238E27FC236}">
                  <a16:creationId xmlns:a16="http://schemas.microsoft.com/office/drawing/2014/main" xmlns="" id="{305D0D4C-F256-4DD6-9D46-29A640BAD7C9}"/>
                </a:ext>
              </a:extLst>
            </p:cNvPr>
            <p:cNvSpPr/>
            <p:nvPr/>
          </p:nvSpPr>
          <p:spPr>
            <a:xfrm rot="5400000">
              <a:off x="5820881" y="4615395"/>
              <a:ext cx="261070" cy="2473141"/>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xmlns="" id="{0F590638-5D8F-463E-A6F7-061FEC6366D8}"/>
                </a:ext>
              </a:extLst>
            </p:cNvPr>
            <p:cNvSpPr/>
            <p:nvPr/>
          </p:nvSpPr>
          <p:spPr>
            <a:xfrm>
              <a:off x="4714845" y="6165437"/>
              <a:ext cx="2473142"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cxnSp>
          <p:nvCxnSpPr>
            <p:cNvPr id="7" name="연결선: 꺾임 6">
              <a:extLst>
                <a:ext uri="{FF2B5EF4-FFF2-40B4-BE49-F238E27FC236}">
                  <a16:creationId xmlns:a16="http://schemas.microsoft.com/office/drawing/2014/main" xmlns="" id="{9E121763-C3A7-4854-9F08-F7928948A8BC}"/>
                </a:ext>
              </a:extLst>
            </p:cNvPr>
            <p:cNvCxnSpPr>
              <a:cxnSpLocks/>
              <a:stCxn id="23" idx="4"/>
              <a:endCxn id="58" idx="0"/>
            </p:cNvCxnSpPr>
            <p:nvPr/>
          </p:nvCxnSpPr>
          <p:spPr>
            <a:xfrm rot="5400000">
              <a:off x="3777477" y="3472583"/>
              <a:ext cx="951844" cy="2558268"/>
            </a:xfrm>
            <a:prstGeom prst="bentConnector3">
              <a:avLst>
                <a:gd name="adj1" fmla="val 5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오른쪽 중괄호 26">
              <a:extLst>
                <a:ext uri="{FF2B5EF4-FFF2-40B4-BE49-F238E27FC236}">
                  <a16:creationId xmlns:a16="http://schemas.microsoft.com/office/drawing/2014/main" xmlns="" id="{5201FCEE-CBF9-4D98-934C-1342582C3607}"/>
                </a:ext>
              </a:extLst>
            </p:cNvPr>
            <p:cNvSpPr/>
            <p:nvPr/>
          </p:nvSpPr>
          <p:spPr>
            <a:xfrm rot="5400000">
              <a:off x="3339921" y="5111589"/>
              <a:ext cx="261070" cy="1480756"/>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xmlns="" id="{ADB3A42C-1676-4B7C-8CFA-0D9A17F5EA3E}"/>
                </a:ext>
              </a:extLst>
            </p:cNvPr>
            <p:cNvSpPr/>
            <p:nvPr/>
          </p:nvSpPr>
          <p:spPr>
            <a:xfrm>
              <a:off x="2730078" y="6165438"/>
              <a:ext cx="1480758"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sorted</a:t>
              </a:r>
              <a:endParaRPr lang="ko-KR" altLang="en-US" sz="1300" dirty="0">
                <a:solidFill>
                  <a:srgbClr val="1429A0"/>
                </a:solidFill>
                <a:latin typeface="SamsungOne 400" panose="020B0503030303020204" pitchFamily="34" charset="0"/>
              </a:endParaRPr>
            </a:p>
          </p:txBody>
        </p: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9" name="직사각형 2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0" name="직사각형 2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31" name="TextBox 30">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2" name="직사각형 31">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After moving 50, 30 is inserted at that position because there are no more elements to compare.</a:t>
            </a:r>
          </a:p>
        </p:txBody>
      </p:sp>
    </p:spTree>
    <p:extLst>
      <p:ext uri="{BB962C8B-B14F-4D97-AF65-F5344CB8AC3E}">
        <p14:creationId xmlns:p14="http://schemas.microsoft.com/office/powerpoint/2010/main" val="812169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AFBB0979-C6CF-4BE6-A2AC-105948175032}"/>
              </a:ext>
            </a:extLst>
          </p:cNvPr>
          <p:cNvGrpSpPr/>
          <p:nvPr/>
        </p:nvGrpSpPr>
        <p:grpSpPr>
          <a:xfrm>
            <a:off x="2730078" y="2554911"/>
            <a:ext cx="4457909" cy="3865422"/>
            <a:chOff x="2730078" y="2554911"/>
            <a:chExt cx="4457909" cy="3865422"/>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3" name="오른쪽 중괄호 62">
              <a:extLst>
                <a:ext uri="{FF2B5EF4-FFF2-40B4-BE49-F238E27FC236}">
                  <a16:creationId xmlns:a16="http://schemas.microsoft.com/office/drawing/2014/main" xmlns="" id="{305D0D4C-F256-4DD6-9D46-29A640BAD7C9}"/>
                </a:ext>
              </a:extLst>
            </p:cNvPr>
            <p:cNvSpPr/>
            <p:nvPr/>
          </p:nvSpPr>
          <p:spPr>
            <a:xfrm rot="5400000">
              <a:off x="6317073" y="5111588"/>
              <a:ext cx="261070" cy="1480756"/>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xmlns="" id="{0F590638-5D8F-463E-A6F7-061FEC6366D8}"/>
                </a:ext>
              </a:extLst>
            </p:cNvPr>
            <p:cNvSpPr/>
            <p:nvPr/>
          </p:nvSpPr>
          <p:spPr>
            <a:xfrm>
              <a:off x="5707229" y="6165437"/>
              <a:ext cx="1480757"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EEEC7E77-7A51-46F2-BE91-6E262E362737}"/>
                </a:ext>
              </a:extLst>
            </p:cNvPr>
            <p:cNvCxnSpPr>
              <a:cxnSpLocks/>
              <a:stCxn id="53" idx="4"/>
              <a:endCxn id="22" idx="0"/>
            </p:cNvCxnSpPr>
            <p:nvPr/>
          </p:nvCxnSpPr>
          <p:spPr>
            <a:xfrm>
              <a:off x="3966649" y="3043287"/>
              <a:ext cx="406821" cy="744136"/>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6BE97BE0-BE38-45D1-BF7D-8B9E58D043BD}"/>
                </a:ext>
              </a:extLst>
            </p:cNvPr>
            <p:cNvCxnSpPr>
              <a:cxnSpLocks/>
              <a:stCxn id="54" idx="4"/>
              <a:endCxn id="23" idx="0"/>
            </p:cNvCxnSpPr>
            <p:nvPr/>
          </p:nvCxnSpPr>
          <p:spPr>
            <a:xfrm>
              <a:off x="4959033" y="3043286"/>
              <a:ext cx="573500" cy="744136"/>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xmlns="" id="{9E121763-C3A7-4854-9F08-F7928948A8BC}"/>
                </a:ext>
              </a:extLst>
            </p:cNvPr>
            <p:cNvCxnSpPr>
              <a:cxnSpLocks/>
              <a:stCxn id="59" idx="0"/>
              <a:endCxn id="60" idx="0"/>
            </p:cNvCxnSpPr>
            <p:nvPr/>
          </p:nvCxnSpPr>
          <p:spPr>
            <a:xfrm rot="5400000" flipH="1" flipV="1">
              <a:off x="4462841" y="4731446"/>
              <a:ext cx="1" cy="992384"/>
            </a:xfrm>
            <a:prstGeom prst="bentConnector3">
              <a:avLst>
                <a:gd name="adj1" fmla="val 2286010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the third element 40 is less than 50 in the sorted list, 50 is shifted to the right by one.</a:t>
            </a:r>
          </a:p>
        </p:txBody>
      </p:sp>
    </p:spTree>
    <p:extLst>
      <p:ext uri="{BB962C8B-B14F-4D97-AF65-F5344CB8AC3E}">
        <p14:creationId xmlns:p14="http://schemas.microsoft.com/office/powerpoint/2010/main" val="1399269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xmlns="" id="{39CDA29F-94C0-4BCD-AD9E-6F29AEEFFB49}"/>
              </a:ext>
            </a:extLst>
          </p:cNvPr>
          <p:cNvGrpSpPr/>
          <p:nvPr/>
        </p:nvGrpSpPr>
        <p:grpSpPr>
          <a:xfrm>
            <a:off x="2730077" y="2554911"/>
            <a:ext cx="4457910" cy="3865423"/>
            <a:chOff x="2730077" y="2554911"/>
            <a:chExt cx="4457910" cy="3865423"/>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3" name="오른쪽 중괄호 62">
              <a:extLst>
                <a:ext uri="{FF2B5EF4-FFF2-40B4-BE49-F238E27FC236}">
                  <a16:creationId xmlns:a16="http://schemas.microsoft.com/office/drawing/2014/main" xmlns="" id="{305D0D4C-F256-4DD6-9D46-29A640BAD7C9}"/>
                </a:ext>
              </a:extLst>
            </p:cNvPr>
            <p:cNvSpPr/>
            <p:nvPr/>
          </p:nvSpPr>
          <p:spPr>
            <a:xfrm rot="5400000">
              <a:off x="6317073" y="5111588"/>
              <a:ext cx="261070" cy="1480756"/>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xmlns="" id="{0F590638-5D8F-463E-A6F7-061FEC6366D8}"/>
                </a:ext>
              </a:extLst>
            </p:cNvPr>
            <p:cNvSpPr/>
            <p:nvPr/>
          </p:nvSpPr>
          <p:spPr>
            <a:xfrm>
              <a:off x="5707229" y="6165437"/>
              <a:ext cx="1480757"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EEEC7E77-7A51-46F2-BE91-6E262E362737}"/>
                </a:ext>
              </a:extLst>
            </p:cNvPr>
            <p:cNvCxnSpPr>
              <a:cxnSpLocks/>
              <a:stCxn id="52" idx="4"/>
              <a:endCxn id="22" idx="0"/>
            </p:cNvCxnSpPr>
            <p:nvPr/>
          </p:nvCxnSpPr>
          <p:spPr>
            <a:xfrm>
              <a:off x="2974265" y="3043288"/>
              <a:ext cx="1399205" cy="744135"/>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6BE97BE0-BE38-45D1-BF7D-8B9E58D043BD}"/>
                </a:ext>
              </a:extLst>
            </p:cNvPr>
            <p:cNvCxnSpPr>
              <a:cxnSpLocks/>
              <a:stCxn id="54" idx="4"/>
              <a:endCxn id="23" idx="0"/>
            </p:cNvCxnSpPr>
            <p:nvPr/>
          </p:nvCxnSpPr>
          <p:spPr>
            <a:xfrm>
              <a:off x="4959033" y="3043286"/>
              <a:ext cx="573500" cy="744136"/>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xmlns="" id="{9E121763-C3A7-4854-9F08-F7928948A8BC}"/>
                </a:ext>
              </a:extLst>
            </p:cNvPr>
            <p:cNvCxnSpPr>
              <a:cxnSpLocks/>
              <a:stCxn id="23" idx="4"/>
              <a:endCxn id="59" idx="0"/>
            </p:cNvCxnSpPr>
            <p:nvPr/>
          </p:nvCxnSpPr>
          <p:spPr>
            <a:xfrm rot="5400000">
              <a:off x="4273670" y="3968774"/>
              <a:ext cx="951843" cy="1565884"/>
            </a:xfrm>
            <a:prstGeom prst="bentConnector3">
              <a:avLst>
                <a:gd name="adj1" fmla="val 5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오른쪽 중괄호 25">
              <a:extLst>
                <a:ext uri="{FF2B5EF4-FFF2-40B4-BE49-F238E27FC236}">
                  <a16:creationId xmlns:a16="http://schemas.microsoft.com/office/drawing/2014/main" xmlns="" id="{609E7522-8D83-4E49-A5CA-877F380DCC33}"/>
                </a:ext>
              </a:extLst>
            </p:cNvPr>
            <p:cNvSpPr/>
            <p:nvPr/>
          </p:nvSpPr>
          <p:spPr>
            <a:xfrm rot="5400000">
              <a:off x="3836113" y="4615396"/>
              <a:ext cx="261070" cy="2473141"/>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xmlns="" id="{1A818827-C41F-4BDF-B06B-10BF357588D9}"/>
                </a:ext>
              </a:extLst>
            </p:cNvPr>
            <p:cNvSpPr/>
            <p:nvPr/>
          </p:nvSpPr>
          <p:spPr>
            <a:xfrm>
              <a:off x="2730078" y="6165438"/>
              <a:ext cx="2473144"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sorted</a:t>
              </a:r>
              <a:endParaRPr lang="ko-KR" altLang="en-US" sz="1300" dirty="0">
                <a:solidFill>
                  <a:srgbClr val="1429A0"/>
                </a:solidFill>
                <a:latin typeface="SamsungOne 400" panose="020B0503030303020204" pitchFamily="34" charset="0"/>
              </a:endParaRPr>
            </a:p>
          </p:txBody>
        </p:sp>
      </p:grpSp>
      <p:sp>
        <p:nvSpPr>
          <p:cNvPr id="28" name="직사각형 2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9" name="직사각형 2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0" name="직사각형 2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31" name="TextBox 30">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2" name="직사각형 31">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sorted list, since the previous element 30 is less than 40, 40 is inserted at the current position.</a:t>
            </a:r>
          </a:p>
        </p:txBody>
      </p:sp>
    </p:spTree>
    <p:extLst>
      <p:ext uri="{BB962C8B-B14F-4D97-AF65-F5344CB8AC3E}">
        <p14:creationId xmlns:p14="http://schemas.microsoft.com/office/powerpoint/2010/main" val="1784067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95D5227C-5069-4858-BFE0-2D0CC6DA0594}"/>
              </a:ext>
            </a:extLst>
          </p:cNvPr>
          <p:cNvGrpSpPr/>
          <p:nvPr/>
        </p:nvGrpSpPr>
        <p:grpSpPr>
          <a:xfrm>
            <a:off x="2730078" y="2554911"/>
            <a:ext cx="4585725" cy="3865422"/>
            <a:chOff x="2730078" y="2554911"/>
            <a:chExt cx="4585725" cy="3865422"/>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3" name="오른쪽 중괄호 62">
              <a:extLst>
                <a:ext uri="{FF2B5EF4-FFF2-40B4-BE49-F238E27FC236}">
                  <a16:creationId xmlns:a16="http://schemas.microsoft.com/office/drawing/2014/main" xmlns="" id="{305D0D4C-F256-4DD6-9D46-29A640BAD7C9}"/>
                </a:ext>
              </a:extLst>
            </p:cNvPr>
            <p:cNvSpPr/>
            <p:nvPr/>
          </p:nvSpPr>
          <p:spPr>
            <a:xfrm rot="5400000">
              <a:off x="6813265" y="5479963"/>
              <a:ext cx="261070" cy="744006"/>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xmlns="" id="{0F590638-5D8F-463E-A6F7-061FEC6366D8}"/>
                </a:ext>
              </a:extLst>
            </p:cNvPr>
            <p:cNvSpPr/>
            <p:nvPr/>
          </p:nvSpPr>
          <p:spPr>
            <a:xfrm>
              <a:off x="6571796" y="6165437"/>
              <a:ext cx="744007"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EEEC7E77-7A51-46F2-BE91-6E262E362737}"/>
                </a:ext>
              </a:extLst>
            </p:cNvPr>
            <p:cNvCxnSpPr>
              <a:cxnSpLocks/>
              <a:stCxn id="54" idx="4"/>
              <a:endCxn id="22" idx="0"/>
            </p:cNvCxnSpPr>
            <p:nvPr/>
          </p:nvCxnSpPr>
          <p:spPr>
            <a:xfrm flipH="1">
              <a:off x="4373470" y="3043286"/>
              <a:ext cx="585563" cy="744137"/>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6BE97BE0-BE38-45D1-BF7D-8B9E58D043BD}"/>
                </a:ext>
              </a:extLst>
            </p:cNvPr>
            <p:cNvCxnSpPr>
              <a:cxnSpLocks/>
              <a:stCxn id="55" idx="4"/>
              <a:endCxn id="23" idx="0"/>
            </p:cNvCxnSpPr>
            <p:nvPr/>
          </p:nvCxnSpPr>
          <p:spPr>
            <a:xfrm flipH="1">
              <a:off x="5532533" y="3043285"/>
              <a:ext cx="418884" cy="744137"/>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xmlns="" id="{9E121763-C3A7-4854-9F08-F7928948A8BC}"/>
                </a:ext>
              </a:extLst>
            </p:cNvPr>
            <p:cNvCxnSpPr>
              <a:cxnSpLocks/>
              <a:stCxn id="60" idx="0"/>
              <a:endCxn id="61" idx="0"/>
            </p:cNvCxnSpPr>
            <p:nvPr/>
          </p:nvCxnSpPr>
          <p:spPr>
            <a:xfrm rot="5400000" flipH="1" flipV="1">
              <a:off x="5455225" y="4731445"/>
              <a:ext cx="1" cy="992384"/>
            </a:xfrm>
            <a:prstGeom prst="bentConnector3">
              <a:avLst>
                <a:gd name="adj1" fmla="val 2286010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sorted list, since the previous element 50 is greater than 10, 50 is shifted to the right by one.</a:t>
            </a:r>
          </a:p>
        </p:txBody>
      </p:sp>
    </p:spTree>
    <p:extLst>
      <p:ext uri="{BB962C8B-B14F-4D97-AF65-F5344CB8AC3E}">
        <p14:creationId xmlns:p14="http://schemas.microsoft.com/office/powerpoint/2010/main" val="1474333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xmlns="" id="{7E31B62A-3468-41E2-8400-3BABFEDD15AA}"/>
              </a:ext>
            </a:extLst>
          </p:cNvPr>
          <p:cNvGrpSpPr/>
          <p:nvPr/>
        </p:nvGrpSpPr>
        <p:grpSpPr>
          <a:xfrm>
            <a:off x="2730078" y="2554911"/>
            <a:ext cx="4585725" cy="3865422"/>
            <a:chOff x="2730078" y="2554911"/>
            <a:chExt cx="4585725" cy="3865422"/>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3" name="오른쪽 중괄호 62">
              <a:extLst>
                <a:ext uri="{FF2B5EF4-FFF2-40B4-BE49-F238E27FC236}">
                  <a16:creationId xmlns:a16="http://schemas.microsoft.com/office/drawing/2014/main" xmlns="" id="{305D0D4C-F256-4DD6-9D46-29A640BAD7C9}"/>
                </a:ext>
              </a:extLst>
            </p:cNvPr>
            <p:cNvSpPr/>
            <p:nvPr/>
          </p:nvSpPr>
          <p:spPr>
            <a:xfrm rot="5400000">
              <a:off x="6813265" y="5479963"/>
              <a:ext cx="261070" cy="744006"/>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xmlns="" id="{0F590638-5D8F-463E-A6F7-061FEC6366D8}"/>
                </a:ext>
              </a:extLst>
            </p:cNvPr>
            <p:cNvSpPr/>
            <p:nvPr/>
          </p:nvSpPr>
          <p:spPr>
            <a:xfrm>
              <a:off x="6571796" y="6165437"/>
              <a:ext cx="744007"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EEEC7E77-7A51-46F2-BE91-6E262E362737}"/>
                </a:ext>
              </a:extLst>
            </p:cNvPr>
            <p:cNvCxnSpPr>
              <a:cxnSpLocks/>
              <a:stCxn id="53" idx="4"/>
              <a:endCxn id="22" idx="0"/>
            </p:cNvCxnSpPr>
            <p:nvPr/>
          </p:nvCxnSpPr>
          <p:spPr>
            <a:xfrm>
              <a:off x="3966649" y="3043287"/>
              <a:ext cx="406821" cy="744136"/>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6BE97BE0-BE38-45D1-BF7D-8B9E58D043BD}"/>
                </a:ext>
              </a:extLst>
            </p:cNvPr>
            <p:cNvCxnSpPr>
              <a:cxnSpLocks/>
              <a:stCxn id="55" idx="4"/>
              <a:endCxn id="23" idx="0"/>
            </p:cNvCxnSpPr>
            <p:nvPr/>
          </p:nvCxnSpPr>
          <p:spPr>
            <a:xfrm flipH="1">
              <a:off x="5532533" y="3043285"/>
              <a:ext cx="418884" cy="744137"/>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xmlns="" id="{9E121763-C3A7-4854-9F08-F7928948A8BC}"/>
                </a:ext>
              </a:extLst>
            </p:cNvPr>
            <p:cNvCxnSpPr>
              <a:cxnSpLocks/>
              <a:stCxn id="59" idx="0"/>
              <a:endCxn id="60" idx="0"/>
            </p:cNvCxnSpPr>
            <p:nvPr/>
          </p:nvCxnSpPr>
          <p:spPr>
            <a:xfrm rot="5400000" flipH="1" flipV="1">
              <a:off x="4462841" y="4731446"/>
              <a:ext cx="1" cy="992384"/>
            </a:xfrm>
            <a:prstGeom prst="bentConnector3">
              <a:avLst>
                <a:gd name="adj1" fmla="val 2286010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sorted list, since the previous element 40 is greater than 10, 40 is shifted to the right by one. </a:t>
            </a:r>
          </a:p>
        </p:txBody>
      </p:sp>
    </p:spTree>
    <p:extLst>
      <p:ext uri="{BB962C8B-B14F-4D97-AF65-F5344CB8AC3E}">
        <p14:creationId xmlns:p14="http://schemas.microsoft.com/office/powerpoint/2010/main" val="4231816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xmlns="" id="{38D9DB46-C04C-4645-BA8F-B0F7B4B7CEC8}"/>
              </a:ext>
            </a:extLst>
          </p:cNvPr>
          <p:cNvGrpSpPr/>
          <p:nvPr/>
        </p:nvGrpSpPr>
        <p:grpSpPr>
          <a:xfrm>
            <a:off x="2730078" y="2554911"/>
            <a:ext cx="4585725" cy="3865422"/>
            <a:chOff x="2730078" y="2554911"/>
            <a:chExt cx="4585725" cy="3865422"/>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3" name="오른쪽 중괄호 62">
              <a:extLst>
                <a:ext uri="{FF2B5EF4-FFF2-40B4-BE49-F238E27FC236}">
                  <a16:creationId xmlns:a16="http://schemas.microsoft.com/office/drawing/2014/main" xmlns="" id="{305D0D4C-F256-4DD6-9D46-29A640BAD7C9}"/>
                </a:ext>
              </a:extLst>
            </p:cNvPr>
            <p:cNvSpPr/>
            <p:nvPr/>
          </p:nvSpPr>
          <p:spPr>
            <a:xfrm rot="5400000">
              <a:off x="6813265" y="5479963"/>
              <a:ext cx="261070" cy="744006"/>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xmlns="" id="{0F590638-5D8F-463E-A6F7-061FEC6366D8}"/>
                </a:ext>
              </a:extLst>
            </p:cNvPr>
            <p:cNvSpPr/>
            <p:nvPr/>
          </p:nvSpPr>
          <p:spPr>
            <a:xfrm>
              <a:off x="6571796" y="6165437"/>
              <a:ext cx="744007"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EEEC7E77-7A51-46F2-BE91-6E262E362737}"/>
                </a:ext>
              </a:extLst>
            </p:cNvPr>
            <p:cNvCxnSpPr>
              <a:cxnSpLocks/>
              <a:stCxn id="52" idx="4"/>
              <a:endCxn id="22" idx="0"/>
            </p:cNvCxnSpPr>
            <p:nvPr/>
          </p:nvCxnSpPr>
          <p:spPr>
            <a:xfrm>
              <a:off x="2974265" y="3043288"/>
              <a:ext cx="1399205" cy="744135"/>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6BE97BE0-BE38-45D1-BF7D-8B9E58D043BD}"/>
                </a:ext>
              </a:extLst>
            </p:cNvPr>
            <p:cNvCxnSpPr>
              <a:cxnSpLocks/>
              <a:stCxn id="55" idx="4"/>
              <a:endCxn id="23" idx="0"/>
            </p:cNvCxnSpPr>
            <p:nvPr/>
          </p:nvCxnSpPr>
          <p:spPr>
            <a:xfrm flipH="1">
              <a:off x="5532533" y="3043285"/>
              <a:ext cx="418884" cy="744137"/>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xmlns="" id="{9E121763-C3A7-4854-9F08-F7928948A8BC}"/>
                </a:ext>
              </a:extLst>
            </p:cNvPr>
            <p:cNvCxnSpPr>
              <a:cxnSpLocks/>
              <a:stCxn id="58" idx="0"/>
              <a:endCxn id="59" idx="0"/>
            </p:cNvCxnSpPr>
            <p:nvPr/>
          </p:nvCxnSpPr>
          <p:spPr>
            <a:xfrm rot="5400000" flipH="1" flipV="1">
              <a:off x="3470457" y="4731447"/>
              <a:ext cx="1" cy="992384"/>
            </a:xfrm>
            <a:prstGeom prst="bentConnector3">
              <a:avLst>
                <a:gd name="adj1" fmla="val 2286010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sorted list, since the previous element 30 is greater than 10, 30 is shifted to the right by one. </a:t>
            </a:r>
          </a:p>
        </p:txBody>
      </p:sp>
    </p:spTree>
    <p:extLst>
      <p:ext uri="{BB962C8B-B14F-4D97-AF65-F5344CB8AC3E}">
        <p14:creationId xmlns:p14="http://schemas.microsoft.com/office/powerpoint/2010/main" val="2686649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8FE49AB6-2CF1-403C-9E96-8F2FED2F59FD}"/>
              </a:ext>
            </a:extLst>
          </p:cNvPr>
          <p:cNvGrpSpPr/>
          <p:nvPr/>
        </p:nvGrpSpPr>
        <p:grpSpPr>
          <a:xfrm>
            <a:off x="2730077" y="2554911"/>
            <a:ext cx="4585726" cy="3865423"/>
            <a:chOff x="2730077" y="2554911"/>
            <a:chExt cx="4585726" cy="3865423"/>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3" name="오른쪽 중괄호 62">
              <a:extLst>
                <a:ext uri="{FF2B5EF4-FFF2-40B4-BE49-F238E27FC236}">
                  <a16:creationId xmlns:a16="http://schemas.microsoft.com/office/drawing/2014/main" xmlns="" id="{305D0D4C-F256-4DD6-9D46-29A640BAD7C9}"/>
                </a:ext>
              </a:extLst>
            </p:cNvPr>
            <p:cNvSpPr/>
            <p:nvPr/>
          </p:nvSpPr>
          <p:spPr>
            <a:xfrm rot="5400000">
              <a:off x="6813265" y="5479963"/>
              <a:ext cx="261070" cy="744006"/>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xmlns="" id="{0F590638-5D8F-463E-A6F7-061FEC6366D8}"/>
                </a:ext>
              </a:extLst>
            </p:cNvPr>
            <p:cNvSpPr/>
            <p:nvPr/>
          </p:nvSpPr>
          <p:spPr>
            <a:xfrm>
              <a:off x="6571796" y="6165437"/>
              <a:ext cx="744007"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unsorted</a:t>
              </a:r>
              <a:endParaRPr lang="ko-KR" altLang="en-US" sz="1300" dirty="0">
                <a:solidFill>
                  <a:srgbClr val="1429A0"/>
                </a:solidFill>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cxnSp>
          <p:nvCxnSpPr>
            <p:cNvPr id="7" name="연결선: 꺾임 6">
              <a:extLst>
                <a:ext uri="{FF2B5EF4-FFF2-40B4-BE49-F238E27FC236}">
                  <a16:creationId xmlns:a16="http://schemas.microsoft.com/office/drawing/2014/main" xmlns="" id="{9E121763-C3A7-4854-9F08-F7928948A8BC}"/>
                </a:ext>
              </a:extLst>
            </p:cNvPr>
            <p:cNvCxnSpPr>
              <a:cxnSpLocks/>
              <a:stCxn id="23" idx="4"/>
              <a:endCxn id="58" idx="0"/>
            </p:cNvCxnSpPr>
            <p:nvPr/>
          </p:nvCxnSpPr>
          <p:spPr>
            <a:xfrm rot="5400000">
              <a:off x="3777477" y="3472583"/>
              <a:ext cx="951844" cy="2558268"/>
            </a:xfrm>
            <a:prstGeom prst="bentConnector3">
              <a:avLst>
                <a:gd name="adj1" fmla="val 5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오른쪽 중괄호 26">
              <a:extLst>
                <a:ext uri="{FF2B5EF4-FFF2-40B4-BE49-F238E27FC236}">
                  <a16:creationId xmlns:a16="http://schemas.microsoft.com/office/drawing/2014/main" xmlns="" id="{F5BAF72E-4106-4CFB-A12D-D9D932CBCAF7}"/>
                </a:ext>
              </a:extLst>
            </p:cNvPr>
            <p:cNvSpPr/>
            <p:nvPr/>
          </p:nvSpPr>
          <p:spPr>
            <a:xfrm rot="5400000">
              <a:off x="4332305" y="4119204"/>
              <a:ext cx="261070" cy="3465525"/>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xmlns="" id="{F7294A9C-5E1C-4E1F-B203-EC71B736729A}"/>
                </a:ext>
              </a:extLst>
            </p:cNvPr>
            <p:cNvSpPr/>
            <p:nvPr/>
          </p:nvSpPr>
          <p:spPr>
            <a:xfrm>
              <a:off x="2730077" y="6165438"/>
              <a:ext cx="3465529"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sorted</a:t>
              </a:r>
              <a:endParaRPr lang="ko-KR" altLang="en-US" sz="1300" dirty="0">
                <a:solidFill>
                  <a:srgbClr val="1429A0"/>
                </a:solidFill>
                <a:latin typeface="SamsungOne 400" panose="020B0503030303020204" pitchFamily="34" charset="0"/>
              </a:endParaRPr>
            </a:p>
          </p:txBody>
        </p: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9" name="직사각형 2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0" name="직사각형 2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31" name="TextBox 30">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2" name="직사각형 31">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10 is inserted at that position because there are no more elements left to compare in the sorted list. </a:t>
            </a:r>
          </a:p>
        </p:txBody>
      </p:sp>
    </p:spTree>
    <p:extLst>
      <p:ext uri="{BB962C8B-B14F-4D97-AF65-F5344CB8AC3E}">
        <p14:creationId xmlns:p14="http://schemas.microsoft.com/office/powerpoint/2010/main" val="486144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xmlns="" id="{72A3AB53-89A2-4F18-99F9-C29BF449A87C}"/>
              </a:ext>
            </a:extLst>
          </p:cNvPr>
          <p:cNvGrpSpPr/>
          <p:nvPr/>
        </p:nvGrpSpPr>
        <p:grpSpPr>
          <a:xfrm>
            <a:off x="2730078" y="2554911"/>
            <a:ext cx="4457909" cy="3161101"/>
            <a:chOff x="2730078" y="2554911"/>
            <a:chExt cx="4457909" cy="3161101"/>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EEEC7E77-7A51-46F2-BE91-6E262E362737}"/>
                </a:ext>
              </a:extLst>
            </p:cNvPr>
            <p:cNvCxnSpPr>
              <a:cxnSpLocks/>
              <a:stCxn id="55" idx="4"/>
              <a:endCxn id="22" idx="0"/>
            </p:cNvCxnSpPr>
            <p:nvPr/>
          </p:nvCxnSpPr>
          <p:spPr>
            <a:xfrm flipH="1">
              <a:off x="4373470" y="3043285"/>
              <a:ext cx="1577947" cy="74413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6BE97BE0-BE38-45D1-BF7D-8B9E58D043BD}"/>
                </a:ext>
              </a:extLst>
            </p:cNvPr>
            <p:cNvCxnSpPr>
              <a:cxnSpLocks/>
              <a:stCxn id="56" idx="4"/>
              <a:endCxn id="23" idx="0"/>
            </p:cNvCxnSpPr>
            <p:nvPr/>
          </p:nvCxnSpPr>
          <p:spPr>
            <a:xfrm flipH="1">
              <a:off x="5532533" y="3043284"/>
              <a:ext cx="1411268" cy="74413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xmlns="" id="{9E121763-C3A7-4854-9F08-F7928948A8BC}"/>
                </a:ext>
              </a:extLst>
            </p:cNvPr>
            <p:cNvCxnSpPr>
              <a:cxnSpLocks/>
              <a:stCxn id="61" idx="0"/>
              <a:endCxn id="62" idx="0"/>
            </p:cNvCxnSpPr>
            <p:nvPr/>
          </p:nvCxnSpPr>
          <p:spPr>
            <a:xfrm rot="5400000" flipH="1" flipV="1">
              <a:off x="6447609" y="4731444"/>
              <a:ext cx="1" cy="992384"/>
            </a:xfrm>
            <a:prstGeom prst="bentConnector3">
              <a:avLst>
                <a:gd name="adj1" fmla="val 2286010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the last element 20 is less than 50 in the sorted list, 50 is shifted to the right by one.</a:t>
            </a:r>
          </a:p>
        </p:txBody>
      </p:sp>
    </p:spTree>
    <p:extLst>
      <p:ext uri="{BB962C8B-B14F-4D97-AF65-F5344CB8AC3E}">
        <p14:creationId xmlns:p14="http://schemas.microsoft.com/office/powerpoint/2010/main" val="250915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xmlns="" id="{CAD2DAEB-4560-41C5-8A64-881D7B8A76C1}"/>
              </a:ext>
            </a:extLst>
          </p:cNvPr>
          <p:cNvGrpSpPr/>
          <p:nvPr/>
        </p:nvGrpSpPr>
        <p:grpSpPr>
          <a:xfrm>
            <a:off x="2730078" y="2554911"/>
            <a:ext cx="4457909" cy="3161101"/>
            <a:chOff x="2730078" y="2554911"/>
            <a:chExt cx="4457909" cy="3161101"/>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EEEC7E77-7A51-46F2-BE91-6E262E362737}"/>
                </a:ext>
              </a:extLst>
            </p:cNvPr>
            <p:cNvCxnSpPr>
              <a:cxnSpLocks/>
              <a:stCxn id="54" idx="4"/>
              <a:endCxn id="22" idx="0"/>
            </p:cNvCxnSpPr>
            <p:nvPr/>
          </p:nvCxnSpPr>
          <p:spPr>
            <a:xfrm flipH="1">
              <a:off x="4373470" y="3043286"/>
              <a:ext cx="585563" cy="744137"/>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6BE97BE0-BE38-45D1-BF7D-8B9E58D043BD}"/>
                </a:ext>
              </a:extLst>
            </p:cNvPr>
            <p:cNvCxnSpPr>
              <a:cxnSpLocks/>
              <a:stCxn id="56" idx="4"/>
              <a:endCxn id="23" idx="0"/>
            </p:cNvCxnSpPr>
            <p:nvPr/>
          </p:nvCxnSpPr>
          <p:spPr>
            <a:xfrm flipH="1">
              <a:off x="5532533" y="3043284"/>
              <a:ext cx="1411268" cy="74413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xmlns="" id="{9E121763-C3A7-4854-9F08-F7928948A8BC}"/>
                </a:ext>
              </a:extLst>
            </p:cNvPr>
            <p:cNvCxnSpPr>
              <a:cxnSpLocks/>
              <a:stCxn id="60" idx="0"/>
              <a:endCxn id="61" idx="0"/>
            </p:cNvCxnSpPr>
            <p:nvPr/>
          </p:nvCxnSpPr>
          <p:spPr>
            <a:xfrm rot="5400000" flipH="1" flipV="1">
              <a:off x="5455225" y="4731445"/>
              <a:ext cx="1" cy="992384"/>
            </a:xfrm>
            <a:prstGeom prst="bentConnector3">
              <a:avLst>
                <a:gd name="adj1" fmla="val 2286010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sorted list, since the previous element 40 is greater than 20, 40 is shifted to the right by one.</a:t>
            </a:r>
          </a:p>
        </p:txBody>
      </p:sp>
    </p:spTree>
    <p:extLst>
      <p:ext uri="{BB962C8B-B14F-4D97-AF65-F5344CB8AC3E}">
        <p14:creationId xmlns:p14="http://schemas.microsoft.com/office/powerpoint/2010/main" val="1630348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xmlns="" id="{F539B946-C6B8-4719-AB25-AF1D760D1EDC}"/>
              </a:ext>
            </a:extLst>
          </p:cNvPr>
          <p:cNvGrpSpPr/>
          <p:nvPr/>
        </p:nvGrpSpPr>
        <p:grpSpPr>
          <a:xfrm>
            <a:off x="2730078" y="2554911"/>
            <a:ext cx="4457909" cy="3161101"/>
            <a:chOff x="2730078" y="2554911"/>
            <a:chExt cx="4457909" cy="3161101"/>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EEEC7E77-7A51-46F2-BE91-6E262E362737}"/>
                </a:ext>
              </a:extLst>
            </p:cNvPr>
            <p:cNvCxnSpPr>
              <a:cxnSpLocks/>
              <a:stCxn id="53" idx="4"/>
              <a:endCxn id="22" idx="0"/>
            </p:cNvCxnSpPr>
            <p:nvPr/>
          </p:nvCxnSpPr>
          <p:spPr>
            <a:xfrm>
              <a:off x="3966649" y="3043287"/>
              <a:ext cx="406821" cy="744136"/>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6BE97BE0-BE38-45D1-BF7D-8B9E58D043BD}"/>
                </a:ext>
              </a:extLst>
            </p:cNvPr>
            <p:cNvCxnSpPr>
              <a:cxnSpLocks/>
              <a:stCxn id="56" idx="4"/>
              <a:endCxn id="23" idx="0"/>
            </p:cNvCxnSpPr>
            <p:nvPr/>
          </p:nvCxnSpPr>
          <p:spPr>
            <a:xfrm flipH="1">
              <a:off x="5532533" y="3043284"/>
              <a:ext cx="1411268" cy="74413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xmlns="" id="{9E121763-C3A7-4854-9F08-F7928948A8BC}"/>
                </a:ext>
              </a:extLst>
            </p:cNvPr>
            <p:cNvCxnSpPr>
              <a:cxnSpLocks/>
              <a:stCxn id="59" idx="0"/>
              <a:endCxn id="60" idx="0"/>
            </p:cNvCxnSpPr>
            <p:nvPr/>
          </p:nvCxnSpPr>
          <p:spPr>
            <a:xfrm rot="5400000" flipH="1" flipV="1">
              <a:off x="4462841" y="4731446"/>
              <a:ext cx="1" cy="992384"/>
            </a:xfrm>
            <a:prstGeom prst="bentConnector3">
              <a:avLst>
                <a:gd name="adj1" fmla="val 2286010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7" name="직사각형 26">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sorted list, since the previous element 30 is greater than 20, 30 is shifted to the right by one.</a:t>
            </a:r>
          </a:p>
        </p:txBody>
      </p:sp>
    </p:spTree>
    <p:extLst>
      <p:ext uri="{BB962C8B-B14F-4D97-AF65-F5344CB8AC3E}">
        <p14:creationId xmlns:p14="http://schemas.microsoft.com/office/powerpoint/2010/main" val="449381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441747" y="1504783"/>
            <a:ext cx="8902281" cy="233767"/>
            <a:chOff x="441747" y="1504783"/>
            <a:chExt cx="8902281" cy="233767"/>
          </a:xfrm>
        </p:grpSpPr>
        <p:sp>
          <p:nvSpPr>
            <p:cNvPr id="12" name="직사각형 11">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3"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18" name="직사각형 1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objective (1/3)</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9" name="직사각형 18">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a16="http://schemas.microsoft.com/office/drawing/2014/main" xmlns=""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the sorting problem and be able to solve the sorting problem using various sorting techniques.</a:t>
            </a:r>
          </a:p>
        </p:txBody>
      </p:sp>
      <p:sp>
        <p:nvSpPr>
          <p:cNvPr id="21" name="직사각형 20">
            <a:extLst>
              <a:ext uri="{FF2B5EF4-FFF2-40B4-BE49-F238E27FC236}">
                <a16:creationId xmlns:a16="http://schemas.microsoft.com/office/drawing/2014/main" xmlns="" id="{378E69BB-5596-4063-89A0-98BD99082961}"/>
              </a:ext>
            </a:extLst>
          </p:cNvPr>
          <p:cNvSpPr/>
          <p:nvPr/>
        </p:nvSpPr>
        <p:spPr>
          <a:xfrm>
            <a:off x="711200" y="2485388"/>
            <a:ext cx="8632825"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and be able to explain the differences between bubble sort, selection sort, and insertion sort.</a:t>
            </a:r>
          </a:p>
        </p:txBody>
      </p:sp>
      <p:sp>
        <p:nvSpPr>
          <p:cNvPr id="22" name="직사각형 21">
            <a:extLst>
              <a:ext uri="{FF2B5EF4-FFF2-40B4-BE49-F238E27FC236}">
                <a16:creationId xmlns:a16="http://schemas.microsoft.com/office/drawing/2014/main" xmlns="" id="{E2A9BF97-4B7B-4446-9E67-15F403A2A740}"/>
              </a:ext>
            </a:extLst>
          </p:cNvPr>
          <p:cNvSpPr/>
          <p:nvPr/>
        </p:nvSpPr>
        <p:spPr>
          <a:xfrm>
            <a:off x="711198" y="3090730"/>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and be able to describe the time complexity of bubble sort, selection sort, and insertion sort.</a:t>
            </a:r>
          </a:p>
        </p:txBody>
      </p:sp>
    </p:spTree>
    <p:extLst>
      <p:ext uri="{BB962C8B-B14F-4D97-AF65-F5344CB8AC3E}">
        <p14:creationId xmlns:p14="http://schemas.microsoft.com/office/powerpoint/2010/main" val="2234013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xmlns="" id="{34E7C0F7-29D6-44C7-BE18-85A8E6508901}"/>
              </a:ext>
            </a:extLst>
          </p:cNvPr>
          <p:cNvGrpSpPr/>
          <p:nvPr/>
        </p:nvGrpSpPr>
        <p:grpSpPr>
          <a:xfrm>
            <a:off x="2730077" y="2554911"/>
            <a:ext cx="4457915" cy="3865423"/>
            <a:chOff x="2730077" y="2554911"/>
            <a:chExt cx="4457915" cy="3865423"/>
          </a:xfrm>
        </p:grpSpPr>
        <p:sp>
          <p:nvSpPr>
            <p:cNvPr id="52" name="타원 51">
              <a:extLst>
                <a:ext uri="{FF2B5EF4-FFF2-40B4-BE49-F238E27FC236}">
                  <a16:creationId xmlns:a16="http://schemas.microsoft.com/office/drawing/2014/main" xmlns="" id="{60310A41-5AB3-40B1-B515-7CCBCFE5825C}"/>
                </a:ext>
              </a:extLst>
            </p:cNvPr>
            <p:cNvSpPr/>
            <p:nvPr/>
          </p:nvSpPr>
          <p:spPr>
            <a:xfrm>
              <a:off x="2730078" y="2554915"/>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7215DC81-BB5A-4F54-8920-AEE9084F2B00}"/>
                </a:ext>
              </a:extLst>
            </p:cNvPr>
            <p:cNvSpPr/>
            <p:nvPr/>
          </p:nvSpPr>
          <p:spPr>
            <a:xfrm>
              <a:off x="3722462" y="2554914"/>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3052F0E-2CA8-415F-B059-A6E056942B7B}"/>
                </a:ext>
              </a:extLst>
            </p:cNvPr>
            <p:cNvSpPr/>
            <p:nvPr/>
          </p:nvSpPr>
          <p:spPr>
            <a:xfrm>
              <a:off x="4714846" y="255491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3C07C6F-F196-4BD4-8589-6B79DC32CDDC}"/>
                </a:ext>
              </a:extLst>
            </p:cNvPr>
            <p:cNvSpPr/>
            <p:nvPr/>
          </p:nvSpPr>
          <p:spPr>
            <a:xfrm>
              <a:off x="5707230" y="2554912"/>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B6CD35B9-44DA-4A16-8DBC-0552F0B42111}"/>
                </a:ext>
              </a:extLst>
            </p:cNvPr>
            <p:cNvSpPr/>
            <p:nvPr/>
          </p:nvSpPr>
          <p:spPr>
            <a:xfrm>
              <a:off x="6699614" y="2554911"/>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D9250A2D-4020-4DFD-A7CE-1C008878EC47}"/>
                </a:ext>
              </a:extLst>
            </p:cNvPr>
            <p:cNvSpPr/>
            <p:nvPr/>
          </p:nvSpPr>
          <p:spPr>
            <a:xfrm>
              <a:off x="2730078" y="5227639"/>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C49CE87D-E187-48CB-A78E-76546D8A86A8}"/>
                </a:ext>
              </a:extLst>
            </p:cNvPr>
            <p:cNvSpPr/>
            <p:nvPr/>
          </p:nvSpPr>
          <p:spPr>
            <a:xfrm>
              <a:off x="3722462" y="5227638"/>
              <a:ext cx="488373" cy="488373"/>
            </a:xfrm>
            <a:prstGeom prst="ellipse">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092ED433-B41C-45A8-861E-90D498990883}"/>
                </a:ext>
              </a:extLst>
            </p:cNvPr>
            <p:cNvSpPr/>
            <p:nvPr/>
          </p:nvSpPr>
          <p:spPr>
            <a:xfrm>
              <a:off x="4714846" y="5227637"/>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30</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C9E29A9-DCA5-4BB8-903C-6136A90551A6}"/>
                </a:ext>
              </a:extLst>
            </p:cNvPr>
            <p:cNvSpPr/>
            <p:nvPr/>
          </p:nvSpPr>
          <p:spPr>
            <a:xfrm>
              <a:off x="5707230" y="5227636"/>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40</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8852A7F1-E83A-4257-995F-FE5E81A8243C}"/>
                </a:ext>
              </a:extLst>
            </p:cNvPr>
            <p:cNvSpPr/>
            <p:nvPr/>
          </p:nvSpPr>
          <p:spPr>
            <a:xfrm>
              <a:off x="6699614" y="5227635"/>
              <a:ext cx="488373" cy="488373"/>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50</a:t>
              </a:r>
              <a:endParaRPr lang="ko-KR" altLang="en-US" sz="1300" dirty="0">
                <a:latin typeface="SamsungOne 400" panose="020B0503030303020204" pitchFamily="34" charset="0"/>
              </a:endParaRPr>
            </a:p>
          </p:txBody>
        </p:sp>
        <p:pic>
          <p:nvPicPr>
            <p:cNvPr id="21" name="그림 20" descr="저울, 장치, 램프이(가) 표시된 사진&#10;&#10;자동 생성된 설명">
              <a:extLst>
                <a:ext uri="{FF2B5EF4-FFF2-40B4-BE49-F238E27FC236}">
                  <a16:creationId xmlns:a16="http://schemas.microsoft.com/office/drawing/2014/main" xmlns="" id="{65A7E771-E63D-4C5E-99D7-E26087EAA9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2563" y="3174742"/>
              <a:ext cx="1939330" cy="1781284"/>
            </a:xfrm>
            <a:prstGeom prst="rect">
              <a:avLst/>
            </a:prstGeom>
          </p:spPr>
        </p:pic>
        <p:sp>
          <p:nvSpPr>
            <p:cNvPr id="22" name="타원 21">
              <a:extLst>
                <a:ext uri="{FF2B5EF4-FFF2-40B4-BE49-F238E27FC236}">
                  <a16:creationId xmlns:a16="http://schemas.microsoft.com/office/drawing/2014/main" xmlns="" id="{AA2D2F45-E831-4137-BBCC-AC88F07E3A3D}"/>
                </a:ext>
              </a:extLst>
            </p:cNvPr>
            <p:cNvSpPr/>
            <p:nvPr/>
          </p:nvSpPr>
          <p:spPr>
            <a:xfrm>
              <a:off x="4129283" y="3787423"/>
              <a:ext cx="488373" cy="488373"/>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87B56DBC-2CEB-4EB7-814E-C5CD4ECA1D1D}"/>
                </a:ext>
              </a:extLst>
            </p:cNvPr>
            <p:cNvSpPr/>
            <p:nvPr/>
          </p:nvSpPr>
          <p:spPr>
            <a:xfrm>
              <a:off x="5288346" y="3787422"/>
              <a:ext cx="488373" cy="488373"/>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24" name="직선 화살표 연결선 23">
              <a:extLst>
                <a:ext uri="{FF2B5EF4-FFF2-40B4-BE49-F238E27FC236}">
                  <a16:creationId xmlns:a16="http://schemas.microsoft.com/office/drawing/2014/main" xmlns="" id="{EEEC7E77-7A51-46F2-BE91-6E262E362737}"/>
                </a:ext>
              </a:extLst>
            </p:cNvPr>
            <p:cNvCxnSpPr>
              <a:cxnSpLocks/>
              <a:stCxn id="52" idx="4"/>
              <a:endCxn id="22" idx="0"/>
            </p:cNvCxnSpPr>
            <p:nvPr/>
          </p:nvCxnSpPr>
          <p:spPr>
            <a:xfrm>
              <a:off x="2974265" y="3043288"/>
              <a:ext cx="1399205" cy="744135"/>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6BE97BE0-BE38-45D1-BF7D-8B9E58D043BD}"/>
                </a:ext>
              </a:extLst>
            </p:cNvPr>
            <p:cNvCxnSpPr>
              <a:cxnSpLocks/>
              <a:stCxn id="56" idx="4"/>
              <a:endCxn id="23" idx="0"/>
            </p:cNvCxnSpPr>
            <p:nvPr/>
          </p:nvCxnSpPr>
          <p:spPr>
            <a:xfrm flipH="1">
              <a:off x="5532533" y="3043284"/>
              <a:ext cx="1411268" cy="74413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xmlns="" id="{9E121763-C3A7-4854-9F08-F7928948A8BC}"/>
                </a:ext>
              </a:extLst>
            </p:cNvPr>
            <p:cNvCxnSpPr>
              <a:cxnSpLocks/>
              <a:stCxn id="23" idx="4"/>
              <a:endCxn id="59" idx="0"/>
            </p:cNvCxnSpPr>
            <p:nvPr/>
          </p:nvCxnSpPr>
          <p:spPr>
            <a:xfrm rot="5400000">
              <a:off x="4273670" y="3968774"/>
              <a:ext cx="951843" cy="1565884"/>
            </a:xfrm>
            <a:prstGeom prst="bentConnector3">
              <a:avLst>
                <a:gd name="adj1" fmla="val 50000"/>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오른쪽 중괄호 25">
              <a:extLst>
                <a:ext uri="{FF2B5EF4-FFF2-40B4-BE49-F238E27FC236}">
                  <a16:creationId xmlns:a16="http://schemas.microsoft.com/office/drawing/2014/main" xmlns="" id="{E8C4CE2F-1796-42E1-8D5D-14BF76517569}"/>
                </a:ext>
              </a:extLst>
            </p:cNvPr>
            <p:cNvSpPr/>
            <p:nvPr/>
          </p:nvSpPr>
          <p:spPr>
            <a:xfrm rot="5400000">
              <a:off x="4828497" y="3623012"/>
              <a:ext cx="261070" cy="4457909"/>
            </a:xfrm>
            <a:prstGeom prst="rightBrace">
              <a:avLst>
                <a:gd name="adj1" fmla="val 72657"/>
                <a:gd name="adj2" fmla="val 50000"/>
              </a:avLst>
            </a:prstGeom>
            <a:ln w="19050">
              <a:solidFill>
                <a:srgbClr val="1429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xmlns="" id="{D05CD9E7-6A96-4780-B6A5-CE1E9AD72CB7}"/>
                </a:ext>
              </a:extLst>
            </p:cNvPr>
            <p:cNvSpPr/>
            <p:nvPr/>
          </p:nvSpPr>
          <p:spPr>
            <a:xfrm>
              <a:off x="2730078" y="6165438"/>
              <a:ext cx="4457914" cy="254896"/>
            </a:xfrm>
            <a:prstGeom prst="rect">
              <a:avLst/>
            </a:prstGeom>
            <a:no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rgbClr val="1429A0"/>
                  </a:solidFill>
                  <a:latin typeface="SamsungOne 400" panose="020B0503030303020204" pitchFamily="34" charset="0"/>
                </a:rPr>
                <a:t>sorted</a:t>
              </a:r>
              <a:endParaRPr lang="ko-KR" altLang="en-US" sz="1300" dirty="0">
                <a:solidFill>
                  <a:srgbClr val="1429A0"/>
                </a:solidFill>
                <a:latin typeface="SamsungOne 400" panose="020B0503030303020204" pitchFamily="34" charset="0"/>
              </a:endParaRPr>
            </a:p>
          </p:txBody>
        </p:sp>
      </p:grpSp>
      <p:sp>
        <p:nvSpPr>
          <p:cNvPr id="28" name="직사각형 2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9" name="직사각형 2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0" name="직사각형 2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Insertion Sort</a:t>
            </a:r>
          </a:p>
        </p:txBody>
      </p:sp>
      <p:sp>
        <p:nvSpPr>
          <p:cNvPr id="31" name="TextBox 30">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The process of insertion sort</a:t>
            </a:r>
          </a:p>
        </p:txBody>
      </p:sp>
      <p:sp>
        <p:nvSpPr>
          <p:cNvPr id="32" name="직사각형 31">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sorted list, since the previous element 10 is less than 20, 20 is inserted at that position. Note that since we have inserted all the elements, the entire list is a sorted list.</a:t>
            </a:r>
          </a:p>
        </p:txBody>
      </p:sp>
    </p:spTree>
    <p:extLst>
      <p:ext uri="{BB962C8B-B14F-4D97-AF65-F5344CB8AC3E}">
        <p14:creationId xmlns:p14="http://schemas.microsoft.com/office/powerpoint/2010/main" val="4018885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smtClean="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dirty="0" smtClean="0">
                <a:solidFill>
                  <a:prstClr val="white"/>
                </a:solidFill>
                <a:latin typeface="Samsung Sharp Sans" pitchFamily="2" charset="0"/>
                <a:ea typeface="Samsung Sharp Sans" pitchFamily="2" charset="0"/>
                <a:cs typeface="Samsung Sharp Sans" pitchFamily="2" charset="0"/>
              </a:rPr>
              <a:t>Let’s 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9" name="그룹 8">
            <a:extLst>
              <a:ext uri="{FF2B5EF4-FFF2-40B4-BE49-F238E27FC236}">
                <a16:creationId xmlns:a16="http://schemas.microsoft.com/office/drawing/2014/main" xmlns="" id="{5CCAF01D-30E4-4D0C-AA78-81EB9D07EB2C}"/>
              </a:ext>
            </a:extLst>
          </p:cNvPr>
          <p:cNvGrpSpPr/>
          <p:nvPr/>
        </p:nvGrpSpPr>
        <p:grpSpPr>
          <a:xfrm>
            <a:off x="451456" y="435607"/>
            <a:ext cx="5566576" cy="277000"/>
            <a:chOff x="558800" y="1148582"/>
            <a:chExt cx="5566576" cy="277000"/>
          </a:xfrm>
        </p:grpSpPr>
        <p:sp>
          <p:nvSpPr>
            <p:cNvPr id="12"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27.</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B640FC7E-A899-44A0-93CD-28A2FA14072E}"/>
                </a:ext>
              </a:extLst>
            </p:cNvPr>
            <p:cNvSpPr/>
            <p:nvPr/>
          </p:nvSpPr>
          <p:spPr>
            <a:xfrm>
              <a:off x="1471962" y="1148582"/>
              <a:ext cx="465341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Bubble, Selection, and Insertion Sort</a:t>
              </a:r>
            </a:p>
          </p:txBody>
        </p:sp>
      </p:grpSp>
    </p:spTree>
    <p:extLst>
      <p:ext uri="{BB962C8B-B14F-4D97-AF65-F5344CB8AC3E}">
        <p14:creationId xmlns:p14="http://schemas.microsoft.com/office/powerpoint/2010/main" val="3708418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5028387"/>
            <a:ext cx="8789353" cy="1220013"/>
            <a:chOff x="558800" y="5114925"/>
            <a:chExt cx="8789353" cy="1220013"/>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9353" cy="1220013"/>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718145"/>
            </a:xfrm>
            <a:prstGeom prst="rect">
              <a:avLst/>
            </a:prstGeom>
            <a:noFill/>
          </p:spPr>
          <p:txBody>
            <a:bodyPr wrap="square" lIns="0" tIns="0" rIns="0" bIns="0">
              <a:spAutoFit/>
            </a:bodyPr>
            <a:lstStyle/>
            <a:p>
              <a:pPr marL="182563" lvl="0" indent="-182563">
                <a:spcBef>
                  <a:spcPts val="0"/>
                </a:spcBef>
                <a:spcAft>
                  <a:spcPts val="4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The swap() function takes a list S and the positions x and y of the list elements as input parameters.</a:t>
              </a:r>
            </a:p>
            <a:p>
              <a:pPr marL="182563" lvl="0" indent="-182563">
                <a:spcBef>
                  <a:spcPts val="0"/>
                </a:spcBef>
                <a:spcAft>
                  <a:spcPts val="4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Store the value of S[x] into a temporary variable t and store the value of S[y] into S[x].</a:t>
              </a:r>
            </a:p>
            <a:p>
              <a:pPr marL="182563" lvl="0" indent="-182563">
                <a:spcBef>
                  <a:spcPts val="0"/>
                </a:spcBef>
                <a:spcAft>
                  <a:spcPts val="4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The value of S[x] stored in the t variable as the temporary storage is stored in S[y].</a:t>
              </a:r>
            </a:p>
          </p:txBody>
        </p:sp>
      </p:gr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Swap Operation</a:t>
            </a:r>
          </a:p>
        </p:txBody>
      </p:sp>
      <p:sp>
        <p:nvSpPr>
          <p:cNvPr id="27" name="TextBox 26">
            <a:extLst>
              <a:ext uri="{FF2B5EF4-FFF2-40B4-BE49-F238E27FC236}">
                <a16:creationId xmlns:a16="http://schemas.microsoft.com/office/drawing/2014/main" xmlns="" id="{89951F81-152F-4223-B5D3-ADC58970742B}"/>
              </a:ext>
            </a:extLst>
          </p:cNvPr>
          <p:cNvSpPr txBox="1"/>
          <p:nvPr/>
        </p:nvSpPr>
        <p:spPr>
          <a:xfrm>
            <a:off x="361950" y="1586913"/>
            <a:ext cx="61451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Swap: exchange the values of two elements</a:t>
            </a:r>
          </a:p>
        </p:txBody>
      </p:sp>
      <p:sp>
        <p:nvSpPr>
          <p:cNvPr id="28" name="직사각형 27">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two basic operations in the </a:t>
            </a:r>
            <a:r>
              <a:rPr lang="en-US" altLang="ko-KR" sz="1300" dirty="0" smtClean="0">
                <a:solidFill>
                  <a:schemeClr val="tx1"/>
                </a:solidFill>
                <a:latin typeface="SamsungOne 400" panose="020B0503030303020204" pitchFamily="34" charset="0"/>
                <a:ea typeface="SamsungOne 400" panose="020B0503030303020204" pitchFamily="34" charset="0"/>
              </a:rPr>
              <a:t>sorting algorithm </a:t>
            </a:r>
            <a:r>
              <a:rPr lang="en-US" altLang="ko-KR" sz="1300" dirty="0">
                <a:solidFill>
                  <a:schemeClr val="tx1"/>
                </a:solidFill>
                <a:latin typeface="SamsungOne 400" panose="020B0503030303020204" pitchFamily="34" charset="0"/>
                <a:ea typeface="SamsungOne 400" panose="020B0503030303020204" pitchFamily="34" charset="0"/>
              </a:rPr>
              <a:t>are comparison and exchange operations. The exchange operation can be implemented as the following function.</a:t>
            </a:r>
          </a:p>
        </p:txBody>
      </p:sp>
      <p:grpSp>
        <p:nvGrpSpPr>
          <p:cNvPr id="5" name="그룹 4"/>
          <p:cNvGrpSpPr/>
          <p:nvPr/>
        </p:nvGrpSpPr>
        <p:grpSpPr>
          <a:xfrm>
            <a:off x="545147" y="2496099"/>
            <a:ext cx="8843017" cy="2382976"/>
            <a:chOff x="545147" y="2496099"/>
            <a:chExt cx="8843017" cy="2382976"/>
          </a:xfrm>
        </p:grpSpPr>
        <p:grpSp>
          <p:nvGrpSpPr>
            <p:cNvPr id="4" name="그룹 3">
              <a:extLst>
                <a:ext uri="{FF2B5EF4-FFF2-40B4-BE49-F238E27FC236}">
                  <a16:creationId xmlns:a16="http://schemas.microsoft.com/office/drawing/2014/main" xmlns="" id="{066D238E-0C8E-4EC3-B8F8-79F078B761A2}"/>
                </a:ext>
              </a:extLst>
            </p:cNvPr>
            <p:cNvGrpSpPr/>
            <p:nvPr/>
          </p:nvGrpSpPr>
          <p:grpSpPr>
            <a:xfrm>
              <a:off x="545147" y="2496099"/>
              <a:ext cx="8688512" cy="2382976"/>
              <a:chOff x="636782" y="2421483"/>
              <a:chExt cx="8688512" cy="2382976"/>
            </a:xfrm>
          </p:grpSpPr>
          <p:pic>
            <p:nvPicPr>
              <p:cNvPr id="20" name="그림 19">
                <a:extLst>
                  <a:ext uri="{FF2B5EF4-FFF2-40B4-BE49-F238E27FC236}">
                    <a16:creationId xmlns:a16="http://schemas.microsoft.com/office/drawing/2014/main" xmlns="" id="{AF74CB47-70ED-4FF1-AB09-E166EA1DB66F}"/>
                  </a:ext>
                </a:extLst>
              </p:cNvPr>
              <p:cNvPicPr>
                <a:picLocks noChangeAspect="1"/>
              </p:cNvPicPr>
              <p:nvPr/>
            </p:nvPicPr>
            <p:blipFill rotWithShape="1">
              <a:blip r:embed="rId4"/>
              <a:srcRect r="122" b="1326"/>
              <a:stretch/>
            </p:blipFill>
            <p:spPr>
              <a:xfrm>
                <a:off x="636782" y="2421483"/>
                <a:ext cx="8688512" cy="2382976"/>
              </a:xfrm>
              <a:prstGeom prst="rect">
                <a:avLst/>
              </a:prstGeom>
            </p:spPr>
          </p:pic>
          <p:grpSp>
            <p:nvGrpSpPr>
              <p:cNvPr id="3" name="그룹 2">
                <a:extLst>
                  <a:ext uri="{FF2B5EF4-FFF2-40B4-BE49-F238E27FC236}">
                    <a16:creationId xmlns:a16="http://schemas.microsoft.com/office/drawing/2014/main" xmlns="" id="{B2FED12E-4D99-46D3-AF6F-8936654D387D}"/>
                  </a:ext>
                </a:extLst>
              </p:cNvPr>
              <p:cNvGrpSpPr/>
              <p:nvPr/>
            </p:nvGrpSpPr>
            <p:grpSpPr>
              <a:xfrm>
                <a:off x="854708" y="3519584"/>
                <a:ext cx="146849" cy="734346"/>
                <a:chOff x="854708" y="3519584"/>
                <a:chExt cx="146849" cy="734346"/>
              </a:xfrm>
            </p:grpSpPr>
            <p:sp>
              <p:nvSpPr>
                <p:cNvPr id="2" name="직사각형 1">
                  <a:extLst>
                    <a:ext uri="{FF2B5EF4-FFF2-40B4-BE49-F238E27FC236}">
                      <a16:creationId xmlns:a16="http://schemas.microsoft.com/office/drawing/2014/main" xmlns="" id="{58418DA0-1C12-4767-A71A-62A62F37280C}"/>
                    </a:ext>
                  </a:extLst>
                </p:cNvPr>
                <p:cNvSpPr/>
                <p:nvPr/>
              </p:nvSpPr>
              <p:spPr>
                <a:xfrm>
                  <a:off x="858321" y="3519584"/>
                  <a:ext cx="143236" cy="20005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300" spc="-100" dirty="0">
                      <a:solidFill>
                        <a:schemeClr val="bg1">
                          <a:lumMod val="65000"/>
                        </a:schemeClr>
                      </a:solidFill>
                      <a:latin typeface="D2Coding" panose="020B0609020101020101" pitchFamily="49" charset="-127"/>
                      <a:ea typeface="D2Coding" panose="020B0609020101020101" pitchFamily="49" charset="-127"/>
                    </a:rPr>
                    <a:t>5</a:t>
                  </a:r>
                  <a:endParaRPr lang="ko-KR" altLang="en-US" sz="13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24" name="직사각형 23">
                  <a:extLst>
                    <a:ext uri="{FF2B5EF4-FFF2-40B4-BE49-F238E27FC236}">
                      <a16:creationId xmlns:a16="http://schemas.microsoft.com/office/drawing/2014/main" xmlns="" id="{B0BC42A6-439E-406F-9C6E-BE7ABF0CBF90}"/>
                    </a:ext>
                  </a:extLst>
                </p:cNvPr>
                <p:cNvSpPr/>
                <p:nvPr/>
              </p:nvSpPr>
              <p:spPr>
                <a:xfrm>
                  <a:off x="854709" y="4053875"/>
                  <a:ext cx="143236" cy="20005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300" spc="-100" dirty="0">
                      <a:solidFill>
                        <a:schemeClr val="bg1">
                          <a:lumMod val="65000"/>
                        </a:schemeClr>
                      </a:solidFill>
                      <a:latin typeface="D2Coding" panose="020B0609020101020101" pitchFamily="49" charset="-127"/>
                      <a:ea typeface="D2Coding" panose="020B0609020101020101" pitchFamily="49" charset="-127"/>
                    </a:rPr>
                    <a:t>8</a:t>
                  </a:r>
                  <a:endParaRPr lang="ko-KR" altLang="en-US" sz="13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25" name="직사각형 24">
                  <a:extLst>
                    <a:ext uri="{FF2B5EF4-FFF2-40B4-BE49-F238E27FC236}">
                      <a16:creationId xmlns:a16="http://schemas.microsoft.com/office/drawing/2014/main" xmlns="" id="{E0CD9323-625A-4FA3-9590-117CFC8061C6}"/>
                    </a:ext>
                  </a:extLst>
                </p:cNvPr>
                <p:cNvSpPr/>
                <p:nvPr/>
              </p:nvSpPr>
              <p:spPr>
                <a:xfrm>
                  <a:off x="854708" y="3699586"/>
                  <a:ext cx="143236" cy="20005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300" spc="-100" dirty="0">
                      <a:solidFill>
                        <a:schemeClr val="bg1">
                          <a:lumMod val="65000"/>
                        </a:schemeClr>
                      </a:solidFill>
                      <a:latin typeface="D2Coding" panose="020B0609020101020101" pitchFamily="49" charset="-127"/>
                      <a:ea typeface="D2Coding" panose="020B0609020101020101" pitchFamily="49" charset="-127"/>
                    </a:rPr>
                    <a:t>6</a:t>
                  </a:r>
                  <a:endParaRPr lang="ko-KR" altLang="en-US" sz="13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26" name="직사각형 25">
                  <a:extLst>
                    <a:ext uri="{FF2B5EF4-FFF2-40B4-BE49-F238E27FC236}">
                      <a16:creationId xmlns:a16="http://schemas.microsoft.com/office/drawing/2014/main" xmlns="" id="{78D84381-B838-4CDF-A57F-E1DF84280D43}"/>
                    </a:ext>
                  </a:extLst>
                </p:cNvPr>
                <p:cNvSpPr/>
                <p:nvPr/>
              </p:nvSpPr>
              <p:spPr>
                <a:xfrm>
                  <a:off x="854711" y="3875778"/>
                  <a:ext cx="143236" cy="20005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300" spc="-100" dirty="0">
                      <a:solidFill>
                        <a:schemeClr val="bg1">
                          <a:lumMod val="65000"/>
                        </a:schemeClr>
                      </a:solidFill>
                      <a:latin typeface="D2Coding" panose="020B0609020101020101" pitchFamily="49" charset="-127"/>
                      <a:ea typeface="D2Coding" panose="020B0609020101020101" pitchFamily="49" charset="-127"/>
                    </a:rPr>
                    <a:t>7</a:t>
                  </a:r>
                  <a:endParaRPr lang="ko-KR" altLang="en-US" sz="1300" spc="-100" dirty="0">
                    <a:solidFill>
                      <a:schemeClr val="bg1">
                        <a:lumMod val="65000"/>
                      </a:schemeClr>
                    </a:solidFill>
                    <a:latin typeface="D2Coding" panose="020B0609020101020101" pitchFamily="49" charset="-127"/>
                    <a:ea typeface="D2Coding" panose="020B0609020101020101" pitchFamily="49" charset="-127"/>
                  </a:endParaRPr>
                </a:p>
              </p:txBody>
            </p:sp>
          </p:grpSp>
        </p:grpSp>
        <p:grpSp>
          <p:nvGrpSpPr>
            <p:cNvPr id="43" name="그룹 42">
              <a:extLst>
                <a:ext uri="{FF2B5EF4-FFF2-40B4-BE49-F238E27FC236}">
                  <a16:creationId xmlns:a16="http://schemas.microsoft.com/office/drawing/2014/main" xmlns="" id="{066D238E-0C8E-4EC3-B8F8-79F078B761A2}"/>
                </a:ext>
              </a:extLst>
            </p:cNvPr>
            <p:cNvGrpSpPr/>
            <p:nvPr/>
          </p:nvGrpSpPr>
          <p:grpSpPr>
            <a:xfrm>
              <a:off x="970918" y="2501153"/>
              <a:ext cx="8417246" cy="2377922"/>
              <a:chOff x="854708" y="2421483"/>
              <a:chExt cx="8417246" cy="2377922"/>
            </a:xfrm>
          </p:grpSpPr>
          <p:pic>
            <p:nvPicPr>
              <p:cNvPr id="44" name="그림 43">
                <a:extLst>
                  <a:ext uri="{FF2B5EF4-FFF2-40B4-BE49-F238E27FC236}">
                    <a16:creationId xmlns:a16="http://schemas.microsoft.com/office/drawing/2014/main" xmlns="" id="{AF74CB47-70ED-4FF1-AB09-E166EA1DB66F}"/>
                  </a:ext>
                </a:extLst>
              </p:cNvPr>
              <p:cNvPicPr>
                <a:picLocks noChangeAspect="1"/>
              </p:cNvPicPr>
              <p:nvPr/>
            </p:nvPicPr>
            <p:blipFill rotWithShape="1">
              <a:blip r:embed="rId4"/>
              <a:srcRect l="94444" r="122" b="1326"/>
              <a:stretch/>
            </p:blipFill>
            <p:spPr>
              <a:xfrm>
                <a:off x="8799190" y="2421483"/>
                <a:ext cx="472764" cy="2377922"/>
              </a:xfrm>
              <a:prstGeom prst="rect">
                <a:avLst/>
              </a:prstGeom>
            </p:spPr>
          </p:pic>
          <p:grpSp>
            <p:nvGrpSpPr>
              <p:cNvPr id="45" name="그룹 44">
                <a:extLst>
                  <a:ext uri="{FF2B5EF4-FFF2-40B4-BE49-F238E27FC236}">
                    <a16:creationId xmlns:a16="http://schemas.microsoft.com/office/drawing/2014/main" xmlns="" id="{B2FED12E-4D99-46D3-AF6F-8936654D387D}"/>
                  </a:ext>
                </a:extLst>
              </p:cNvPr>
              <p:cNvGrpSpPr/>
              <p:nvPr/>
            </p:nvGrpSpPr>
            <p:grpSpPr>
              <a:xfrm>
                <a:off x="854708" y="3519584"/>
                <a:ext cx="146849" cy="734346"/>
                <a:chOff x="854708" y="3519584"/>
                <a:chExt cx="146849" cy="734346"/>
              </a:xfrm>
            </p:grpSpPr>
            <p:sp>
              <p:nvSpPr>
                <p:cNvPr id="46" name="직사각형 45">
                  <a:extLst>
                    <a:ext uri="{FF2B5EF4-FFF2-40B4-BE49-F238E27FC236}">
                      <a16:creationId xmlns:a16="http://schemas.microsoft.com/office/drawing/2014/main" xmlns="" id="{58418DA0-1C12-4767-A71A-62A62F37280C}"/>
                    </a:ext>
                  </a:extLst>
                </p:cNvPr>
                <p:cNvSpPr/>
                <p:nvPr/>
              </p:nvSpPr>
              <p:spPr>
                <a:xfrm>
                  <a:off x="858321" y="3519584"/>
                  <a:ext cx="143236" cy="20005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300" spc="-100" dirty="0">
                      <a:solidFill>
                        <a:schemeClr val="bg1">
                          <a:lumMod val="65000"/>
                        </a:schemeClr>
                      </a:solidFill>
                      <a:latin typeface="D2Coding" panose="020B0609020101020101" pitchFamily="49" charset="-127"/>
                      <a:ea typeface="D2Coding" panose="020B0609020101020101" pitchFamily="49" charset="-127"/>
                    </a:rPr>
                    <a:t>5</a:t>
                  </a:r>
                  <a:endParaRPr lang="ko-KR" altLang="en-US" sz="13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47" name="직사각형 46">
                  <a:extLst>
                    <a:ext uri="{FF2B5EF4-FFF2-40B4-BE49-F238E27FC236}">
                      <a16:creationId xmlns:a16="http://schemas.microsoft.com/office/drawing/2014/main" xmlns="" id="{B0BC42A6-439E-406F-9C6E-BE7ABF0CBF90}"/>
                    </a:ext>
                  </a:extLst>
                </p:cNvPr>
                <p:cNvSpPr/>
                <p:nvPr/>
              </p:nvSpPr>
              <p:spPr>
                <a:xfrm>
                  <a:off x="854709" y="4053875"/>
                  <a:ext cx="143236" cy="20005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300" spc="-100" dirty="0">
                      <a:solidFill>
                        <a:schemeClr val="bg1">
                          <a:lumMod val="65000"/>
                        </a:schemeClr>
                      </a:solidFill>
                      <a:latin typeface="D2Coding" panose="020B0609020101020101" pitchFamily="49" charset="-127"/>
                      <a:ea typeface="D2Coding" panose="020B0609020101020101" pitchFamily="49" charset="-127"/>
                    </a:rPr>
                    <a:t>8</a:t>
                  </a:r>
                  <a:endParaRPr lang="ko-KR" altLang="en-US" sz="13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48" name="직사각형 47">
                  <a:extLst>
                    <a:ext uri="{FF2B5EF4-FFF2-40B4-BE49-F238E27FC236}">
                      <a16:creationId xmlns:a16="http://schemas.microsoft.com/office/drawing/2014/main" xmlns="" id="{E0CD9323-625A-4FA3-9590-117CFC8061C6}"/>
                    </a:ext>
                  </a:extLst>
                </p:cNvPr>
                <p:cNvSpPr/>
                <p:nvPr/>
              </p:nvSpPr>
              <p:spPr>
                <a:xfrm>
                  <a:off x="854708" y="3699586"/>
                  <a:ext cx="143236" cy="20005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300" spc="-100" dirty="0">
                      <a:solidFill>
                        <a:schemeClr val="bg1">
                          <a:lumMod val="65000"/>
                        </a:schemeClr>
                      </a:solidFill>
                      <a:latin typeface="D2Coding" panose="020B0609020101020101" pitchFamily="49" charset="-127"/>
                      <a:ea typeface="D2Coding" panose="020B0609020101020101" pitchFamily="49" charset="-127"/>
                    </a:rPr>
                    <a:t>6</a:t>
                  </a:r>
                  <a:endParaRPr lang="ko-KR" altLang="en-US" sz="13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49" name="직사각형 48">
                  <a:extLst>
                    <a:ext uri="{FF2B5EF4-FFF2-40B4-BE49-F238E27FC236}">
                      <a16:creationId xmlns:a16="http://schemas.microsoft.com/office/drawing/2014/main" xmlns="" id="{78D84381-B838-4CDF-A57F-E1DF84280D43}"/>
                    </a:ext>
                  </a:extLst>
                </p:cNvPr>
                <p:cNvSpPr/>
                <p:nvPr/>
              </p:nvSpPr>
              <p:spPr>
                <a:xfrm>
                  <a:off x="854711" y="3875778"/>
                  <a:ext cx="143236" cy="20005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300" spc="-100" dirty="0">
                      <a:solidFill>
                        <a:schemeClr val="bg1">
                          <a:lumMod val="65000"/>
                        </a:schemeClr>
                      </a:solidFill>
                      <a:latin typeface="D2Coding" panose="020B0609020101020101" pitchFamily="49" charset="-127"/>
                      <a:ea typeface="D2Coding" panose="020B0609020101020101" pitchFamily="49" charset="-127"/>
                    </a:rPr>
                    <a:t>7</a:t>
                  </a:r>
                  <a:endParaRPr lang="ko-KR" altLang="en-US" sz="1300" spc="-100" dirty="0">
                    <a:solidFill>
                      <a:schemeClr val="bg1">
                        <a:lumMod val="65000"/>
                      </a:schemeClr>
                    </a:solidFill>
                    <a:latin typeface="D2Coding" panose="020B0609020101020101" pitchFamily="49" charset="-127"/>
                    <a:ea typeface="D2Coding" panose="020B0609020101020101" pitchFamily="49" charset="-127"/>
                  </a:endParaRPr>
                </a:p>
              </p:txBody>
            </p:sp>
          </p:grpSp>
        </p:grpSp>
      </p:grpSp>
    </p:spTree>
    <p:extLst>
      <p:ext uri="{BB962C8B-B14F-4D97-AF65-F5344CB8AC3E}">
        <p14:creationId xmlns:p14="http://schemas.microsoft.com/office/powerpoint/2010/main" val="2607715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그룹 11">
            <a:extLst>
              <a:ext uri="{FF2B5EF4-FFF2-40B4-BE49-F238E27FC236}">
                <a16:creationId xmlns:a16="http://schemas.microsoft.com/office/drawing/2014/main" xmlns="" id="{4E95281E-106C-AF41-8FD3-274E6B46F05D}"/>
              </a:ext>
            </a:extLst>
          </p:cNvPr>
          <p:cNvGrpSpPr/>
          <p:nvPr/>
        </p:nvGrpSpPr>
        <p:grpSpPr>
          <a:xfrm>
            <a:off x="560387" y="4806105"/>
            <a:ext cx="8785225" cy="1145115"/>
            <a:chOff x="558800" y="5114925"/>
            <a:chExt cx="8785225" cy="1145115"/>
          </a:xfrm>
        </p:grpSpPr>
        <p:sp>
          <p:nvSpPr>
            <p:cNvPr id="43" name="모서리가 둥근 직사각형 4">
              <a:extLst>
                <a:ext uri="{FF2B5EF4-FFF2-40B4-BE49-F238E27FC236}">
                  <a16:creationId xmlns:a16="http://schemas.microsoft.com/office/drawing/2014/main" xmlns="" id="{A716008F-554B-684A-863B-6CBA449DD0F0}"/>
                </a:ext>
              </a:extLst>
            </p:cNvPr>
            <p:cNvSpPr/>
            <p:nvPr/>
          </p:nvSpPr>
          <p:spPr>
            <a:xfrm>
              <a:off x="558800" y="5114925"/>
              <a:ext cx="8785225" cy="114511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44" name="그룹 14">
              <a:extLst>
                <a:ext uri="{FF2B5EF4-FFF2-40B4-BE49-F238E27FC236}">
                  <a16:creationId xmlns:a16="http://schemas.microsoft.com/office/drawing/2014/main" xmlns="" id="{FE103253-7890-A140-B22B-67E664E888D3}"/>
                </a:ext>
              </a:extLst>
            </p:cNvPr>
            <p:cNvGrpSpPr/>
            <p:nvPr/>
          </p:nvGrpSpPr>
          <p:grpSpPr>
            <a:xfrm>
              <a:off x="675835" y="5201590"/>
              <a:ext cx="1093455" cy="292388"/>
              <a:chOff x="732985" y="5573065"/>
              <a:chExt cx="1093455" cy="292388"/>
            </a:xfrm>
          </p:grpSpPr>
          <p:pic>
            <p:nvPicPr>
              <p:cNvPr id="46" name="Picture 2" descr="Byte - Free electronics icons">
                <a:extLst>
                  <a:ext uri="{FF2B5EF4-FFF2-40B4-BE49-F238E27FC236}">
                    <a16:creationId xmlns:a16="http://schemas.microsoft.com/office/drawing/2014/main" xmlns="" id="{2DA4E9D6-5C50-CC4D-B02F-3038DF46087F}"/>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xmlns="" id="{FD570ECF-933A-2C45-A48B-B8C059C2B256}"/>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1~2</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45" name="TextBox 44">
              <a:extLst>
                <a:ext uri="{FF2B5EF4-FFF2-40B4-BE49-F238E27FC236}">
                  <a16:creationId xmlns:a16="http://schemas.microsoft.com/office/drawing/2014/main" xmlns="" id="{1C542604-6938-E745-BA63-2345372CBAAA}"/>
                </a:ext>
              </a:extLst>
            </p:cNvPr>
            <p:cNvSpPr txBox="1"/>
            <p:nvPr/>
          </p:nvSpPr>
          <p:spPr>
            <a:xfrm>
              <a:off x="1035256" y="5500989"/>
              <a:ext cx="8181770" cy="651460"/>
            </a:xfrm>
            <a:prstGeom prst="rect">
              <a:avLst/>
            </a:prstGeom>
            <a:noFill/>
          </p:spPr>
          <p:txBody>
            <a:bodyPr wrap="square" lIns="0" tIns="0" rIns="0" bIns="0">
              <a:spAutoFit/>
            </a:bodyPr>
            <a:lstStyle/>
            <a:p>
              <a:pPr marL="182563" indent="-182563">
                <a:spcBef>
                  <a:spcPts val="0"/>
                </a:spcBef>
                <a:spcAft>
                  <a:spcPts val="4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Substitute the values of S[y] and S[x] into S[x] and S[y], respectively.</a:t>
              </a:r>
            </a:p>
            <a:p>
              <a:pPr marL="182563" indent="-182563">
                <a:spcBef>
                  <a:spcPts val="0"/>
                </a:spcBef>
                <a:spcAft>
                  <a:spcPts val="4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At this time, it should be noted that the two values can be exchanged because the value on the right is converted into a tuple and assigned to the value on the left.</a:t>
              </a:r>
            </a:p>
          </p:txBody>
        </p:sp>
      </p:gr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Swap Operation</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50" y="1586913"/>
            <a:ext cx="61451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Swap in Python</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Python, you can store values in multiple variables at the same time, so you can exchange the values of two variables more simply as follows.</a:t>
            </a:r>
          </a:p>
        </p:txBody>
      </p:sp>
      <p:pic>
        <p:nvPicPr>
          <p:cNvPr id="35" name="그림 21">
            <a:extLst>
              <a:ext uri="{FF2B5EF4-FFF2-40B4-BE49-F238E27FC236}">
                <a16:creationId xmlns:a16="http://schemas.microsoft.com/office/drawing/2014/main" xmlns="" id="{6F5E87B0-BA7D-C54C-A2E8-128F7E12FC9E}"/>
              </a:ext>
            </a:extLst>
          </p:cNvPr>
          <p:cNvPicPr>
            <a:picLocks noChangeAspect="1"/>
          </p:cNvPicPr>
          <p:nvPr/>
        </p:nvPicPr>
        <p:blipFill rotWithShape="1">
          <a:blip r:embed="rId4"/>
          <a:srcRect l="-1" r="-135"/>
          <a:stretch/>
        </p:blipFill>
        <p:spPr>
          <a:xfrm>
            <a:off x="580388" y="2529895"/>
            <a:ext cx="8822692" cy="2060257"/>
          </a:xfrm>
          <a:prstGeom prst="rect">
            <a:avLst/>
          </a:prstGeom>
        </p:spPr>
      </p:pic>
      <p:grpSp>
        <p:nvGrpSpPr>
          <p:cNvPr id="36" name="그룹 22">
            <a:extLst>
              <a:ext uri="{FF2B5EF4-FFF2-40B4-BE49-F238E27FC236}">
                <a16:creationId xmlns:a16="http://schemas.microsoft.com/office/drawing/2014/main" xmlns="" id="{A6A3323E-F338-514D-AD8D-AD4F154805BC}"/>
              </a:ext>
            </a:extLst>
          </p:cNvPr>
          <p:cNvGrpSpPr/>
          <p:nvPr/>
        </p:nvGrpSpPr>
        <p:grpSpPr>
          <a:xfrm>
            <a:off x="785115" y="3270508"/>
            <a:ext cx="148572" cy="757320"/>
            <a:chOff x="851503" y="3511890"/>
            <a:chExt cx="153260" cy="787082"/>
          </a:xfrm>
        </p:grpSpPr>
        <p:sp>
          <p:nvSpPr>
            <p:cNvPr id="37" name="직사각형 23">
              <a:extLst>
                <a:ext uri="{FF2B5EF4-FFF2-40B4-BE49-F238E27FC236}">
                  <a16:creationId xmlns:a16="http://schemas.microsoft.com/office/drawing/2014/main" xmlns="" id="{1F10C6B6-89DE-384A-A36C-26D6BF8F96C2}"/>
                </a:ext>
              </a:extLst>
            </p:cNvPr>
            <p:cNvSpPr/>
            <p:nvPr/>
          </p:nvSpPr>
          <p:spPr>
            <a:xfrm>
              <a:off x="855116" y="3511890"/>
              <a:ext cx="149647" cy="21544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400" spc="-100" dirty="0">
                  <a:solidFill>
                    <a:schemeClr val="bg1">
                      <a:lumMod val="65000"/>
                    </a:schemeClr>
                  </a:solidFill>
                  <a:latin typeface="D2Coding" panose="020B0609020101020101" pitchFamily="49" charset="-127"/>
                  <a:ea typeface="D2Coding" panose="020B0609020101020101" pitchFamily="49" charset="-127"/>
                </a:rPr>
                <a:t>3</a:t>
              </a:r>
              <a:endParaRPr lang="ko-KR" altLang="en-US" sz="14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38" name="직사각형 24">
              <a:extLst>
                <a:ext uri="{FF2B5EF4-FFF2-40B4-BE49-F238E27FC236}">
                  <a16:creationId xmlns:a16="http://schemas.microsoft.com/office/drawing/2014/main" xmlns="" id="{20A84427-C0A7-0E4D-8F19-0F1976800C0D}"/>
                </a:ext>
              </a:extLst>
            </p:cNvPr>
            <p:cNvSpPr/>
            <p:nvPr/>
          </p:nvSpPr>
          <p:spPr>
            <a:xfrm>
              <a:off x="851504" y="4083528"/>
              <a:ext cx="149647" cy="21544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400" spc="-100" dirty="0">
                  <a:solidFill>
                    <a:schemeClr val="bg1">
                      <a:lumMod val="65000"/>
                    </a:schemeClr>
                  </a:solidFill>
                  <a:latin typeface="D2Coding" panose="020B0609020101020101" pitchFamily="49" charset="-127"/>
                  <a:ea typeface="D2Coding" panose="020B0609020101020101" pitchFamily="49" charset="-127"/>
                </a:rPr>
                <a:t>6</a:t>
              </a:r>
              <a:endParaRPr lang="ko-KR" altLang="en-US" sz="14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39" name="직사각형 25">
              <a:extLst>
                <a:ext uri="{FF2B5EF4-FFF2-40B4-BE49-F238E27FC236}">
                  <a16:creationId xmlns:a16="http://schemas.microsoft.com/office/drawing/2014/main" xmlns="" id="{4720EC15-8329-EE41-8C36-B1CFDA437AA2}"/>
                </a:ext>
              </a:extLst>
            </p:cNvPr>
            <p:cNvSpPr/>
            <p:nvPr/>
          </p:nvSpPr>
          <p:spPr>
            <a:xfrm>
              <a:off x="851503" y="3702436"/>
              <a:ext cx="149647" cy="21544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400" spc="-100" dirty="0">
                  <a:solidFill>
                    <a:schemeClr val="bg1">
                      <a:lumMod val="65000"/>
                    </a:schemeClr>
                  </a:solidFill>
                  <a:latin typeface="D2Coding" panose="020B0609020101020101" pitchFamily="49" charset="-127"/>
                  <a:ea typeface="D2Coding" panose="020B0609020101020101" pitchFamily="49" charset="-127"/>
                </a:rPr>
                <a:t>4</a:t>
              </a:r>
              <a:endParaRPr lang="ko-KR" altLang="en-US" sz="14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40" name="직사각형 26">
              <a:extLst>
                <a:ext uri="{FF2B5EF4-FFF2-40B4-BE49-F238E27FC236}">
                  <a16:creationId xmlns:a16="http://schemas.microsoft.com/office/drawing/2014/main" xmlns="" id="{9DE7722B-1A7A-E848-A7A2-B113E5BEE4F0}"/>
                </a:ext>
              </a:extLst>
            </p:cNvPr>
            <p:cNvSpPr/>
            <p:nvPr/>
          </p:nvSpPr>
          <p:spPr>
            <a:xfrm>
              <a:off x="851506" y="3892982"/>
              <a:ext cx="149647" cy="215444"/>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latinLnBrk="0"/>
              <a:r>
                <a:rPr lang="en-US" altLang="ko-KR" sz="1400" spc="-100" dirty="0">
                  <a:solidFill>
                    <a:schemeClr val="bg1">
                      <a:lumMod val="65000"/>
                    </a:schemeClr>
                  </a:solidFill>
                  <a:latin typeface="D2Coding" panose="020B0609020101020101" pitchFamily="49" charset="-127"/>
                  <a:ea typeface="D2Coding" panose="020B0609020101020101" pitchFamily="49" charset="-127"/>
                </a:rPr>
                <a:t>5</a:t>
              </a:r>
              <a:endParaRPr lang="ko-KR" altLang="en-US" sz="1400" spc="-100" dirty="0">
                <a:solidFill>
                  <a:schemeClr val="bg1">
                    <a:lumMod val="65000"/>
                  </a:schemeClr>
                </a:solidFill>
                <a:latin typeface="D2Coding" panose="020B0609020101020101" pitchFamily="49" charset="-127"/>
                <a:ea typeface="D2Coding" panose="020B0609020101020101" pitchFamily="49" charset="-127"/>
              </a:endParaRPr>
            </a:p>
          </p:txBody>
        </p:sp>
      </p:grpSp>
    </p:spTree>
    <p:extLst>
      <p:ext uri="{BB962C8B-B14F-4D97-AF65-F5344CB8AC3E}">
        <p14:creationId xmlns:p14="http://schemas.microsoft.com/office/powerpoint/2010/main" val="2039695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8007" y="3996258"/>
            <a:ext cx="8785225" cy="1044509"/>
            <a:chOff x="558800" y="5114925"/>
            <a:chExt cx="8785225" cy="1044509"/>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5225" cy="10445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3~7</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502702"/>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For every </a:t>
              </a:r>
              <a:r>
                <a:rPr lang="en-US" altLang="ko-KR" sz="1300" dirty="0" err="1">
                  <a:solidFill>
                    <a:srgbClr val="262626"/>
                  </a:solidFill>
                  <a:latin typeface="SamsungOne 400" panose="020B0503030303020204" pitchFamily="34" charset="0"/>
                  <a:ea typeface="SamsungOne 400" panose="020B0503030303020204" pitchFamily="34" charset="0"/>
                </a:rPr>
                <a:t>i</a:t>
              </a:r>
              <a:r>
                <a:rPr lang="en-US" altLang="ko-KR" sz="1300" dirty="0">
                  <a:solidFill>
                    <a:srgbClr val="262626"/>
                  </a:solidFill>
                  <a:latin typeface="SamsungOne 400" panose="020B0503030303020204" pitchFamily="34" charset="0"/>
                  <a:ea typeface="SamsungOne 400" panose="020B0503030303020204" pitchFamily="34" charset="0"/>
                </a:rPr>
                <a:t>, the values of adjacent elements are compared for the element j to the right of </a:t>
              </a:r>
              <a:r>
                <a:rPr lang="en-US" altLang="ko-KR" sz="1300" dirty="0" err="1">
                  <a:solidFill>
                    <a:srgbClr val="262626"/>
                  </a:solidFill>
                  <a:latin typeface="SamsungOne 400" panose="020B0503030303020204" pitchFamily="34" charset="0"/>
                  <a:ea typeface="SamsungOne 400" panose="020B0503030303020204" pitchFamily="34" charset="0"/>
                </a:rPr>
                <a:t>i</a:t>
              </a:r>
              <a:r>
                <a:rPr lang="en-US" altLang="ko-KR" sz="1300" dirty="0">
                  <a:solidFill>
                    <a:srgbClr val="262626"/>
                  </a:solidFill>
                  <a:latin typeface="SamsungOne 400" panose="020B0503030303020204" pitchFamily="34" charset="0"/>
                  <a:ea typeface="SamsungOne 400" panose="020B0503030303020204" pitchFamily="34" charset="0"/>
                </a:rPr>
                <a:t>.</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If two adjacent elements are out of order, the two values are swapped.</a:t>
              </a:r>
            </a:p>
          </p:txBody>
        </p:sp>
      </p:gr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Bubble Sort</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50" y="1586913"/>
            <a:ext cx="61451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2.1. Implementing bubble sort</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Bubble sort is an algorithm that exchanges two adjacent elements by checking them as follows.</a:t>
            </a:r>
          </a:p>
        </p:txBody>
      </p:sp>
      <p:grpSp>
        <p:nvGrpSpPr>
          <p:cNvPr id="5" name="그룹 4"/>
          <p:cNvGrpSpPr/>
          <p:nvPr/>
        </p:nvGrpSpPr>
        <p:grpSpPr>
          <a:xfrm>
            <a:off x="545147" y="2335162"/>
            <a:ext cx="8781733" cy="1610507"/>
            <a:chOff x="560387" y="2335162"/>
            <a:chExt cx="8781733" cy="1610507"/>
          </a:xfrm>
        </p:grpSpPr>
        <p:pic>
          <p:nvPicPr>
            <p:cNvPr id="21" name="그림 20">
              <a:extLst>
                <a:ext uri="{FF2B5EF4-FFF2-40B4-BE49-F238E27FC236}">
                  <a16:creationId xmlns:a16="http://schemas.microsoft.com/office/drawing/2014/main" xmlns="" id="{86EE8B43-F629-4112-9D05-F85357BA9494}"/>
                </a:ext>
              </a:extLst>
            </p:cNvPr>
            <p:cNvPicPr>
              <a:picLocks noChangeAspect="1"/>
            </p:cNvPicPr>
            <p:nvPr/>
          </p:nvPicPr>
          <p:blipFill rotWithShape="1">
            <a:blip r:embed="rId4"/>
            <a:srcRect r="5783"/>
            <a:stretch/>
          </p:blipFill>
          <p:spPr>
            <a:xfrm>
              <a:off x="560387" y="2335162"/>
              <a:ext cx="8781733" cy="1610507"/>
            </a:xfrm>
            <a:prstGeom prst="rect">
              <a:avLst/>
            </a:prstGeom>
          </p:spPr>
        </p:pic>
        <p:cxnSp>
          <p:nvCxnSpPr>
            <p:cNvPr id="3" name="직선 연결선 2"/>
            <p:cNvCxnSpPr/>
            <p:nvPr/>
          </p:nvCxnSpPr>
          <p:spPr>
            <a:xfrm>
              <a:off x="9342120" y="2358022"/>
              <a:ext cx="0" cy="15129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4615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5429358"/>
            <a:ext cx="8785225" cy="753127"/>
            <a:chOff x="558800" y="5114925"/>
            <a:chExt cx="8785225" cy="753127"/>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5225" cy="7531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200055"/>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To check the operation of bubble sort, the state of S is output every time the </a:t>
              </a:r>
              <a:r>
                <a:rPr lang="en-US" altLang="ko-KR" sz="1300" dirty="0" err="1">
                  <a:solidFill>
                    <a:srgbClr val="262626"/>
                  </a:solidFill>
                  <a:latin typeface="SamsungOne 400" panose="020B0503030303020204" pitchFamily="34" charset="0"/>
                  <a:ea typeface="SamsungOne 400" panose="020B0503030303020204" pitchFamily="34" charset="0"/>
                </a:rPr>
                <a:t>i-th</a:t>
              </a:r>
              <a:r>
                <a:rPr lang="en-US" altLang="ko-KR" sz="1300" dirty="0">
                  <a:solidFill>
                    <a:srgbClr val="262626"/>
                  </a:solidFill>
                  <a:latin typeface="SamsungOne 400" panose="020B0503030303020204" pitchFamily="34" charset="0"/>
                  <a:ea typeface="SamsungOne 400" panose="020B0503030303020204" pitchFamily="34" charset="0"/>
                </a:rPr>
                <a:t> loop is executed.</a:t>
              </a:r>
            </a:p>
          </p:txBody>
        </p:sp>
      </p:grpSp>
      <p:sp>
        <p:nvSpPr>
          <p:cNvPr id="30" name="직사각형 2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1" name="직사각형 3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Bubble Sort</a:t>
            </a:r>
          </a:p>
        </p:txBody>
      </p:sp>
      <p:sp>
        <p:nvSpPr>
          <p:cNvPr id="33" name="TextBox 32">
            <a:extLst>
              <a:ext uri="{FF2B5EF4-FFF2-40B4-BE49-F238E27FC236}">
                <a16:creationId xmlns:a16="http://schemas.microsoft.com/office/drawing/2014/main" xmlns="" id="{89951F81-152F-4223-B5D3-ADC58970742B}"/>
              </a:ext>
            </a:extLst>
          </p:cNvPr>
          <p:cNvSpPr txBox="1"/>
          <p:nvPr/>
        </p:nvSpPr>
        <p:spPr>
          <a:xfrm>
            <a:off x="361950" y="1586913"/>
            <a:ext cx="61451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2.2. Running bubble sort</a:t>
            </a:r>
          </a:p>
        </p:txBody>
      </p:sp>
      <p:sp>
        <p:nvSpPr>
          <p:cNvPr id="34" name="직사각형 33">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Bubble sort is an algorithm that exchanges two adjacent elements by checking them as follows.</a:t>
            </a:r>
          </a:p>
        </p:txBody>
      </p:sp>
      <p:grpSp>
        <p:nvGrpSpPr>
          <p:cNvPr id="10" name="그룹 9"/>
          <p:cNvGrpSpPr/>
          <p:nvPr/>
        </p:nvGrpSpPr>
        <p:grpSpPr>
          <a:xfrm>
            <a:off x="563424" y="2319907"/>
            <a:ext cx="8782188" cy="2972907"/>
            <a:chOff x="563424" y="2319907"/>
            <a:chExt cx="8782188" cy="2972907"/>
          </a:xfrm>
        </p:grpSpPr>
        <p:grpSp>
          <p:nvGrpSpPr>
            <p:cNvPr id="4" name="그룹 3">
              <a:extLst>
                <a:ext uri="{FF2B5EF4-FFF2-40B4-BE49-F238E27FC236}">
                  <a16:creationId xmlns:a16="http://schemas.microsoft.com/office/drawing/2014/main" xmlns="" id="{6921428C-FA27-496B-90C9-6B53314943A2}"/>
                </a:ext>
              </a:extLst>
            </p:cNvPr>
            <p:cNvGrpSpPr/>
            <p:nvPr/>
          </p:nvGrpSpPr>
          <p:grpSpPr>
            <a:xfrm>
              <a:off x="563424" y="2319907"/>
              <a:ext cx="8782188" cy="2972907"/>
              <a:chOff x="663366" y="2443335"/>
              <a:chExt cx="8682246" cy="2972907"/>
            </a:xfrm>
          </p:grpSpPr>
          <p:grpSp>
            <p:nvGrpSpPr>
              <p:cNvPr id="3" name="그룹 2">
                <a:extLst>
                  <a:ext uri="{FF2B5EF4-FFF2-40B4-BE49-F238E27FC236}">
                    <a16:creationId xmlns:a16="http://schemas.microsoft.com/office/drawing/2014/main" xmlns="" id="{A304F57D-53FC-4EE8-8AFB-988CC97BF0F0}"/>
                  </a:ext>
                </a:extLst>
              </p:cNvPr>
              <p:cNvGrpSpPr/>
              <p:nvPr/>
            </p:nvGrpSpPr>
            <p:grpSpPr>
              <a:xfrm>
                <a:off x="663366" y="2443335"/>
                <a:ext cx="8682246" cy="2972907"/>
                <a:chOff x="663366" y="2443335"/>
                <a:chExt cx="8682246" cy="2972907"/>
              </a:xfrm>
            </p:grpSpPr>
            <p:grpSp>
              <p:nvGrpSpPr>
                <p:cNvPr id="2" name="그룹 1">
                  <a:extLst>
                    <a:ext uri="{FF2B5EF4-FFF2-40B4-BE49-F238E27FC236}">
                      <a16:creationId xmlns:a16="http://schemas.microsoft.com/office/drawing/2014/main" xmlns="" id="{69B7E52C-2826-4AF5-8FB0-3662A42217B6}"/>
                    </a:ext>
                  </a:extLst>
                </p:cNvPr>
                <p:cNvGrpSpPr/>
                <p:nvPr/>
              </p:nvGrpSpPr>
              <p:grpSpPr>
                <a:xfrm>
                  <a:off x="663366" y="2443335"/>
                  <a:ext cx="7647515" cy="2972907"/>
                  <a:chOff x="663366" y="2443335"/>
                  <a:chExt cx="7647515" cy="2972907"/>
                </a:xfrm>
              </p:grpSpPr>
              <p:pic>
                <p:nvPicPr>
                  <p:cNvPr id="22" name="그림 21">
                    <a:extLst>
                      <a:ext uri="{FF2B5EF4-FFF2-40B4-BE49-F238E27FC236}">
                        <a16:creationId xmlns:a16="http://schemas.microsoft.com/office/drawing/2014/main" xmlns="" id="{D8038A61-5532-4F73-8B2C-36DFE04D2A31}"/>
                      </a:ext>
                    </a:extLst>
                  </p:cNvPr>
                  <p:cNvPicPr>
                    <a:picLocks noChangeAspect="1"/>
                  </p:cNvPicPr>
                  <p:nvPr/>
                </p:nvPicPr>
                <p:blipFill>
                  <a:blip r:embed="rId4"/>
                  <a:stretch>
                    <a:fillRect/>
                  </a:stretch>
                </p:blipFill>
                <p:spPr>
                  <a:xfrm>
                    <a:off x="663366" y="2443335"/>
                    <a:ext cx="7646372" cy="1321187"/>
                  </a:xfrm>
                  <a:prstGeom prst="rect">
                    <a:avLst/>
                  </a:prstGeom>
                </p:spPr>
              </p:pic>
              <p:pic>
                <p:nvPicPr>
                  <p:cNvPr id="23" name="그림 22">
                    <a:extLst>
                      <a:ext uri="{FF2B5EF4-FFF2-40B4-BE49-F238E27FC236}">
                        <a16:creationId xmlns:a16="http://schemas.microsoft.com/office/drawing/2014/main" xmlns="" id="{9FB14DC1-CED2-45A7-9EF3-4D40A2AA3756}"/>
                      </a:ext>
                    </a:extLst>
                  </p:cNvPr>
                  <p:cNvPicPr>
                    <a:picLocks noChangeAspect="1"/>
                  </p:cNvPicPr>
                  <p:nvPr/>
                </p:nvPicPr>
                <p:blipFill>
                  <a:blip r:embed="rId5"/>
                  <a:stretch>
                    <a:fillRect/>
                  </a:stretch>
                </p:blipFill>
                <p:spPr>
                  <a:xfrm>
                    <a:off x="664509" y="3726223"/>
                    <a:ext cx="7646372" cy="1690019"/>
                  </a:xfrm>
                  <a:prstGeom prst="rect">
                    <a:avLst/>
                  </a:prstGeom>
                </p:spPr>
              </p:pic>
            </p:grpSp>
            <p:grpSp>
              <p:nvGrpSpPr>
                <p:cNvPr id="21" name="그룹 20">
                  <a:extLst>
                    <a:ext uri="{FF2B5EF4-FFF2-40B4-BE49-F238E27FC236}">
                      <a16:creationId xmlns:a16="http://schemas.microsoft.com/office/drawing/2014/main" xmlns="" id="{51E61F46-40F1-44D6-AD06-52DACAB94C71}"/>
                    </a:ext>
                  </a:extLst>
                </p:cNvPr>
                <p:cNvGrpSpPr/>
                <p:nvPr/>
              </p:nvGrpSpPr>
              <p:grpSpPr>
                <a:xfrm>
                  <a:off x="8006080" y="2443335"/>
                  <a:ext cx="1339532" cy="2972907"/>
                  <a:chOff x="6701719" y="2443335"/>
                  <a:chExt cx="1339532" cy="2972907"/>
                </a:xfrm>
              </p:grpSpPr>
              <p:pic>
                <p:nvPicPr>
                  <p:cNvPr id="26" name="그림 25">
                    <a:extLst>
                      <a:ext uri="{FF2B5EF4-FFF2-40B4-BE49-F238E27FC236}">
                        <a16:creationId xmlns:a16="http://schemas.microsoft.com/office/drawing/2014/main" xmlns="" id="{0D933599-BA09-467F-A383-66463E2204BF}"/>
                      </a:ext>
                    </a:extLst>
                  </p:cNvPr>
                  <p:cNvPicPr>
                    <a:picLocks noChangeAspect="1"/>
                  </p:cNvPicPr>
                  <p:nvPr/>
                </p:nvPicPr>
                <p:blipFill rotWithShape="1">
                  <a:blip r:embed="rId4"/>
                  <a:srcRect l="78969" r="3512"/>
                  <a:stretch/>
                </p:blipFill>
                <p:spPr>
                  <a:xfrm>
                    <a:off x="6701719" y="2443335"/>
                    <a:ext cx="1339532" cy="1321187"/>
                  </a:xfrm>
                  <a:prstGeom prst="rect">
                    <a:avLst/>
                  </a:prstGeom>
                </p:spPr>
              </p:pic>
              <p:pic>
                <p:nvPicPr>
                  <p:cNvPr id="29" name="그림 28">
                    <a:extLst>
                      <a:ext uri="{FF2B5EF4-FFF2-40B4-BE49-F238E27FC236}">
                        <a16:creationId xmlns:a16="http://schemas.microsoft.com/office/drawing/2014/main" xmlns="" id="{E4B9C051-CA65-49CF-9812-25A4AA65AB92}"/>
                      </a:ext>
                    </a:extLst>
                  </p:cNvPr>
                  <p:cNvPicPr>
                    <a:picLocks noChangeAspect="1"/>
                  </p:cNvPicPr>
                  <p:nvPr/>
                </p:nvPicPr>
                <p:blipFill rotWithShape="1">
                  <a:blip r:embed="rId5"/>
                  <a:srcRect l="78822" r="3659"/>
                  <a:stretch/>
                </p:blipFill>
                <p:spPr>
                  <a:xfrm>
                    <a:off x="6701719" y="3726223"/>
                    <a:ext cx="1339532" cy="1690019"/>
                  </a:xfrm>
                  <a:prstGeom prst="rect">
                    <a:avLst/>
                  </a:prstGeom>
                </p:spPr>
              </p:pic>
            </p:grpSp>
          </p:grpSp>
          <p:grpSp>
            <p:nvGrpSpPr>
              <p:cNvPr id="24" name="그룹 23">
                <a:extLst>
                  <a:ext uri="{FF2B5EF4-FFF2-40B4-BE49-F238E27FC236}">
                    <a16:creationId xmlns:a16="http://schemas.microsoft.com/office/drawing/2014/main" xmlns="" id="{7C0CA28B-96B0-4A21-9D0D-01E4B44D6627}"/>
                  </a:ext>
                </a:extLst>
              </p:cNvPr>
              <p:cNvGrpSpPr/>
              <p:nvPr/>
            </p:nvGrpSpPr>
            <p:grpSpPr>
              <a:xfrm>
                <a:off x="788930" y="3792308"/>
                <a:ext cx="194532" cy="502962"/>
                <a:chOff x="808272" y="3555748"/>
                <a:chExt cx="194532" cy="502962"/>
              </a:xfrm>
            </p:grpSpPr>
            <p:sp>
              <p:nvSpPr>
                <p:cNvPr id="25" name="직사각형 24">
                  <a:extLst>
                    <a:ext uri="{FF2B5EF4-FFF2-40B4-BE49-F238E27FC236}">
                      <a16:creationId xmlns:a16="http://schemas.microsoft.com/office/drawing/2014/main" xmlns="" id="{7E7DD8F6-43B6-40BA-8BB3-2838F4472A12}"/>
                    </a:ext>
                  </a:extLst>
                </p:cNvPr>
                <p:cNvSpPr/>
                <p:nvPr/>
              </p:nvSpPr>
              <p:spPr>
                <a:xfrm>
                  <a:off x="863131" y="3555748"/>
                  <a:ext cx="133618" cy="17697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50" spc="-100" dirty="0">
                      <a:solidFill>
                        <a:schemeClr val="bg1">
                          <a:lumMod val="65000"/>
                        </a:schemeClr>
                      </a:solidFill>
                      <a:latin typeface="D2Coding" panose="020B0609020101020101" pitchFamily="49" charset="-127"/>
                      <a:ea typeface="D2Coding" panose="020B0609020101020101" pitchFamily="49" charset="-127"/>
                    </a:rPr>
                    <a:t>8</a:t>
                  </a:r>
                  <a:endParaRPr lang="ko-KR" altLang="en-US" sz="115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27" name="직사각형 26">
                  <a:extLst>
                    <a:ext uri="{FF2B5EF4-FFF2-40B4-BE49-F238E27FC236}">
                      <a16:creationId xmlns:a16="http://schemas.microsoft.com/office/drawing/2014/main" xmlns="" id="{8A82F9EF-98CF-40A4-9C5E-8954F21BE488}"/>
                    </a:ext>
                  </a:extLst>
                </p:cNvPr>
                <p:cNvSpPr/>
                <p:nvPr/>
              </p:nvSpPr>
              <p:spPr>
                <a:xfrm>
                  <a:off x="859518" y="3718743"/>
                  <a:ext cx="133618" cy="17697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50" spc="-100" dirty="0">
                      <a:solidFill>
                        <a:schemeClr val="bg1">
                          <a:lumMod val="65000"/>
                        </a:schemeClr>
                      </a:solidFill>
                      <a:latin typeface="D2Coding" panose="020B0609020101020101" pitchFamily="49" charset="-127"/>
                      <a:ea typeface="D2Coding" panose="020B0609020101020101" pitchFamily="49" charset="-127"/>
                    </a:rPr>
                    <a:t>9</a:t>
                  </a:r>
                  <a:endParaRPr lang="ko-KR" altLang="en-US" sz="115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28" name="직사각형 27">
                  <a:extLst>
                    <a:ext uri="{FF2B5EF4-FFF2-40B4-BE49-F238E27FC236}">
                      <a16:creationId xmlns:a16="http://schemas.microsoft.com/office/drawing/2014/main" xmlns="" id="{C832AE5B-D3F9-4D9E-9B7C-EDDCE1C61C18}"/>
                    </a:ext>
                  </a:extLst>
                </p:cNvPr>
                <p:cNvSpPr/>
                <p:nvPr/>
              </p:nvSpPr>
              <p:spPr>
                <a:xfrm>
                  <a:off x="808272" y="3881738"/>
                  <a:ext cx="194532" cy="17697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50" spc="-100" dirty="0">
                      <a:solidFill>
                        <a:schemeClr val="bg1">
                          <a:lumMod val="65000"/>
                        </a:schemeClr>
                      </a:solidFill>
                      <a:latin typeface="D2Coding" panose="020B0609020101020101" pitchFamily="49" charset="-127"/>
                      <a:ea typeface="D2Coding" panose="020B0609020101020101" pitchFamily="49" charset="-127"/>
                    </a:rPr>
                    <a:t>10</a:t>
                  </a:r>
                  <a:endParaRPr lang="ko-KR" altLang="en-US" sz="1150" spc="-100" dirty="0">
                    <a:solidFill>
                      <a:schemeClr val="bg1">
                        <a:lumMod val="65000"/>
                      </a:schemeClr>
                    </a:solidFill>
                    <a:latin typeface="D2Coding" panose="020B0609020101020101" pitchFamily="49" charset="-127"/>
                    <a:ea typeface="D2Coding" panose="020B0609020101020101" pitchFamily="49" charset="-127"/>
                  </a:endParaRPr>
                </a:p>
              </p:txBody>
            </p:sp>
          </p:grpSp>
        </p:grpSp>
        <p:cxnSp>
          <p:nvCxnSpPr>
            <p:cNvPr id="35" name="직선 연결선 34"/>
            <p:cNvCxnSpPr/>
            <p:nvPr/>
          </p:nvCxnSpPr>
          <p:spPr>
            <a:xfrm>
              <a:off x="9326880" y="2358022"/>
              <a:ext cx="0" cy="124477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9337992" y="364109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0777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4174835"/>
            <a:ext cx="8785225" cy="1044509"/>
            <a:chOff x="558800" y="5114925"/>
            <a:chExt cx="8785225" cy="1044509"/>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5225" cy="10445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5" y="5500989"/>
              <a:ext cx="8287039" cy="502702"/>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It takes an unsorted list S as an input parameter and returns a sorted list R.</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Find the largest element in S, delete it, add the deleted element to R, and repeat until S becomes an empty list.</a:t>
              </a:r>
            </a:p>
          </p:txBody>
        </p:sp>
      </p:gr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Selection Sort</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50" y="1586913"/>
            <a:ext cx="61451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3.1. Implementing selection sort without swap</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Selection sort is an algorithm that selects the smallest value from the list and adds it to the sorted list as follows.</a:t>
            </a:r>
          </a:p>
        </p:txBody>
      </p:sp>
      <p:grpSp>
        <p:nvGrpSpPr>
          <p:cNvPr id="4" name="그룹 3"/>
          <p:cNvGrpSpPr/>
          <p:nvPr/>
        </p:nvGrpSpPr>
        <p:grpSpPr>
          <a:xfrm>
            <a:off x="538304" y="2323534"/>
            <a:ext cx="8819056" cy="1828441"/>
            <a:chOff x="538304" y="2323534"/>
            <a:chExt cx="8819056" cy="1828441"/>
          </a:xfrm>
        </p:grpSpPr>
        <p:pic>
          <p:nvPicPr>
            <p:cNvPr id="22" name="그림 21">
              <a:extLst>
                <a:ext uri="{FF2B5EF4-FFF2-40B4-BE49-F238E27FC236}">
                  <a16:creationId xmlns:a16="http://schemas.microsoft.com/office/drawing/2014/main" xmlns="" id="{21D53BB2-3639-4B6E-9F16-60F682ACFE2A}"/>
                </a:ext>
              </a:extLst>
            </p:cNvPr>
            <p:cNvPicPr>
              <a:picLocks noChangeAspect="1"/>
            </p:cNvPicPr>
            <p:nvPr/>
          </p:nvPicPr>
          <p:blipFill rotWithShape="1">
            <a:blip r:embed="rId4"/>
            <a:srcRect r="6494" b="54294"/>
            <a:stretch/>
          </p:blipFill>
          <p:spPr>
            <a:xfrm>
              <a:off x="538304" y="2323534"/>
              <a:ext cx="8819056" cy="1828441"/>
            </a:xfrm>
            <a:prstGeom prst="rect">
              <a:avLst/>
            </a:prstGeom>
          </p:spPr>
        </p:pic>
        <p:cxnSp>
          <p:nvCxnSpPr>
            <p:cNvPr id="3" name="직선 연결선 2"/>
            <p:cNvCxnSpPr/>
            <p:nvPr/>
          </p:nvCxnSpPr>
          <p:spPr>
            <a:xfrm>
              <a:off x="9345612" y="2354014"/>
              <a:ext cx="0" cy="173030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622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5456133"/>
            <a:ext cx="8785225" cy="753127"/>
            <a:chOff x="558800" y="5114925"/>
            <a:chExt cx="8785225" cy="753127"/>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5225" cy="75312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200055"/>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To check the operation of selection sort, the state of S is output whenever the while loop is executed.</a:t>
              </a:r>
            </a:p>
          </p:txBody>
        </p:sp>
      </p:grpSp>
      <p:sp>
        <p:nvSpPr>
          <p:cNvPr id="29" name="직사각형 2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0" name="직사각형 2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2" name="직사각형 31">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Selection Sort</a:t>
            </a:r>
          </a:p>
        </p:txBody>
      </p:sp>
      <p:sp>
        <p:nvSpPr>
          <p:cNvPr id="33" name="TextBox 32">
            <a:extLst>
              <a:ext uri="{FF2B5EF4-FFF2-40B4-BE49-F238E27FC236}">
                <a16:creationId xmlns:a16="http://schemas.microsoft.com/office/drawing/2014/main" xmlns="" id="{89951F81-152F-4223-B5D3-ADC58970742B}"/>
              </a:ext>
            </a:extLst>
          </p:cNvPr>
          <p:cNvSpPr txBox="1"/>
          <p:nvPr/>
        </p:nvSpPr>
        <p:spPr>
          <a:xfrm>
            <a:off x="361950" y="1586913"/>
            <a:ext cx="61451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3.2. Running selection sort without swap</a:t>
            </a:r>
          </a:p>
        </p:txBody>
      </p:sp>
      <p:sp>
        <p:nvSpPr>
          <p:cNvPr id="34" name="직사각형 33">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Check the operation of the selection sort algorithm. They are added to R in order of the smallest element in S.</a:t>
            </a:r>
          </a:p>
        </p:txBody>
      </p:sp>
      <p:grpSp>
        <p:nvGrpSpPr>
          <p:cNvPr id="13" name="그룹 12"/>
          <p:cNvGrpSpPr/>
          <p:nvPr/>
        </p:nvGrpSpPr>
        <p:grpSpPr>
          <a:xfrm>
            <a:off x="565148" y="2325506"/>
            <a:ext cx="8780464" cy="2978815"/>
            <a:chOff x="565148" y="2325506"/>
            <a:chExt cx="8780464" cy="2978815"/>
          </a:xfrm>
        </p:grpSpPr>
        <p:grpSp>
          <p:nvGrpSpPr>
            <p:cNvPr id="4" name="그룹 3">
              <a:extLst>
                <a:ext uri="{FF2B5EF4-FFF2-40B4-BE49-F238E27FC236}">
                  <a16:creationId xmlns:a16="http://schemas.microsoft.com/office/drawing/2014/main" xmlns="" id="{E7E55495-C4C8-40E8-8501-CBF1A9D858EA}"/>
                </a:ext>
              </a:extLst>
            </p:cNvPr>
            <p:cNvGrpSpPr/>
            <p:nvPr/>
          </p:nvGrpSpPr>
          <p:grpSpPr>
            <a:xfrm>
              <a:off x="565148" y="2325506"/>
              <a:ext cx="8780464" cy="2978815"/>
              <a:chOff x="650621" y="2424566"/>
              <a:chExt cx="8694990" cy="2978815"/>
            </a:xfrm>
          </p:grpSpPr>
          <p:grpSp>
            <p:nvGrpSpPr>
              <p:cNvPr id="3" name="그룹 2">
                <a:extLst>
                  <a:ext uri="{FF2B5EF4-FFF2-40B4-BE49-F238E27FC236}">
                    <a16:creationId xmlns:a16="http://schemas.microsoft.com/office/drawing/2014/main" xmlns="" id="{79EEF066-AF26-400F-BCC6-ED7F6EAC1C23}"/>
                  </a:ext>
                </a:extLst>
              </p:cNvPr>
              <p:cNvGrpSpPr/>
              <p:nvPr/>
            </p:nvGrpSpPr>
            <p:grpSpPr>
              <a:xfrm>
                <a:off x="650621" y="2424566"/>
                <a:ext cx="8694990" cy="2978815"/>
                <a:chOff x="650621" y="2424566"/>
                <a:chExt cx="8694990" cy="2978815"/>
              </a:xfrm>
            </p:grpSpPr>
            <p:grpSp>
              <p:nvGrpSpPr>
                <p:cNvPr id="2" name="그룹 1">
                  <a:extLst>
                    <a:ext uri="{FF2B5EF4-FFF2-40B4-BE49-F238E27FC236}">
                      <a16:creationId xmlns:a16="http://schemas.microsoft.com/office/drawing/2014/main" xmlns="" id="{0D3F8861-D4CB-400E-A1BC-E6088B03AF7C}"/>
                    </a:ext>
                  </a:extLst>
                </p:cNvPr>
                <p:cNvGrpSpPr/>
                <p:nvPr/>
              </p:nvGrpSpPr>
              <p:grpSpPr>
                <a:xfrm>
                  <a:off x="650621" y="2424566"/>
                  <a:ext cx="7284340" cy="2978815"/>
                  <a:chOff x="650621" y="2424566"/>
                  <a:chExt cx="7284340" cy="2978815"/>
                </a:xfrm>
              </p:grpSpPr>
              <p:pic>
                <p:nvPicPr>
                  <p:cNvPr id="26" name="그림 25">
                    <a:extLst>
                      <a:ext uri="{FF2B5EF4-FFF2-40B4-BE49-F238E27FC236}">
                        <a16:creationId xmlns:a16="http://schemas.microsoft.com/office/drawing/2014/main" xmlns="" id="{B9EA4BA0-F67F-4586-84F9-6355006A2D11}"/>
                      </a:ext>
                    </a:extLst>
                  </p:cNvPr>
                  <p:cNvPicPr>
                    <a:picLocks noChangeAspect="1"/>
                  </p:cNvPicPr>
                  <p:nvPr/>
                </p:nvPicPr>
                <p:blipFill rotWithShape="1">
                  <a:blip r:embed="rId4"/>
                  <a:srcRect b="54605"/>
                  <a:stretch/>
                </p:blipFill>
                <p:spPr>
                  <a:xfrm>
                    <a:off x="650621" y="2424566"/>
                    <a:ext cx="7284340" cy="1402564"/>
                  </a:xfrm>
                  <a:prstGeom prst="rect">
                    <a:avLst/>
                  </a:prstGeom>
                </p:spPr>
              </p:pic>
              <p:pic>
                <p:nvPicPr>
                  <p:cNvPr id="31" name="그림 30">
                    <a:extLst>
                      <a:ext uri="{FF2B5EF4-FFF2-40B4-BE49-F238E27FC236}">
                        <a16:creationId xmlns:a16="http://schemas.microsoft.com/office/drawing/2014/main" xmlns="" id="{CAA3D85E-19DD-4D7D-885F-D9845B0A291D}"/>
                      </a:ext>
                    </a:extLst>
                  </p:cNvPr>
                  <p:cNvPicPr>
                    <a:picLocks noChangeAspect="1"/>
                  </p:cNvPicPr>
                  <p:nvPr/>
                </p:nvPicPr>
                <p:blipFill rotWithShape="1">
                  <a:blip r:embed="rId4"/>
                  <a:srcRect t="47088" b="1697"/>
                  <a:stretch/>
                </p:blipFill>
                <p:spPr>
                  <a:xfrm>
                    <a:off x="650621" y="3821008"/>
                    <a:ext cx="7284340" cy="1582373"/>
                  </a:xfrm>
                  <a:prstGeom prst="rect">
                    <a:avLst/>
                  </a:prstGeom>
                </p:spPr>
              </p:pic>
            </p:grpSp>
            <p:grpSp>
              <p:nvGrpSpPr>
                <p:cNvPr id="21" name="그룹 20">
                  <a:extLst>
                    <a:ext uri="{FF2B5EF4-FFF2-40B4-BE49-F238E27FC236}">
                      <a16:creationId xmlns:a16="http://schemas.microsoft.com/office/drawing/2014/main" xmlns="" id="{8449797E-DD05-4B35-8608-794E11E36F7F}"/>
                    </a:ext>
                  </a:extLst>
                </p:cNvPr>
                <p:cNvGrpSpPr/>
                <p:nvPr/>
              </p:nvGrpSpPr>
              <p:grpSpPr>
                <a:xfrm>
                  <a:off x="7783550" y="2424566"/>
                  <a:ext cx="1562061" cy="2978815"/>
                  <a:chOff x="5816207" y="2424566"/>
                  <a:chExt cx="1562061" cy="2978815"/>
                </a:xfrm>
              </p:grpSpPr>
              <p:pic>
                <p:nvPicPr>
                  <p:cNvPr id="22" name="그림 21">
                    <a:extLst>
                      <a:ext uri="{FF2B5EF4-FFF2-40B4-BE49-F238E27FC236}">
                        <a16:creationId xmlns:a16="http://schemas.microsoft.com/office/drawing/2014/main" xmlns="" id="{17CE0039-39ED-4A2D-A522-88BAD609B643}"/>
                      </a:ext>
                    </a:extLst>
                  </p:cNvPr>
                  <p:cNvPicPr>
                    <a:picLocks noChangeAspect="1"/>
                  </p:cNvPicPr>
                  <p:nvPr/>
                </p:nvPicPr>
                <p:blipFill rotWithShape="1">
                  <a:blip r:embed="rId4"/>
                  <a:srcRect l="70914" r="7642" b="54605"/>
                  <a:stretch/>
                </p:blipFill>
                <p:spPr>
                  <a:xfrm>
                    <a:off x="5816207" y="2424566"/>
                    <a:ext cx="1562061" cy="1402564"/>
                  </a:xfrm>
                  <a:prstGeom prst="rect">
                    <a:avLst/>
                  </a:prstGeom>
                </p:spPr>
              </p:pic>
              <p:pic>
                <p:nvPicPr>
                  <p:cNvPr id="23" name="그림 22">
                    <a:extLst>
                      <a:ext uri="{FF2B5EF4-FFF2-40B4-BE49-F238E27FC236}">
                        <a16:creationId xmlns:a16="http://schemas.microsoft.com/office/drawing/2014/main" xmlns="" id="{82CFCCFE-A411-4EC6-A03F-EE03368FBDEC}"/>
                      </a:ext>
                    </a:extLst>
                  </p:cNvPr>
                  <p:cNvPicPr>
                    <a:picLocks noChangeAspect="1"/>
                  </p:cNvPicPr>
                  <p:nvPr/>
                </p:nvPicPr>
                <p:blipFill rotWithShape="1">
                  <a:blip r:embed="rId4"/>
                  <a:srcRect l="70914" t="47088" r="7642" b="1697"/>
                  <a:stretch/>
                </p:blipFill>
                <p:spPr>
                  <a:xfrm>
                    <a:off x="5816207" y="3821008"/>
                    <a:ext cx="1562061" cy="1582373"/>
                  </a:xfrm>
                  <a:prstGeom prst="rect">
                    <a:avLst/>
                  </a:prstGeom>
                </p:spPr>
              </p:pic>
            </p:grpSp>
          </p:grpSp>
          <p:grpSp>
            <p:nvGrpSpPr>
              <p:cNvPr id="24" name="그룹 23">
                <a:extLst>
                  <a:ext uri="{FF2B5EF4-FFF2-40B4-BE49-F238E27FC236}">
                    <a16:creationId xmlns:a16="http://schemas.microsoft.com/office/drawing/2014/main" xmlns="" id="{7C0CA28B-96B0-4A21-9D0D-01E4B44D6627}"/>
                  </a:ext>
                </a:extLst>
              </p:cNvPr>
              <p:cNvGrpSpPr/>
              <p:nvPr/>
            </p:nvGrpSpPr>
            <p:grpSpPr>
              <a:xfrm>
                <a:off x="759774" y="3889500"/>
                <a:ext cx="188119" cy="472902"/>
                <a:chOff x="807026" y="3559595"/>
                <a:chExt cx="188119" cy="472902"/>
              </a:xfrm>
            </p:grpSpPr>
            <p:sp>
              <p:nvSpPr>
                <p:cNvPr id="25" name="직사각형 24">
                  <a:extLst>
                    <a:ext uri="{FF2B5EF4-FFF2-40B4-BE49-F238E27FC236}">
                      <a16:creationId xmlns:a16="http://schemas.microsoft.com/office/drawing/2014/main" xmlns="" id="{7E7DD8F6-43B6-40BA-8BB3-2838F4472A12}"/>
                    </a:ext>
                  </a:extLst>
                </p:cNvPr>
                <p:cNvSpPr/>
                <p:nvPr/>
              </p:nvSpPr>
              <p:spPr>
                <a:xfrm>
                  <a:off x="864734" y="3559595"/>
                  <a:ext cx="130411" cy="1692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00" spc="-100" dirty="0">
                      <a:solidFill>
                        <a:schemeClr val="bg1">
                          <a:lumMod val="65000"/>
                        </a:schemeClr>
                      </a:solidFill>
                      <a:latin typeface="D2Coding" panose="020B0609020101020101" pitchFamily="49" charset="-127"/>
                      <a:ea typeface="D2Coding" panose="020B0609020101020101" pitchFamily="49" charset="-127"/>
                    </a:rPr>
                    <a:t>9</a:t>
                  </a:r>
                  <a:endParaRPr lang="ko-KR" altLang="en-US" sz="11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27" name="직사각형 26">
                  <a:extLst>
                    <a:ext uri="{FF2B5EF4-FFF2-40B4-BE49-F238E27FC236}">
                      <a16:creationId xmlns:a16="http://schemas.microsoft.com/office/drawing/2014/main" xmlns="" id="{8A82F9EF-98CF-40A4-9C5E-8954F21BE488}"/>
                    </a:ext>
                  </a:extLst>
                </p:cNvPr>
                <p:cNvSpPr/>
                <p:nvPr/>
              </p:nvSpPr>
              <p:spPr>
                <a:xfrm>
                  <a:off x="807026" y="3711407"/>
                  <a:ext cx="188119" cy="1692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00" spc="-100" dirty="0">
                      <a:solidFill>
                        <a:schemeClr val="bg1">
                          <a:lumMod val="65000"/>
                        </a:schemeClr>
                      </a:solidFill>
                      <a:latin typeface="D2Coding" panose="020B0609020101020101" pitchFamily="49" charset="-127"/>
                      <a:ea typeface="D2Coding" panose="020B0609020101020101" pitchFamily="49" charset="-127"/>
                    </a:rPr>
                    <a:t>10</a:t>
                  </a:r>
                  <a:endParaRPr lang="ko-KR" altLang="en-US" sz="11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28" name="직사각형 27">
                  <a:extLst>
                    <a:ext uri="{FF2B5EF4-FFF2-40B4-BE49-F238E27FC236}">
                      <a16:creationId xmlns:a16="http://schemas.microsoft.com/office/drawing/2014/main" xmlns="" id="{C832AE5B-D3F9-4D9E-9B7C-EDDCE1C61C18}"/>
                    </a:ext>
                  </a:extLst>
                </p:cNvPr>
                <p:cNvSpPr/>
                <p:nvPr/>
              </p:nvSpPr>
              <p:spPr>
                <a:xfrm>
                  <a:off x="807026" y="3863220"/>
                  <a:ext cx="188119" cy="1692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00" spc="-100" dirty="0">
                      <a:solidFill>
                        <a:schemeClr val="bg1">
                          <a:lumMod val="65000"/>
                        </a:schemeClr>
                      </a:solidFill>
                      <a:latin typeface="D2Coding" panose="020B0609020101020101" pitchFamily="49" charset="-127"/>
                      <a:ea typeface="D2Coding" panose="020B0609020101020101" pitchFamily="49" charset="-127"/>
                    </a:rPr>
                    <a:t>11</a:t>
                  </a:r>
                  <a:endParaRPr lang="ko-KR" altLang="en-US" sz="1100" spc="-100" dirty="0">
                    <a:solidFill>
                      <a:schemeClr val="bg1">
                        <a:lumMod val="65000"/>
                      </a:schemeClr>
                    </a:solidFill>
                    <a:latin typeface="D2Coding" panose="020B0609020101020101" pitchFamily="49" charset="-127"/>
                    <a:ea typeface="D2Coding" panose="020B0609020101020101" pitchFamily="49" charset="-127"/>
                  </a:endParaRPr>
                </a:p>
              </p:txBody>
            </p:sp>
          </p:grpSp>
        </p:grpSp>
        <p:cxnSp>
          <p:nvCxnSpPr>
            <p:cNvPr id="6" name="직선 연결선 5"/>
            <p:cNvCxnSpPr/>
            <p:nvPr/>
          </p:nvCxnSpPr>
          <p:spPr>
            <a:xfrm>
              <a:off x="9345612" y="2348366"/>
              <a:ext cx="0" cy="133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9345612" y="3744808"/>
              <a:ext cx="0" cy="5909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3083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4905325"/>
            <a:ext cx="8785225" cy="1259255"/>
            <a:chOff x="558800" y="5114924"/>
            <a:chExt cx="8785225" cy="1259255"/>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4"/>
              <a:ext cx="8785225" cy="1259255"/>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1~9</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754053"/>
            </a:xfrm>
            <a:prstGeom prst="rect">
              <a:avLst/>
            </a:prstGeom>
            <a:noFill/>
          </p:spPr>
          <p:txBody>
            <a:bodyPr wrap="square" lIns="0" tIns="0" rIns="0" bIns="0">
              <a:spAutoFit/>
            </a:bodyPr>
            <a:lstStyle/>
            <a:p>
              <a:pPr marL="182563" lvl="0"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In Line 6-8, find the position of the smallest element after the </a:t>
              </a:r>
              <a:r>
                <a:rPr lang="en-US" altLang="ko-KR" sz="1300" dirty="0" err="1">
                  <a:solidFill>
                    <a:srgbClr val="262626"/>
                  </a:solidFill>
                  <a:latin typeface="SamsungOne 400" panose="020B0503030303020204" pitchFamily="34" charset="0"/>
                  <a:ea typeface="SamsungOne 400" panose="020B0503030303020204" pitchFamily="34" charset="0"/>
                </a:rPr>
                <a:t>i-th</a:t>
              </a:r>
              <a:r>
                <a:rPr lang="en-US" altLang="ko-KR" sz="1300" dirty="0">
                  <a:solidFill>
                    <a:srgbClr val="262626"/>
                  </a:solidFill>
                  <a:latin typeface="SamsungOne 400" panose="020B0503030303020204" pitchFamily="34" charset="0"/>
                  <a:ea typeface="SamsungOne 400" panose="020B0503030303020204" pitchFamily="34" charset="0"/>
                </a:rPr>
                <a:t> element.</a:t>
              </a:r>
            </a:p>
            <a:p>
              <a:pPr marL="182563" lvl="0"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In Line 9, the </a:t>
              </a:r>
              <a:r>
                <a:rPr lang="en-US" altLang="ko-KR" sz="1300" dirty="0" err="1">
                  <a:solidFill>
                    <a:srgbClr val="262626"/>
                  </a:solidFill>
                  <a:latin typeface="SamsungOne 400" panose="020B0503030303020204" pitchFamily="34" charset="0"/>
                  <a:ea typeface="SamsungOne 400" panose="020B0503030303020204" pitchFamily="34" charset="0"/>
                </a:rPr>
                <a:t>i-th</a:t>
              </a:r>
              <a:r>
                <a:rPr lang="en-US" altLang="ko-KR" sz="1300" dirty="0">
                  <a:solidFill>
                    <a:srgbClr val="262626"/>
                  </a:solidFill>
                  <a:latin typeface="SamsungOne 400" panose="020B0503030303020204" pitchFamily="34" charset="0"/>
                  <a:ea typeface="SamsungOne 400" panose="020B0503030303020204" pitchFamily="34" charset="0"/>
                </a:rPr>
                <a:t> element and the element of the smallest position are exchanged.</a:t>
              </a:r>
            </a:p>
            <a:p>
              <a:pPr marL="182563" lvl="0"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In the outside for-loop, </a:t>
              </a:r>
              <a:r>
                <a:rPr lang="en-US" altLang="ko-KR" sz="1300" dirty="0" err="1">
                  <a:solidFill>
                    <a:srgbClr val="262626"/>
                  </a:solidFill>
                  <a:latin typeface="SamsungOne 400" panose="020B0503030303020204" pitchFamily="34" charset="0"/>
                  <a:ea typeface="SamsungOne 400" panose="020B0503030303020204" pitchFamily="34" charset="0"/>
                </a:rPr>
                <a:t>i</a:t>
              </a:r>
              <a:r>
                <a:rPr lang="en-US" altLang="ko-KR" sz="1300" dirty="0">
                  <a:solidFill>
                    <a:srgbClr val="262626"/>
                  </a:solidFill>
                  <a:latin typeface="SamsungOne 400" panose="020B0503030303020204" pitchFamily="34" charset="0"/>
                  <a:ea typeface="SamsungOne 400" panose="020B0503030303020204" pitchFamily="34" charset="0"/>
                </a:rPr>
                <a:t> is repeated from the first element of the list to the last element.</a:t>
              </a:r>
            </a:p>
          </p:txBody>
        </p:sp>
      </p:grpSp>
      <p:pic>
        <p:nvPicPr>
          <p:cNvPr id="20" name="그림 19">
            <a:extLst>
              <a:ext uri="{FF2B5EF4-FFF2-40B4-BE49-F238E27FC236}">
                <a16:creationId xmlns:a16="http://schemas.microsoft.com/office/drawing/2014/main" xmlns="" id="{D9D5D074-1773-4C9E-9893-2F89DB746201}"/>
              </a:ext>
            </a:extLst>
          </p:cNvPr>
          <p:cNvPicPr>
            <a:picLocks noChangeAspect="1"/>
          </p:cNvPicPr>
          <p:nvPr/>
        </p:nvPicPr>
        <p:blipFill rotWithShape="1">
          <a:blip r:embed="rId3"/>
          <a:srcRect l="-1" r="-60" b="49734"/>
          <a:stretch/>
        </p:blipFill>
        <p:spPr>
          <a:xfrm>
            <a:off x="533224" y="2994050"/>
            <a:ext cx="8869856" cy="1851481"/>
          </a:xfrm>
          <a:prstGeom prst="rect">
            <a:avLst/>
          </a:prstGeom>
        </p:spPr>
      </p:pic>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Selection Sort</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50" y="1586913"/>
            <a:ext cx="61451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3.3. Implementing In-Place selection sort</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877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In-Place sorting refers to a sorting algorithm that sorts through a swap operation without using additional memory. The selectionsort1() algorithm implemented earlier uses additional memory R, so it is not an in-place sort.</a:t>
            </a:r>
          </a:p>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order to implement the In-Place sorting algorithm for selection sort, implement it as follows using the swap operation as shown earlier.</a:t>
            </a:r>
          </a:p>
        </p:txBody>
      </p:sp>
    </p:spTree>
    <p:extLst>
      <p:ext uri="{BB962C8B-B14F-4D97-AF65-F5344CB8AC3E}">
        <p14:creationId xmlns:p14="http://schemas.microsoft.com/office/powerpoint/2010/main" val="394137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5598059"/>
            <a:ext cx="8785225" cy="673202"/>
            <a:chOff x="558800" y="5114926"/>
            <a:chExt cx="8785225" cy="673202"/>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6"/>
              <a:ext cx="8785225" cy="67320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200055"/>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To check the operation of selection sort, the state of S is output every time the </a:t>
              </a:r>
              <a:r>
                <a:rPr lang="en-US" altLang="ko-KR" sz="1300" dirty="0" err="1">
                  <a:solidFill>
                    <a:srgbClr val="262626"/>
                  </a:solidFill>
                  <a:latin typeface="SamsungOne 400" panose="020B0503030303020204" pitchFamily="34" charset="0"/>
                  <a:ea typeface="SamsungOne 400" panose="020B0503030303020204" pitchFamily="34" charset="0"/>
                </a:rPr>
                <a:t>i-th</a:t>
              </a:r>
              <a:r>
                <a:rPr lang="en-US" altLang="ko-KR" sz="1300" dirty="0">
                  <a:solidFill>
                    <a:srgbClr val="262626"/>
                  </a:solidFill>
                  <a:latin typeface="SamsungOne 400" panose="020B0503030303020204" pitchFamily="34" charset="0"/>
                  <a:ea typeface="SamsungOne 400" panose="020B0503030303020204" pitchFamily="34" charset="0"/>
                </a:rPr>
                <a:t> loop is executed.</a:t>
              </a:r>
            </a:p>
          </p:txBody>
        </p:sp>
      </p:gr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4" name="직사각형 2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5" name="직사각형 24">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3. Selection Sort</a:t>
            </a:r>
          </a:p>
        </p:txBody>
      </p:sp>
      <p:sp>
        <p:nvSpPr>
          <p:cNvPr id="26" name="TextBox 25">
            <a:extLst>
              <a:ext uri="{FF2B5EF4-FFF2-40B4-BE49-F238E27FC236}">
                <a16:creationId xmlns:a16="http://schemas.microsoft.com/office/drawing/2014/main" xmlns="" id="{89951F81-152F-4223-B5D3-ADC58970742B}"/>
              </a:ext>
            </a:extLst>
          </p:cNvPr>
          <p:cNvSpPr txBox="1"/>
          <p:nvPr/>
        </p:nvSpPr>
        <p:spPr>
          <a:xfrm>
            <a:off x="361950" y="1586913"/>
            <a:ext cx="6145176"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3.4. Running In-Place selection sort</a:t>
            </a:r>
          </a:p>
        </p:txBody>
      </p:sp>
      <p:sp>
        <p:nvSpPr>
          <p:cNvPr id="27" name="직사각형 26">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Check the operation of the selection sort algorithm. They are sorted in the order of the smallest element without using additional memory.</a:t>
            </a:r>
          </a:p>
        </p:txBody>
      </p:sp>
      <p:grpSp>
        <p:nvGrpSpPr>
          <p:cNvPr id="11" name="그룹 10"/>
          <p:cNvGrpSpPr/>
          <p:nvPr/>
        </p:nvGrpSpPr>
        <p:grpSpPr>
          <a:xfrm>
            <a:off x="558624" y="2531411"/>
            <a:ext cx="8775876" cy="2978524"/>
            <a:chOff x="558624" y="2531411"/>
            <a:chExt cx="8775876" cy="2978524"/>
          </a:xfrm>
        </p:grpSpPr>
        <p:grpSp>
          <p:nvGrpSpPr>
            <p:cNvPr id="2" name="그룹 1">
              <a:extLst>
                <a:ext uri="{FF2B5EF4-FFF2-40B4-BE49-F238E27FC236}">
                  <a16:creationId xmlns:a16="http://schemas.microsoft.com/office/drawing/2014/main" xmlns="" id="{59693863-5CE9-496E-82F9-7BEAB5CD8F58}"/>
                </a:ext>
              </a:extLst>
            </p:cNvPr>
            <p:cNvGrpSpPr/>
            <p:nvPr/>
          </p:nvGrpSpPr>
          <p:grpSpPr>
            <a:xfrm>
              <a:off x="558624" y="2531411"/>
              <a:ext cx="8775876" cy="2978524"/>
              <a:chOff x="657684" y="2434101"/>
              <a:chExt cx="8775876" cy="2978524"/>
            </a:xfrm>
          </p:grpSpPr>
          <p:pic>
            <p:nvPicPr>
              <p:cNvPr id="22" name="그림 21">
                <a:extLst>
                  <a:ext uri="{FF2B5EF4-FFF2-40B4-BE49-F238E27FC236}">
                    <a16:creationId xmlns:a16="http://schemas.microsoft.com/office/drawing/2014/main" xmlns="" id="{75951D26-9009-4C40-9A38-3987FABC7C61}"/>
                  </a:ext>
                </a:extLst>
              </p:cNvPr>
              <p:cNvPicPr>
                <a:picLocks noChangeAspect="1"/>
              </p:cNvPicPr>
              <p:nvPr/>
            </p:nvPicPr>
            <p:blipFill>
              <a:blip r:embed="rId4"/>
              <a:stretch>
                <a:fillRect/>
              </a:stretch>
            </p:blipFill>
            <p:spPr>
              <a:xfrm>
                <a:off x="657684" y="2434101"/>
                <a:ext cx="7094396" cy="2978524"/>
              </a:xfrm>
              <a:prstGeom prst="rect">
                <a:avLst/>
              </a:prstGeom>
            </p:spPr>
          </p:pic>
          <p:grpSp>
            <p:nvGrpSpPr>
              <p:cNvPr id="23" name="그룹 22">
                <a:extLst>
                  <a:ext uri="{FF2B5EF4-FFF2-40B4-BE49-F238E27FC236}">
                    <a16:creationId xmlns:a16="http://schemas.microsoft.com/office/drawing/2014/main" xmlns="" id="{8EF49B34-4615-40F0-92A9-13ADF61214B6}"/>
                  </a:ext>
                </a:extLst>
              </p:cNvPr>
              <p:cNvGrpSpPr/>
              <p:nvPr/>
            </p:nvGrpSpPr>
            <p:grpSpPr>
              <a:xfrm>
                <a:off x="769353" y="4066067"/>
                <a:ext cx="185320" cy="465208"/>
                <a:chOff x="835473" y="3563442"/>
                <a:chExt cx="185320" cy="465208"/>
              </a:xfrm>
            </p:grpSpPr>
            <p:sp>
              <p:nvSpPr>
                <p:cNvPr id="32" name="직사각형 31">
                  <a:extLst>
                    <a:ext uri="{FF2B5EF4-FFF2-40B4-BE49-F238E27FC236}">
                      <a16:creationId xmlns:a16="http://schemas.microsoft.com/office/drawing/2014/main" xmlns="" id="{799E3993-BD02-4B04-A9A0-75D06928DCB2}"/>
                    </a:ext>
                  </a:extLst>
                </p:cNvPr>
                <p:cNvSpPr/>
                <p:nvPr/>
              </p:nvSpPr>
              <p:spPr>
                <a:xfrm>
                  <a:off x="839086" y="3563442"/>
                  <a:ext cx="181707" cy="16158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050" spc="-100" dirty="0">
                      <a:solidFill>
                        <a:schemeClr val="bg1">
                          <a:lumMod val="65000"/>
                        </a:schemeClr>
                      </a:solidFill>
                      <a:latin typeface="D2Coding" panose="020B0609020101020101" pitchFamily="49" charset="-127"/>
                      <a:ea typeface="D2Coding" panose="020B0609020101020101" pitchFamily="49" charset="-127"/>
                    </a:rPr>
                    <a:t>10</a:t>
                  </a:r>
                  <a:endParaRPr lang="ko-KR" altLang="en-US" sz="105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33" name="직사각형 32">
                  <a:extLst>
                    <a:ext uri="{FF2B5EF4-FFF2-40B4-BE49-F238E27FC236}">
                      <a16:creationId xmlns:a16="http://schemas.microsoft.com/office/drawing/2014/main" xmlns="" id="{A77B5914-9B90-4220-8107-233DF2D75307}"/>
                    </a:ext>
                  </a:extLst>
                </p:cNvPr>
                <p:cNvSpPr/>
                <p:nvPr/>
              </p:nvSpPr>
              <p:spPr>
                <a:xfrm>
                  <a:off x="835473" y="3715254"/>
                  <a:ext cx="181707" cy="16158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050" spc="-100" dirty="0">
                      <a:solidFill>
                        <a:schemeClr val="bg1">
                          <a:lumMod val="65000"/>
                        </a:schemeClr>
                      </a:solidFill>
                      <a:latin typeface="D2Coding" panose="020B0609020101020101" pitchFamily="49" charset="-127"/>
                      <a:ea typeface="D2Coding" panose="020B0609020101020101" pitchFamily="49" charset="-127"/>
                    </a:rPr>
                    <a:t>11</a:t>
                  </a:r>
                  <a:endParaRPr lang="ko-KR" altLang="en-US" sz="105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34" name="직사각형 33">
                  <a:extLst>
                    <a:ext uri="{FF2B5EF4-FFF2-40B4-BE49-F238E27FC236}">
                      <a16:creationId xmlns:a16="http://schemas.microsoft.com/office/drawing/2014/main" xmlns="" id="{6AEDABAA-9A74-4D4E-90DA-3B14A04E06EA}"/>
                    </a:ext>
                  </a:extLst>
                </p:cNvPr>
                <p:cNvSpPr/>
                <p:nvPr/>
              </p:nvSpPr>
              <p:spPr>
                <a:xfrm>
                  <a:off x="835476" y="3867067"/>
                  <a:ext cx="181707" cy="16158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050" spc="-100" dirty="0">
                      <a:solidFill>
                        <a:schemeClr val="bg1">
                          <a:lumMod val="65000"/>
                        </a:schemeClr>
                      </a:solidFill>
                      <a:latin typeface="D2Coding" panose="020B0609020101020101" pitchFamily="49" charset="-127"/>
                      <a:ea typeface="D2Coding" panose="020B0609020101020101" pitchFamily="49" charset="-127"/>
                    </a:rPr>
                    <a:t>12</a:t>
                  </a:r>
                  <a:endParaRPr lang="ko-KR" altLang="en-US" sz="1050" spc="-100" dirty="0">
                    <a:solidFill>
                      <a:schemeClr val="bg1">
                        <a:lumMod val="65000"/>
                      </a:schemeClr>
                    </a:solidFill>
                    <a:latin typeface="D2Coding" panose="020B0609020101020101" pitchFamily="49" charset="-127"/>
                    <a:ea typeface="D2Coding" panose="020B0609020101020101" pitchFamily="49" charset="-127"/>
                  </a:endParaRPr>
                </a:p>
              </p:txBody>
            </p:sp>
          </p:grpSp>
          <p:pic>
            <p:nvPicPr>
              <p:cNvPr id="20" name="그림 19">
                <a:extLst>
                  <a:ext uri="{FF2B5EF4-FFF2-40B4-BE49-F238E27FC236}">
                    <a16:creationId xmlns:a16="http://schemas.microsoft.com/office/drawing/2014/main" xmlns="" id="{BCFA5A22-89BC-42F3-9C27-8E8AB06EDA98}"/>
                  </a:ext>
                </a:extLst>
              </p:cNvPr>
              <p:cNvPicPr>
                <a:picLocks noChangeAspect="1"/>
              </p:cNvPicPr>
              <p:nvPr/>
            </p:nvPicPr>
            <p:blipFill rotWithShape="1">
              <a:blip r:embed="rId4"/>
              <a:srcRect l="68207" r="4367"/>
              <a:stretch/>
            </p:blipFill>
            <p:spPr>
              <a:xfrm>
                <a:off x="7487920" y="2434101"/>
                <a:ext cx="1945640" cy="2978524"/>
              </a:xfrm>
              <a:prstGeom prst="rect">
                <a:avLst/>
              </a:prstGeom>
            </p:spPr>
          </p:pic>
        </p:grpSp>
        <p:cxnSp>
          <p:nvCxnSpPr>
            <p:cNvPr id="4" name="직선 연결선 3"/>
            <p:cNvCxnSpPr/>
            <p:nvPr/>
          </p:nvCxnSpPr>
          <p:spPr>
            <a:xfrm>
              <a:off x="9334500" y="2531411"/>
              <a:ext cx="0" cy="148164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9334500" y="4132897"/>
              <a:ext cx="0" cy="53816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513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4CAE89D9-A6ED-4F9D-97BD-46277BFC4E9C}"/>
              </a:ext>
            </a:extLst>
          </p:cNvPr>
          <p:cNvGrpSpPr/>
          <p:nvPr/>
        </p:nvGrpSpPr>
        <p:grpSpPr>
          <a:xfrm>
            <a:off x="450000" y="3160659"/>
            <a:ext cx="6441669" cy="233767"/>
            <a:chOff x="566345" y="3696667"/>
            <a:chExt cx="6441669" cy="233767"/>
          </a:xfrm>
        </p:grpSpPr>
        <p:sp>
          <p:nvSpPr>
            <p:cNvPr id="28" name="직사각형 16">
              <a:extLst>
                <a:ext uri="{FF2B5EF4-FFF2-40B4-BE49-F238E27FC236}">
                  <a16:creationId xmlns:a16="http://schemas.microsoft.com/office/drawing/2014/main" xmlns="" id="{B277F73B-F3BE-4FBB-9570-B55D7EB14AE2}"/>
                </a:ext>
              </a:extLst>
            </p:cNvPr>
            <p:cNvSpPr/>
            <p:nvPr/>
          </p:nvSpPr>
          <p:spPr>
            <a:xfrm>
              <a:off x="834144" y="3706499"/>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ea typeface="Samsung Sharp Sans" pitchFamily="2" charset="0"/>
                  <a:cs typeface="Samsung Sharp Sans" pitchFamily="2" charset="0"/>
                </a:rPr>
                <a:t>Concepts you will need to know from previous units</a:t>
              </a:r>
            </a:p>
          </p:txBody>
        </p:sp>
        <p:sp>
          <p:nvSpPr>
            <p:cNvPr id="29" name="AutoShape 2">
              <a:extLst>
                <a:ext uri="{FF2B5EF4-FFF2-40B4-BE49-F238E27FC236}">
                  <a16:creationId xmlns:a16="http://schemas.microsoft.com/office/drawing/2014/main" xmlns="" id="{D823C7A5-826A-44A8-95D9-C0F252B3EE3B}"/>
                </a:ext>
              </a:extLst>
            </p:cNvPr>
            <p:cNvSpPr>
              <a:spLocks noChangeAspect="1"/>
            </p:cNvSpPr>
            <p:nvPr/>
          </p:nvSpPr>
          <p:spPr bwMode="auto">
            <a:xfrm>
              <a:off x="566345" y="369666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2" name="그룹 1">
            <a:extLst>
              <a:ext uri="{FF2B5EF4-FFF2-40B4-BE49-F238E27FC236}">
                <a16:creationId xmlns:a16="http://schemas.microsoft.com/office/drawing/2014/main" xmlns="" id="{754005E1-A5A7-4470-9EEC-6F7E14349411}"/>
              </a:ext>
            </a:extLst>
          </p:cNvPr>
          <p:cNvGrpSpPr/>
          <p:nvPr/>
        </p:nvGrpSpPr>
        <p:grpSpPr>
          <a:xfrm>
            <a:off x="711199" y="3531025"/>
            <a:ext cx="8632824" cy="1581996"/>
            <a:chOff x="566346" y="4056450"/>
            <a:chExt cx="8632824" cy="1656657"/>
          </a:xfrm>
        </p:grpSpPr>
        <p:sp>
          <p:nvSpPr>
            <p:cNvPr id="25" name="직사각형 15">
              <a:extLst>
                <a:ext uri="{FF2B5EF4-FFF2-40B4-BE49-F238E27FC236}">
                  <a16:creationId xmlns:a16="http://schemas.microsoft.com/office/drawing/2014/main" xmlns="" id="{004B4F40-927A-45B5-951C-F206A80ECF03}"/>
                </a:ext>
              </a:extLst>
            </p:cNvPr>
            <p:cNvSpPr/>
            <p:nvPr/>
          </p:nvSpPr>
          <p:spPr>
            <a:xfrm>
              <a:off x="566346" y="405645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smtClean="0">
                  <a:solidFill>
                    <a:srgbClr val="262626"/>
                  </a:solidFill>
                  <a:latin typeface="SamsungOne 400" panose="020B0503030303020204" pitchFamily="34" charset="0"/>
                  <a:ea typeface="SamsungOne 400" panose="020B0503030303020204" pitchFamily="34" charset="0"/>
                  <a:sym typeface="Arial"/>
                </a:rPr>
                <a:t>Using comparison </a:t>
              </a:r>
              <a:r>
                <a:rPr lang="en-US" altLang="ko-KR" sz="1300" dirty="0">
                  <a:solidFill>
                    <a:srgbClr val="262626"/>
                  </a:solidFill>
                  <a:latin typeface="SamsungOne 400" panose="020B0503030303020204" pitchFamily="34" charset="0"/>
                  <a:ea typeface="SamsungOne 400" panose="020B0503030303020204" pitchFamily="34" charset="0"/>
                  <a:sym typeface="Arial"/>
                </a:rPr>
                <a:t>operators to compare two numbers.</a:t>
              </a:r>
            </a:p>
          </p:txBody>
        </p:sp>
        <p:sp>
          <p:nvSpPr>
            <p:cNvPr id="26" name="직사각형 18">
              <a:extLst>
                <a:ext uri="{FF2B5EF4-FFF2-40B4-BE49-F238E27FC236}">
                  <a16:creationId xmlns:a16="http://schemas.microsoft.com/office/drawing/2014/main" xmlns="" id="{D0D90ACD-2EC3-4FC4-BB46-5429EB71F81F}"/>
                </a:ext>
              </a:extLst>
            </p:cNvPr>
            <p:cNvSpPr/>
            <p:nvPr/>
          </p:nvSpPr>
          <p:spPr>
            <a:xfrm>
              <a:off x="566346" y="4639345"/>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smtClean="0">
                  <a:solidFill>
                    <a:srgbClr val="262626"/>
                  </a:solidFill>
                  <a:latin typeface="SamsungOne 400" panose="020B0503030303020204" pitchFamily="34" charset="0"/>
                  <a:ea typeface="SamsungOne 400" panose="020B0503030303020204" pitchFamily="34" charset="0"/>
                  <a:sym typeface="Arial"/>
                </a:rPr>
                <a:t>Using the </a:t>
              </a:r>
              <a:r>
                <a:rPr lang="en-US" altLang="ko-KR" sz="1300" dirty="0">
                  <a:solidFill>
                    <a:srgbClr val="262626"/>
                  </a:solidFill>
                  <a:latin typeface="SamsungOne 400" panose="020B0503030303020204" pitchFamily="34" charset="0"/>
                  <a:ea typeface="SamsungOne 400" panose="020B0503030303020204" pitchFamily="34" charset="0"/>
                  <a:sym typeface="Arial"/>
                </a:rPr>
                <a:t>swap function to swap the positions of two numbers.</a:t>
              </a:r>
            </a:p>
          </p:txBody>
        </p:sp>
        <p:sp>
          <p:nvSpPr>
            <p:cNvPr id="12" name="직사각형 18">
              <a:extLst>
                <a:ext uri="{FF2B5EF4-FFF2-40B4-BE49-F238E27FC236}">
                  <a16:creationId xmlns:a16="http://schemas.microsoft.com/office/drawing/2014/main" xmlns="" id="{3C107CED-6D83-4E4C-BEE8-7DE66F4B34F5}"/>
                </a:ext>
              </a:extLst>
            </p:cNvPr>
            <p:cNvSpPr/>
            <p:nvPr/>
          </p:nvSpPr>
          <p:spPr>
            <a:xfrm>
              <a:off x="566346" y="522224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Applying </a:t>
              </a:r>
              <a:r>
                <a:rPr lang="en-US" altLang="ko-KR" sz="1300" dirty="0" smtClean="0">
                  <a:solidFill>
                    <a:srgbClr val="262626"/>
                  </a:solidFill>
                  <a:latin typeface="SamsungOne 400" panose="020B0503030303020204" pitchFamily="34" charset="0"/>
                  <a:ea typeface="SamsungOne 400" panose="020B0503030303020204" pitchFamily="34" charset="0"/>
                  <a:sym typeface="Arial"/>
                </a:rPr>
                <a:t>Big </a:t>
              </a:r>
              <a:r>
                <a:rPr lang="en-US" altLang="ko-KR" sz="1300" dirty="0">
                  <a:solidFill>
                    <a:srgbClr val="262626"/>
                  </a:solidFill>
                  <a:latin typeface="SamsungOne 400" panose="020B0503030303020204" pitchFamily="34" charset="0"/>
                  <a:ea typeface="SamsungOne 400" panose="020B0503030303020204" pitchFamily="34" charset="0"/>
                  <a:sym typeface="Arial"/>
                </a:rPr>
                <a:t>O notation to analyze the time complexity of an algorithm.</a:t>
              </a:r>
            </a:p>
          </p:txBody>
        </p:sp>
      </p:grpSp>
      <p:grpSp>
        <p:nvGrpSpPr>
          <p:cNvPr id="20" name="그룹 19"/>
          <p:cNvGrpSpPr/>
          <p:nvPr/>
        </p:nvGrpSpPr>
        <p:grpSpPr>
          <a:xfrm>
            <a:off x="441747" y="1504783"/>
            <a:ext cx="8902281" cy="233767"/>
            <a:chOff x="441747" y="1504783"/>
            <a:chExt cx="8902281" cy="233767"/>
          </a:xfrm>
        </p:grpSpPr>
        <p:sp>
          <p:nvSpPr>
            <p:cNvPr id="21" name="직사각형 20">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22"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23" name="직사각형 22">
            <a:extLst>
              <a:ext uri="{FF2B5EF4-FFF2-40B4-BE49-F238E27FC236}">
                <a16:creationId xmlns:a16="http://schemas.microsoft.com/office/drawing/2014/main" xmlns="" id="{984F8C8F-7043-44DF-886E-249096684907}"/>
              </a:ext>
            </a:extLst>
          </p:cNvPr>
          <p:cNvSpPr/>
          <p:nvPr/>
        </p:nvSpPr>
        <p:spPr>
          <a:xfrm>
            <a:off x="711198" y="1829037"/>
            <a:ext cx="8632824" cy="103483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Implement bubble sort, which sorts two adjacent elements by swapping them.</a:t>
            </a:r>
          </a:p>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Implement selection sort, which finds the smallest element and creates a sorted list.</a:t>
            </a:r>
          </a:p>
          <a:p>
            <a:pPr marL="288925" indent="-288925" defTabSz="-22599650">
              <a:spcAft>
                <a:spcPts val="600"/>
              </a:spcAft>
              <a:buClr>
                <a:srgbClr val="A5A5A5"/>
              </a:buClr>
              <a:buFont typeface="Wingdings" panose="05000000000000000000" pitchFamily="2" charset="2"/>
              <a:buChar char="ü"/>
            </a:pPr>
            <a:r>
              <a:rPr lang="en-US" altLang="ko-KR" sz="1300" dirty="0" smtClean="0">
                <a:solidFill>
                  <a:srgbClr val="262626"/>
                </a:solidFill>
                <a:latin typeface="SamsungOne 400" panose="020B0503030303020204" pitchFamily="34" charset="0"/>
                <a:ea typeface="SamsungOne 400" panose="020B0503030303020204" pitchFamily="34" charset="0"/>
              </a:rPr>
              <a:t>Implement </a:t>
            </a:r>
            <a:r>
              <a:rPr lang="en-US" altLang="ko-KR" sz="1300" dirty="0">
                <a:solidFill>
                  <a:srgbClr val="262626"/>
                </a:solidFill>
                <a:latin typeface="SamsungOne 400" panose="020B0503030303020204" pitchFamily="34" charset="0"/>
                <a:ea typeface="SamsungOne 400" panose="020B0503030303020204" pitchFamily="34" charset="0"/>
              </a:rPr>
              <a:t>insertion sort, which inserts a new element into a sorted list.</a:t>
            </a:r>
          </a:p>
        </p:txBody>
      </p:sp>
      <p:sp>
        <p:nvSpPr>
          <p:cNvPr id="24" name="직사각형 23">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(2/3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27" name="직사각형 26">
            <a:extLst>
              <a:ext uri="{FF2B5EF4-FFF2-40B4-BE49-F238E27FC236}">
                <a16:creationId xmlns:a16="http://schemas.microsoft.com/office/drawing/2014/main" xmlns="" id="{6E9E3539-7A09-4457-B857-24687F94E0DE}"/>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Tree>
    <p:extLst>
      <p:ext uri="{BB962C8B-B14F-4D97-AF65-F5344CB8AC3E}">
        <p14:creationId xmlns:p14="http://schemas.microsoft.com/office/powerpoint/2010/main" val="2069374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4668243"/>
            <a:ext cx="8785225" cy="1191214"/>
            <a:chOff x="558800" y="5114924"/>
            <a:chExt cx="8785225" cy="1191214"/>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4"/>
              <a:ext cx="8785225" cy="1191214"/>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1~11</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8609"/>
              <a:ext cx="8181770" cy="702756"/>
            </a:xfrm>
            <a:prstGeom prst="rect">
              <a:avLst/>
            </a:prstGeom>
            <a:noFill/>
          </p:spPr>
          <p:txBody>
            <a:bodyPr wrap="square" lIns="0" tIns="0" rIns="0" bIns="0">
              <a:spAutoFit/>
            </a:bodyPr>
            <a:lstStyle/>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It takes an unsorted list S as an input parameter and returns a sorted list R.</a:t>
              </a:r>
            </a:p>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We take elements from S one by one, move forward from the last element of R, and add them to the position where the element is to be inserted.</a:t>
              </a:r>
            </a:p>
          </p:txBody>
        </p:sp>
      </p:grp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Insertion Sort</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50" y="1586913"/>
            <a:ext cx="795271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4.1. Implementing insertion sort with additional memory</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Insertion sort is a sorting algorithm that adds a new element to the correct position in the sorted list as follows.</a:t>
            </a:r>
          </a:p>
        </p:txBody>
      </p:sp>
      <p:grpSp>
        <p:nvGrpSpPr>
          <p:cNvPr id="4" name="그룹 3"/>
          <p:cNvGrpSpPr/>
          <p:nvPr/>
        </p:nvGrpSpPr>
        <p:grpSpPr>
          <a:xfrm>
            <a:off x="532716" y="2304150"/>
            <a:ext cx="8801784" cy="2300287"/>
            <a:chOff x="532716" y="2304150"/>
            <a:chExt cx="8801784" cy="2300287"/>
          </a:xfrm>
        </p:grpSpPr>
        <p:pic>
          <p:nvPicPr>
            <p:cNvPr id="21" name="그림 20">
              <a:extLst>
                <a:ext uri="{FF2B5EF4-FFF2-40B4-BE49-F238E27FC236}">
                  <a16:creationId xmlns:a16="http://schemas.microsoft.com/office/drawing/2014/main" xmlns="" id="{A3D76EB2-C3E5-4CBB-8BAC-2EBB6421176B}"/>
                </a:ext>
              </a:extLst>
            </p:cNvPr>
            <p:cNvPicPr>
              <a:picLocks noChangeAspect="1"/>
            </p:cNvPicPr>
            <p:nvPr/>
          </p:nvPicPr>
          <p:blipFill rotWithShape="1">
            <a:blip r:embed="rId4"/>
            <a:srcRect r="2625" b="47636"/>
            <a:stretch/>
          </p:blipFill>
          <p:spPr>
            <a:xfrm>
              <a:off x="532716" y="2304150"/>
              <a:ext cx="8801784" cy="2300287"/>
            </a:xfrm>
            <a:prstGeom prst="rect">
              <a:avLst/>
            </a:prstGeom>
          </p:spPr>
        </p:pic>
        <p:cxnSp>
          <p:nvCxnSpPr>
            <p:cNvPr id="3" name="직선 연결선 2"/>
            <p:cNvCxnSpPr/>
            <p:nvPr/>
          </p:nvCxnSpPr>
          <p:spPr>
            <a:xfrm>
              <a:off x="9334500" y="2334630"/>
              <a:ext cx="0" cy="22449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5629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5553089"/>
            <a:ext cx="8785225" cy="687692"/>
            <a:chOff x="558800" y="5114926"/>
            <a:chExt cx="8785225" cy="687692"/>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6"/>
              <a:ext cx="8785225" cy="68769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200055"/>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In order to check the operation of insertion sort, the state of S is output whenever the while loop is executed.</a:t>
              </a:r>
            </a:p>
          </p:txBody>
        </p:sp>
      </p:grpSp>
      <p:sp>
        <p:nvSpPr>
          <p:cNvPr id="26" name="직사각형 25">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9" name="직사각형 2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0" name="직사각형 29">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Insertion Sort</a:t>
            </a:r>
          </a:p>
        </p:txBody>
      </p:sp>
      <p:sp>
        <p:nvSpPr>
          <p:cNvPr id="31" name="TextBox 30">
            <a:extLst>
              <a:ext uri="{FF2B5EF4-FFF2-40B4-BE49-F238E27FC236}">
                <a16:creationId xmlns:a16="http://schemas.microsoft.com/office/drawing/2014/main" xmlns="" id="{89951F81-152F-4223-B5D3-ADC58970742B}"/>
              </a:ext>
            </a:extLst>
          </p:cNvPr>
          <p:cNvSpPr txBox="1"/>
          <p:nvPr/>
        </p:nvSpPr>
        <p:spPr>
          <a:xfrm>
            <a:off x="361950" y="1586913"/>
            <a:ext cx="795271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4.2. Running insertion sort with additional memory</a:t>
            </a:r>
          </a:p>
        </p:txBody>
      </p:sp>
      <p:sp>
        <p:nvSpPr>
          <p:cNvPr id="32" name="직사각형 31">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Check the operation of the insertion sort algorithm. Add elements of S to R in sorted order.</a:t>
            </a:r>
          </a:p>
        </p:txBody>
      </p:sp>
      <p:grpSp>
        <p:nvGrpSpPr>
          <p:cNvPr id="11" name="그룹 10"/>
          <p:cNvGrpSpPr/>
          <p:nvPr/>
        </p:nvGrpSpPr>
        <p:grpSpPr>
          <a:xfrm>
            <a:off x="558164" y="2308855"/>
            <a:ext cx="8787448" cy="3142660"/>
            <a:chOff x="558164" y="2308855"/>
            <a:chExt cx="8787448" cy="3142660"/>
          </a:xfrm>
        </p:grpSpPr>
        <p:grpSp>
          <p:nvGrpSpPr>
            <p:cNvPr id="5" name="그룹 4">
              <a:extLst>
                <a:ext uri="{FF2B5EF4-FFF2-40B4-BE49-F238E27FC236}">
                  <a16:creationId xmlns:a16="http://schemas.microsoft.com/office/drawing/2014/main" xmlns="" id="{C00522D5-214B-4D4A-A82E-659FB27D5C6C}"/>
                </a:ext>
              </a:extLst>
            </p:cNvPr>
            <p:cNvGrpSpPr/>
            <p:nvPr/>
          </p:nvGrpSpPr>
          <p:grpSpPr>
            <a:xfrm>
              <a:off x="558164" y="2308855"/>
              <a:ext cx="8787448" cy="3142660"/>
              <a:chOff x="647523" y="2431517"/>
              <a:chExt cx="8340995" cy="2982995"/>
            </a:xfrm>
          </p:grpSpPr>
          <p:grpSp>
            <p:nvGrpSpPr>
              <p:cNvPr id="4" name="그룹 3">
                <a:extLst>
                  <a:ext uri="{FF2B5EF4-FFF2-40B4-BE49-F238E27FC236}">
                    <a16:creationId xmlns:a16="http://schemas.microsoft.com/office/drawing/2014/main" xmlns="" id="{6C8F0FB1-12C1-44F7-829E-46E381ECE526}"/>
                  </a:ext>
                </a:extLst>
              </p:cNvPr>
              <p:cNvGrpSpPr/>
              <p:nvPr/>
            </p:nvGrpSpPr>
            <p:grpSpPr>
              <a:xfrm>
                <a:off x="647523" y="2431517"/>
                <a:ext cx="8340995" cy="2982995"/>
                <a:chOff x="647523" y="2431517"/>
                <a:chExt cx="8340995" cy="2982995"/>
              </a:xfrm>
            </p:grpSpPr>
            <p:grpSp>
              <p:nvGrpSpPr>
                <p:cNvPr id="2" name="그룹 1"/>
                <p:cNvGrpSpPr/>
                <p:nvPr/>
              </p:nvGrpSpPr>
              <p:grpSpPr>
                <a:xfrm>
                  <a:off x="647523" y="2431517"/>
                  <a:ext cx="7181665" cy="2982995"/>
                  <a:chOff x="647523" y="2431517"/>
                  <a:chExt cx="7181665" cy="2982995"/>
                </a:xfrm>
              </p:grpSpPr>
              <p:pic>
                <p:nvPicPr>
                  <p:cNvPr id="22" name="그림 21">
                    <a:extLst>
                      <a:ext uri="{FF2B5EF4-FFF2-40B4-BE49-F238E27FC236}">
                        <a16:creationId xmlns:a16="http://schemas.microsoft.com/office/drawing/2014/main" xmlns="" id="{B7D8C1F6-4F60-43AF-AF70-BC04A701C667}"/>
                      </a:ext>
                    </a:extLst>
                  </p:cNvPr>
                  <p:cNvPicPr>
                    <a:picLocks noChangeAspect="1"/>
                  </p:cNvPicPr>
                  <p:nvPr/>
                </p:nvPicPr>
                <p:blipFill rotWithShape="1">
                  <a:blip r:embed="rId4"/>
                  <a:srcRect l="506" t="-1" r="375" b="62689"/>
                  <a:stretch/>
                </p:blipFill>
                <p:spPr>
                  <a:xfrm>
                    <a:off x="683895" y="2431517"/>
                    <a:ext cx="7118463" cy="1302277"/>
                  </a:xfrm>
                  <a:prstGeom prst="rect">
                    <a:avLst/>
                  </a:prstGeom>
                </p:spPr>
              </p:pic>
              <p:pic>
                <p:nvPicPr>
                  <p:cNvPr id="23" name="그림 22">
                    <a:extLst>
                      <a:ext uri="{FF2B5EF4-FFF2-40B4-BE49-F238E27FC236}">
                        <a16:creationId xmlns:a16="http://schemas.microsoft.com/office/drawing/2014/main" xmlns="" id="{A92D9597-4AD8-46F7-BBC4-D2335B963688}"/>
                      </a:ext>
                    </a:extLst>
                  </p:cNvPr>
                  <p:cNvPicPr>
                    <a:picLocks noChangeAspect="1"/>
                  </p:cNvPicPr>
                  <p:nvPr/>
                </p:nvPicPr>
                <p:blipFill rotWithShape="1">
                  <a:blip r:embed="rId4"/>
                  <a:srcRect t="51059" b="-1"/>
                  <a:stretch/>
                </p:blipFill>
                <p:spPr>
                  <a:xfrm>
                    <a:off x="647523" y="3706368"/>
                    <a:ext cx="7181665" cy="1708144"/>
                  </a:xfrm>
                  <a:prstGeom prst="rect">
                    <a:avLst/>
                  </a:prstGeom>
                </p:spPr>
              </p:pic>
            </p:grpSp>
            <p:grpSp>
              <p:nvGrpSpPr>
                <p:cNvPr id="33" name="그룹 32">
                  <a:extLst>
                    <a:ext uri="{FF2B5EF4-FFF2-40B4-BE49-F238E27FC236}">
                      <a16:creationId xmlns:a16="http://schemas.microsoft.com/office/drawing/2014/main" xmlns="" id="{BD5A8A25-6CFB-4093-8EEE-4C01E1EA2268}"/>
                    </a:ext>
                  </a:extLst>
                </p:cNvPr>
                <p:cNvGrpSpPr/>
                <p:nvPr/>
              </p:nvGrpSpPr>
              <p:grpSpPr>
                <a:xfrm>
                  <a:off x="5367049" y="2431517"/>
                  <a:ext cx="3621469" cy="2982995"/>
                  <a:chOff x="3728455" y="2431517"/>
                  <a:chExt cx="3621469" cy="2982995"/>
                </a:xfrm>
              </p:grpSpPr>
              <p:pic>
                <p:nvPicPr>
                  <p:cNvPr id="35" name="그림 34">
                    <a:extLst>
                      <a:ext uri="{FF2B5EF4-FFF2-40B4-BE49-F238E27FC236}">
                        <a16:creationId xmlns:a16="http://schemas.microsoft.com/office/drawing/2014/main" xmlns="" id="{D90F9E8F-C420-4A16-B21D-8BC0671B71BE}"/>
                      </a:ext>
                    </a:extLst>
                  </p:cNvPr>
                  <p:cNvPicPr>
                    <a:picLocks noChangeAspect="1"/>
                  </p:cNvPicPr>
                  <p:nvPr/>
                </p:nvPicPr>
                <p:blipFill rotWithShape="1">
                  <a:blip r:embed="rId4"/>
                  <a:srcRect l="47871" t="-1" r="1703" b="62689"/>
                  <a:stretch/>
                </p:blipFill>
                <p:spPr>
                  <a:xfrm>
                    <a:off x="3728455" y="2431517"/>
                    <a:ext cx="3621469" cy="1302277"/>
                  </a:xfrm>
                  <a:prstGeom prst="rect">
                    <a:avLst/>
                  </a:prstGeom>
                </p:spPr>
              </p:pic>
              <p:pic>
                <p:nvPicPr>
                  <p:cNvPr id="36" name="그림 35">
                    <a:extLst>
                      <a:ext uri="{FF2B5EF4-FFF2-40B4-BE49-F238E27FC236}">
                        <a16:creationId xmlns:a16="http://schemas.microsoft.com/office/drawing/2014/main" xmlns="" id="{DBA2864E-623C-4B6E-BDB8-5D22D651F19F}"/>
                      </a:ext>
                    </a:extLst>
                  </p:cNvPr>
                  <p:cNvPicPr>
                    <a:picLocks noChangeAspect="1"/>
                  </p:cNvPicPr>
                  <p:nvPr/>
                </p:nvPicPr>
                <p:blipFill rotWithShape="1">
                  <a:blip r:embed="rId4"/>
                  <a:srcRect l="47872" t="51059" r="1701" b="-1"/>
                  <a:stretch/>
                </p:blipFill>
                <p:spPr>
                  <a:xfrm>
                    <a:off x="3728455" y="3706368"/>
                    <a:ext cx="3621469" cy="1708144"/>
                  </a:xfrm>
                  <a:prstGeom prst="rect">
                    <a:avLst/>
                  </a:prstGeom>
                </p:spPr>
              </p:pic>
            </p:grpSp>
          </p:grpSp>
          <p:grpSp>
            <p:nvGrpSpPr>
              <p:cNvPr id="24" name="그룹 23">
                <a:extLst>
                  <a:ext uri="{FF2B5EF4-FFF2-40B4-BE49-F238E27FC236}">
                    <a16:creationId xmlns:a16="http://schemas.microsoft.com/office/drawing/2014/main" xmlns="" id="{7C0CA28B-96B0-4A21-9D0D-01E4B44D6627}"/>
                  </a:ext>
                </a:extLst>
              </p:cNvPr>
              <p:cNvGrpSpPr/>
              <p:nvPr/>
            </p:nvGrpSpPr>
            <p:grpSpPr>
              <a:xfrm>
                <a:off x="765413" y="3906158"/>
                <a:ext cx="188119" cy="472901"/>
                <a:chOff x="807026" y="3559595"/>
                <a:chExt cx="188119" cy="472901"/>
              </a:xfrm>
            </p:grpSpPr>
            <p:sp>
              <p:nvSpPr>
                <p:cNvPr id="25" name="직사각형 24">
                  <a:extLst>
                    <a:ext uri="{FF2B5EF4-FFF2-40B4-BE49-F238E27FC236}">
                      <a16:creationId xmlns:a16="http://schemas.microsoft.com/office/drawing/2014/main" xmlns="" id="{7E7DD8F6-43B6-40BA-8BB3-2838F4472A12}"/>
                    </a:ext>
                  </a:extLst>
                </p:cNvPr>
                <p:cNvSpPr/>
                <p:nvPr/>
              </p:nvSpPr>
              <p:spPr>
                <a:xfrm>
                  <a:off x="864734" y="3559595"/>
                  <a:ext cx="130411" cy="1692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00" spc="-100" dirty="0">
                      <a:solidFill>
                        <a:schemeClr val="bg1">
                          <a:lumMod val="65000"/>
                        </a:schemeClr>
                      </a:solidFill>
                      <a:latin typeface="D2Coding" panose="020B0609020101020101" pitchFamily="49" charset="-127"/>
                      <a:ea typeface="D2Coding" panose="020B0609020101020101" pitchFamily="49" charset="-127"/>
                    </a:rPr>
                    <a:t>9</a:t>
                  </a:r>
                  <a:endParaRPr lang="ko-KR" altLang="en-US" sz="11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27" name="직사각형 26">
                  <a:extLst>
                    <a:ext uri="{FF2B5EF4-FFF2-40B4-BE49-F238E27FC236}">
                      <a16:creationId xmlns:a16="http://schemas.microsoft.com/office/drawing/2014/main" xmlns="" id="{8A82F9EF-98CF-40A4-9C5E-8954F21BE488}"/>
                    </a:ext>
                  </a:extLst>
                </p:cNvPr>
                <p:cNvSpPr/>
                <p:nvPr/>
              </p:nvSpPr>
              <p:spPr>
                <a:xfrm>
                  <a:off x="807026" y="3711407"/>
                  <a:ext cx="188119" cy="1692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00" spc="-100" dirty="0">
                      <a:solidFill>
                        <a:schemeClr val="bg1">
                          <a:lumMod val="65000"/>
                        </a:schemeClr>
                      </a:solidFill>
                      <a:latin typeface="D2Coding" panose="020B0609020101020101" pitchFamily="49" charset="-127"/>
                      <a:ea typeface="D2Coding" panose="020B0609020101020101" pitchFamily="49" charset="-127"/>
                    </a:rPr>
                    <a:t>10</a:t>
                  </a:r>
                  <a:endParaRPr lang="ko-KR" altLang="en-US" sz="11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28" name="직사각형 27">
                  <a:extLst>
                    <a:ext uri="{FF2B5EF4-FFF2-40B4-BE49-F238E27FC236}">
                      <a16:creationId xmlns:a16="http://schemas.microsoft.com/office/drawing/2014/main" xmlns="" id="{C832AE5B-D3F9-4D9E-9B7C-EDDCE1C61C18}"/>
                    </a:ext>
                  </a:extLst>
                </p:cNvPr>
                <p:cNvSpPr/>
                <p:nvPr/>
              </p:nvSpPr>
              <p:spPr>
                <a:xfrm>
                  <a:off x="807026" y="3863219"/>
                  <a:ext cx="188119" cy="1692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00" spc="-100" dirty="0">
                      <a:solidFill>
                        <a:schemeClr val="bg1">
                          <a:lumMod val="65000"/>
                        </a:schemeClr>
                      </a:solidFill>
                      <a:latin typeface="D2Coding" panose="020B0609020101020101" pitchFamily="49" charset="-127"/>
                      <a:ea typeface="D2Coding" panose="020B0609020101020101" pitchFamily="49" charset="-127"/>
                    </a:rPr>
                    <a:t>11</a:t>
                  </a:r>
                  <a:endParaRPr lang="ko-KR" altLang="en-US" sz="1100" spc="-100" dirty="0">
                    <a:solidFill>
                      <a:schemeClr val="bg1">
                        <a:lumMod val="65000"/>
                      </a:schemeClr>
                    </a:solidFill>
                    <a:latin typeface="D2Coding" panose="020B0609020101020101" pitchFamily="49" charset="-127"/>
                    <a:ea typeface="D2Coding" panose="020B0609020101020101" pitchFamily="49" charset="-127"/>
                  </a:endParaRPr>
                </a:p>
              </p:txBody>
            </p:sp>
          </p:grpSp>
        </p:grpSp>
        <p:cxnSp>
          <p:nvCxnSpPr>
            <p:cNvPr id="6" name="직선 연결선 5"/>
            <p:cNvCxnSpPr/>
            <p:nvPr/>
          </p:nvCxnSpPr>
          <p:spPr>
            <a:xfrm>
              <a:off x="9345612" y="2331715"/>
              <a:ext cx="0" cy="13430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9337992" y="3786226"/>
              <a:ext cx="0" cy="61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51286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4621180"/>
            <a:ext cx="8785225" cy="1446047"/>
            <a:chOff x="558800" y="5107304"/>
            <a:chExt cx="8785225" cy="1446047"/>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07304"/>
              <a:ext cx="8785225" cy="14460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232658" cy="292388"/>
              <a:chOff x="732985" y="5573065"/>
              <a:chExt cx="1232658"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1001868"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1~10</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954107"/>
            </a:xfrm>
            <a:prstGeom prst="rect">
              <a:avLst/>
            </a:prstGeom>
            <a:noFill/>
          </p:spPr>
          <p:txBody>
            <a:bodyPr wrap="square" lIns="0" tIns="0" rIns="0" bIns="0">
              <a:spAutoFit/>
            </a:bodyPr>
            <a:lstStyle/>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In Line 5, the </a:t>
              </a:r>
              <a:r>
                <a:rPr lang="en-US" altLang="ko-KR" sz="1300" dirty="0" err="1">
                  <a:solidFill>
                    <a:srgbClr val="262626"/>
                  </a:solidFill>
                  <a:latin typeface="SamsungOne 400" panose="020B0503030303020204" pitchFamily="34" charset="0"/>
                  <a:ea typeface="SamsungOne 400" panose="020B0503030303020204" pitchFamily="34" charset="0"/>
                </a:rPr>
                <a:t>i-th</a:t>
              </a:r>
              <a:r>
                <a:rPr lang="en-US" altLang="ko-KR" sz="1300" dirty="0">
                  <a:solidFill>
                    <a:srgbClr val="262626"/>
                  </a:solidFill>
                  <a:latin typeface="SamsungOne 400" panose="020B0503030303020204" pitchFamily="34" charset="0"/>
                  <a:ea typeface="SamsungOne 400" panose="020B0503030303020204" pitchFamily="34" charset="0"/>
                </a:rPr>
                <a:t> element is temporarily stored in x.</a:t>
              </a:r>
            </a:p>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In Line 6-9, decrease j while moving the element until it encounters an element greater than x, and then store x in the corresponding position.</a:t>
              </a:r>
            </a:p>
            <a:p>
              <a:pPr marL="182563" indent="-182563">
                <a:spcBef>
                  <a:spcPts val="0"/>
                </a:spcBef>
                <a:spcAft>
                  <a:spcPts val="6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In the outside for-loop, </a:t>
              </a:r>
              <a:r>
                <a:rPr lang="en-US" altLang="ko-KR" sz="1300" dirty="0" err="1">
                  <a:solidFill>
                    <a:srgbClr val="262626"/>
                  </a:solidFill>
                  <a:latin typeface="SamsungOne 400" panose="020B0503030303020204" pitchFamily="34" charset="0"/>
                  <a:ea typeface="SamsungOne 400" panose="020B0503030303020204" pitchFamily="34" charset="0"/>
                </a:rPr>
                <a:t>i</a:t>
              </a:r>
              <a:r>
                <a:rPr lang="en-US" altLang="ko-KR" sz="1300" dirty="0">
                  <a:solidFill>
                    <a:srgbClr val="262626"/>
                  </a:solidFill>
                  <a:latin typeface="SamsungOne 400" panose="020B0503030303020204" pitchFamily="34" charset="0"/>
                  <a:ea typeface="SamsungOne 400" panose="020B0503030303020204" pitchFamily="34" charset="0"/>
                </a:rPr>
                <a:t> is repeated from the first element of the list to the last element.</a:t>
              </a:r>
            </a:p>
          </p:txBody>
        </p:sp>
      </p:grpSp>
      <p:pic>
        <p:nvPicPr>
          <p:cNvPr id="20" name="그림 19">
            <a:extLst>
              <a:ext uri="{FF2B5EF4-FFF2-40B4-BE49-F238E27FC236}">
                <a16:creationId xmlns:a16="http://schemas.microsoft.com/office/drawing/2014/main" xmlns="" id="{A1DD3592-290B-4E9F-8B68-ACBDBBAF19BC}"/>
              </a:ext>
            </a:extLst>
          </p:cNvPr>
          <p:cNvPicPr>
            <a:picLocks noChangeAspect="1"/>
          </p:cNvPicPr>
          <p:nvPr/>
        </p:nvPicPr>
        <p:blipFill rotWithShape="1">
          <a:blip r:embed="rId3"/>
          <a:srcRect r="76" b="46156"/>
          <a:stretch/>
        </p:blipFill>
        <p:spPr>
          <a:xfrm>
            <a:off x="520524" y="2498187"/>
            <a:ext cx="8852076" cy="2105500"/>
          </a:xfrm>
          <a:prstGeom prst="rect">
            <a:avLst/>
          </a:prstGeom>
        </p:spPr>
      </p:pic>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Insertion Sort</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50" y="1586913"/>
            <a:ext cx="795271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4.3. Implementing In-Place insertion sort</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In order to implement insertion sort as an in-Place sorting algorithm, it can be implemented while moving elements one by one, as shown earlier.</a:t>
            </a:r>
          </a:p>
        </p:txBody>
      </p:sp>
    </p:spTree>
    <p:extLst>
      <p:ext uri="{BB962C8B-B14F-4D97-AF65-F5344CB8AC3E}">
        <p14:creationId xmlns:p14="http://schemas.microsoft.com/office/powerpoint/2010/main" val="2783976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5499748"/>
            <a:ext cx="8808465" cy="817732"/>
            <a:chOff x="558800" y="5114925"/>
            <a:chExt cx="8808465" cy="817732"/>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808465" cy="817732"/>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4</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485749"/>
              <a:ext cx="8181770" cy="400110"/>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In order to check the operation of insertion sort, the state of S is output every time the </a:t>
              </a:r>
              <a:r>
                <a:rPr lang="en-US" altLang="ko-KR" sz="1300" dirty="0" err="1">
                  <a:solidFill>
                    <a:srgbClr val="262626"/>
                  </a:solidFill>
                  <a:latin typeface="SamsungOne 400" panose="020B0503030303020204" pitchFamily="34" charset="0"/>
                  <a:ea typeface="SamsungOne 400" panose="020B0503030303020204" pitchFamily="34" charset="0"/>
                </a:rPr>
                <a:t>i-th</a:t>
              </a:r>
              <a:r>
                <a:rPr lang="en-US" altLang="ko-KR" sz="1300" dirty="0">
                  <a:solidFill>
                    <a:srgbClr val="262626"/>
                  </a:solidFill>
                  <a:latin typeface="SamsungOne 400" panose="020B0503030303020204" pitchFamily="34" charset="0"/>
                  <a:ea typeface="SamsungOne 400" panose="020B0503030303020204" pitchFamily="34" charset="0"/>
                </a:rPr>
                <a:t> for loop is executed.</a:t>
              </a:r>
            </a:p>
          </p:txBody>
        </p:sp>
      </p:grpSp>
      <p:sp>
        <p:nvSpPr>
          <p:cNvPr id="30" name="직사각형 2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32" name="직사각형 3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4. Insertion Sort</a:t>
            </a:r>
          </a:p>
        </p:txBody>
      </p:sp>
      <p:sp>
        <p:nvSpPr>
          <p:cNvPr id="34" name="TextBox 33">
            <a:extLst>
              <a:ext uri="{FF2B5EF4-FFF2-40B4-BE49-F238E27FC236}">
                <a16:creationId xmlns:a16="http://schemas.microsoft.com/office/drawing/2014/main" xmlns="" id="{89951F81-152F-4223-B5D3-ADC58970742B}"/>
              </a:ext>
            </a:extLst>
          </p:cNvPr>
          <p:cNvSpPr txBox="1"/>
          <p:nvPr/>
        </p:nvSpPr>
        <p:spPr>
          <a:xfrm>
            <a:off x="361950" y="1586913"/>
            <a:ext cx="795271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4.4. Running In-Place insertion sort</a:t>
            </a:r>
          </a:p>
        </p:txBody>
      </p:sp>
      <p:sp>
        <p:nvSpPr>
          <p:cNvPr id="35" name="직사각형 34">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Check the operation of the insertion sort algorithm. It places an element of S in it’s right position by insertion.</a:t>
            </a:r>
            <a:endParaRPr lang="ko-KR" altLang="en-US" sz="1300" dirty="0">
              <a:solidFill>
                <a:schemeClr val="tx1"/>
              </a:solidFill>
              <a:latin typeface="SamsungOne 400" panose="020B0503030303020204" pitchFamily="34" charset="0"/>
              <a:ea typeface="SamsungOne 400" panose="020B0503030303020204" pitchFamily="34" charset="0"/>
            </a:endParaRPr>
          </a:p>
        </p:txBody>
      </p:sp>
      <p:grpSp>
        <p:nvGrpSpPr>
          <p:cNvPr id="10" name="그룹 9"/>
          <p:cNvGrpSpPr/>
          <p:nvPr/>
        </p:nvGrpSpPr>
        <p:grpSpPr>
          <a:xfrm>
            <a:off x="550430" y="2278668"/>
            <a:ext cx="8818423" cy="3177252"/>
            <a:chOff x="550430" y="2278668"/>
            <a:chExt cx="8818423" cy="3177252"/>
          </a:xfrm>
        </p:grpSpPr>
        <p:grpSp>
          <p:nvGrpSpPr>
            <p:cNvPr id="3" name="그룹 2">
              <a:extLst>
                <a:ext uri="{FF2B5EF4-FFF2-40B4-BE49-F238E27FC236}">
                  <a16:creationId xmlns:a16="http://schemas.microsoft.com/office/drawing/2014/main" xmlns="" id="{92E79EBC-C259-4E80-8F7F-BC68D786D6A0}"/>
                </a:ext>
              </a:extLst>
            </p:cNvPr>
            <p:cNvGrpSpPr/>
            <p:nvPr/>
          </p:nvGrpSpPr>
          <p:grpSpPr>
            <a:xfrm>
              <a:off x="550430" y="2278668"/>
              <a:ext cx="8818423" cy="3177252"/>
              <a:chOff x="647015" y="2424551"/>
              <a:chExt cx="8304752" cy="2992178"/>
            </a:xfrm>
          </p:grpSpPr>
          <p:grpSp>
            <p:nvGrpSpPr>
              <p:cNvPr id="2" name="그룹 1">
                <a:extLst>
                  <a:ext uri="{FF2B5EF4-FFF2-40B4-BE49-F238E27FC236}">
                    <a16:creationId xmlns:a16="http://schemas.microsoft.com/office/drawing/2014/main" xmlns="" id="{63DC0451-5EB6-4576-977E-7B1B51140AE9}"/>
                  </a:ext>
                </a:extLst>
              </p:cNvPr>
              <p:cNvGrpSpPr/>
              <p:nvPr/>
            </p:nvGrpSpPr>
            <p:grpSpPr>
              <a:xfrm>
                <a:off x="647015" y="2424551"/>
                <a:ext cx="7621195" cy="2992178"/>
                <a:chOff x="647015" y="2424551"/>
                <a:chExt cx="7621195" cy="2992178"/>
              </a:xfrm>
            </p:grpSpPr>
            <p:pic>
              <p:nvPicPr>
                <p:cNvPr id="26" name="그림 25">
                  <a:extLst>
                    <a:ext uri="{FF2B5EF4-FFF2-40B4-BE49-F238E27FC236}">
                      <a16:creationId xmlns:a16="http://schemas.microsoft.com/office/drawing/2014/main" xmlns="" id="{E99F0191-2CC4-43D2-B237-E0E98AF7AD38}"/>
                    </a:ext>
                  </a:extLst>
                </p:cNvPr>
                <p:cNvPicPr>
                  <a:picLocks noChangeAspect="1"/>
                </p:cNvPicPr>
                <p:nvPr/>
              </p:nvPicPr>
              <p:blipFill rotWithShape="1">
                <a:blip r:embed="rId4"/>
                <a:srcRect t="-1" b="59337"/>
                <a:stretch/>
              </p:blipFill>
              <p:spPr>
                <a:xfrm>
                  <a:off x="647523" y="2424551"/>
                  <a:ext cx="7620687" cy="1367852"/>
                </a:xfrm>
                <a:prstGeom prst="rect">
                  <a:avLst/>
                </a:prstGeom>
              </p:spPr>
            </p:pic>
            <p:pic>
              <p:nvPicPr>
                <p:cNvPr id="31" name="그림 30">
                  <a:extLst>
                    <a:ext uri="{FF2B5EF4-FFF2-40B4-BE49-F238E27FC236}">
                      <a16:creationId xmlns:a16="http://schemas.microsoft.com/office/drawing/2014/main" xmlns="" id="{DA97951D-C9D3-461F-B618-10EB7B9897B3}"/>
                    </a:ext>
                  </a:extLst>
                </p:cNvPr>
                <p:cNvPicPr>
                  <a:picLocks noChangeAspect="1"/>
                </p:cNvPicPr>
                <p:nvPr/>
              </p:nvPicPr>
              <p:blipFill rotWithShape="1">
                <a:blip r:embed="rId4"/>
                <a:srcRect t="51630" b="1"/>
                <a:stretch/>
              </p:blipFill>
              <p:spPr>
                <a:xfrm>
                  <a:off x="647015" y="3789680"/>
                  <a:ext cx="7620685" cy="1627049"/>
                </a:xfrm>
                <a:prstGeom prst="rect">
                  <a:avLst/>
                </a:prstGeom>
              </p:spPr>
            </p:pic>
          </p:grpSp>
          <p:grpSp>
            <p:nvGrpSpPr>
              <p:cNvPr id="24" name="그룹 23">
                <a:extLst>
                  <a:ext uri="{FF2B5EF4-FFF2-40B4-BE49-F238E27FC236}">
                    <a16:creationId xmlns:a16="http://schemas.microsoft.com/office/drawing/2014/main" xmlns="" id="{7C0CA28B-96B0-4A21-9D0D-01E4B44D6627}"/>
                  </a:ext>
                </a:extLst>
              </p:cNvPr>
              <p:cNvGrpSpPr/>
              <p:nvPr/>
            </p:nvGrpSpPr>
            <p:grpSpPr>
              <a:xfrm>
                <a:off x="770652" y="3991803"/>
                <a:ext cx="188119" cy="472902"/>
                <a:chOff x="807026" y="3559595"/>
                <a:chExt cx="188119" cy="472902"/>
              </a:xfrm>
            </p:grpSpPr>
            <p:sp>
              <p:nvSpPr>
                <p:cNvPr id="25" name="직사각형 24">
                  <a:extLst>
                    <a:ext uri="{FF2B5EF4-FFF2-40B4-BE49-F238E27FC236}">
                      <a16:creationId xmlns:a16="http://schemas.microsoft.com/office/drawing/2014/main" xmlns="" id="{7E7DD8F6-43B6-40BA-8BB3-2838F4472A12}"/>
                    </a:ext>
                  </a:extLst>
                </p:cNvPr>
                <p:cNvSpPr/>
                <p:nvPr/>
              </p:nvSpPr>
              <p:spPr>
                <a:xfrm>
                  <a:off x="864734" y="3559595"/>
                  <a:ext cx="130411" cy="1692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00" spc="-100" dirty="0">
                      <a:solidFill>
                        <a:schemeClr val="bg1">
                          <a:lumMod val="65000"/>
                        </a:schemeClr>
                      </a:solidFill>
                      <a:latin typeface="D2Coding" panose="020B0609020101020101" pitchFamily="49" charset="-127"/>
                      <a:ea typeface="D2Coding" panose="020B0609020101020101" pitchFamily="49" charset="-127"/>
                    </a:rPr>
                    <a:t>9</a:t>
                  </a:r>
                  <a:endParaRPr lang="ko-KR" altLang="en-US" sz="11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27" name="직사각형 26">
                  <a:extLst>
                    <a:ext uri="{FF2B5EF4-FFF2-40B4-BE49-F238E27FC236}">
                      <a16:creationId xmlns:a16="http://schemas.microsoft.com/office/drawing/2014/main" xmlns="" id="{8A82F9EF-98CF-40A4-9C5E-8954F21BE488}"/>
                    </a:ext>
                  </a:extLst>
                </p:cNvPr>
                <p:cNvSpPr/>
                <p:nvPr/>
              </p:nvSpPr>
              <p:spPr>
                <a:xfrm>
                  <a:off x="807026" y="3711407"/>
                  <a:ext cx="188119" cy="1692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00" spc="-100" dirty="0">
                      <a:solidFill>
                        <a:schemeClr val="bg1">
                          <a:lumMod val="65000"/>
                        </a:schemeClr>
                      </a:solidFill>
                      <a:latin typeface="D2Coding" panose="020B0609020101020101" pitchFamily="49" charset="-127"/>
                      <a:ea typeface="D2Coding" panose="020B0609020101020101" pitchFamily="49" charset="-127"/>
                    </a:rPr>
                    <a:t>10</a:t>
                  </a:r>
                  <a:endParaRPr lang="ko-KR" altLang="en-US" sz="1100" spc="-100" dirty="0">
                    <a:solidFill>
                      <a:schemeClr val="bg1">
                        <a:lumMod val="65000"/>
                      </a:schemeClr>
                    </a:solidFill>
                    <a:latin typeface="D2Coding" panose="020B0609020101020101" pitchFamily="49" charset="-127"/>
                    <a:ea typeface="D2Coding" panose="020B0609020101020101" pitchFamily="49" charset="-127"/>
                  </a:endParaRPr>
                </a:p>
              </p:txBody>
            </p:sp>
            <p:sp>
              <p:nvSpPr>
                <p:cNvPr id="28" name="직사각형 27">
                  <a:extLst>
                    <a:ext uri="{FF2B5EF4-FFF2-40B4-BE49-F238E27FC236}">
                      <a16:creationId xmlns:a16="http://schemas.microsoft.com/office/drawing/2014/main" xmlns="" id="{C832AE5B-D3F9-4D9E-9B7C-EDDCE1C61C18}"/>
                    </a:ext>
                  </a:extLst>
                </p:cNvPr>
                <p:cNvSpPr/>
                <p:nvPr/>
              </p:nvSpPr>
              <p:spPr>
                <a:xfrm>
                  <a:off x="807026" y="3863220"/>
                  <a:ext cx="188119" cy="16927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r" latinLnBrk="0"/>
                  <a:r>
                    <a:rPr lang="en-US" altLang="ko-KR" sz="1100" spc="-100" dirty="0">
                      <a:solidFill>
                        <a:schemeClr val="bg1">
                          <a:lumMod val="65000"/>
                        </a:schemeClr>
                      </a:solidFill>
                      <a:latin typeface="D2Coding" panose="020B0609020101020101" pitchFamily="49" charset="-127"/>
                      <a:ea typeface="D2Coding" panose="020B0609020101020101" pitchFamily="49" charset="-127"/>
                    </a:rPr>
                    <a:t>11</a:t>
                  </a:r>
                  <a:endParaRPr lang="ko-KR" altLang="en-US" sz="1100" spc="-100" dirty="0">
                    <a:solidFill>
                      <a:schemeClr val="bg1">
                        <a:lumMod val="65000"/>
                      </a:schemeClr>
                    </a:solidFill>
                    <a:latin typeface="D2Coding" panose="020B0609020101020101" pitchFamily="49" charset="-127"/>
                    <a:ea typeface="D2Coding" panose="020B0609020101020101" pitchFamily="49" charset="-127"/>
                  </a:endParaRPr>
                </a:p>
              </p:txBody>
            </p:sp>
          </p:grpSp>
          <p:grpSp>
            <p:nvGrpSpPr>
              <p:cNvPr id="22" name="그룹 21">
                <a:extLst>
                  <a:ext uri="{FF2B5EF4-FFF2-40B4-BE49-F238E27FC236}">
                    <a16:creationId xmlns:a16="http://schemas.microsoft.com/office/drawing/2014/main" xmlns="" id="{DAD5FC05-7133-4DB8-BAE3-FB7E5DE17BC5}"/>
                  </a:ext>
                </a:extLst>
              </p:cNvPr>
              <p:cNvGrpSpPr/>
              <p:nvPr/>
            </p:nvGrpSpPr>
            <p:grpSpPr>
              <a:xfrm>
                <a:off x="7746543" y="2424551"/>
                <a:ext cx="1205224" cy="2992178"/>
                <a:chOff x="6231982" y="2424551"/>
                <a:chExt cx="1205224" cy="2992178"/>
              </a:xfrm>
            </p:grpSpPr>
            <p:pic>
              <p:nvPicPr>
                <p:cNvPr id="23" name="그림 22">
                  <a:extLst>
                    <a:ext uri="{FF2B5EF4-FFF2-40B4-BE49-F238E27FC236}">
                      <a16:creationId xmlns:a16="http://schemas.microsoft.com/office/drawing/2014/main" xmlns="" id="{C9B37781-5DC1-4786-907A-E19910D0FB14}"/>
                    </a:ext>
                  </a:extLst>
                </p:cNvPr>
                <p:cNvPicPr>
                  <a:picLocks noChangeAspect="1"/>
                </p:cNvPicPr>
                <p:nvPr/>
              </p:nvPicPr>
              <p:blipFill rotWithShape="1">
                <a:blip r:embed="rId4"/>
                <a:srcRect l="78448" t="-1" r="5737" b="59337"/>
                <a:stretch/>
              </p:blipFill>
              <p:spPr>
                <a:xfrm>
                  <a:off x="6231982" y="2424551"/>
                  <a:ext cx="1205223" cy="1367852"/>
                </a:xfrm>
                <a:prstGeom prst="rect">
                  <a:avLst/>
                </a:prstGeom>
              </p:spPr>
            </p:pic>
            <p:pic>
              <p:nvPicPr>
                <p:cNvPr id="29" name="그림 28">
                  <a:extLst>
                    <a:ext uri="{FF2B5EF4-FFF2-40B4-BE49-F238E27FC236}">
                      <a16:creationId xmlns:a16="http://schemas.microsoft.com/office/drawing/2014/main" xmlns="" id="{B99C67A9-11D5-4DE6-A12E-695332A29434}"/>
                    </a:ext>
                  </a:extLst>
                </p:cNvPr>
                <p:cNvPicPr>
                  <a:picLocks noChangeAspect="1"/>
                </p:cNvPicPr>
                <p:nvPr/>
              </p:nvPicPr>
              <p:blipFill rotWithShape="1">
                <a:blip r:embed="rId4"/>
                <a:srcRect l="78455" t="51630" r="5730" b="1"/>
                <a:stretch/>
              </p:blipFill>
              <p:spPr>
                <a:xfrm>
                  <a:off x="6231982" y="3789680"/>
                  <a:ext cx="1205224" cy="1627049"/>
                </a:xfrm>
                <a:prstGeom prst="rect">
                  <a:avLst/>
                </a:prstGeom>
              </p:spPr>
            </p:pic>
          </p:grpSp>
        </p:grpSp>
        <p:cxnSp>
          <p:nvCxnSpPr>
            <p:cNvPr id="5" name="직선 연결선 4"/>
            <p:cNvCxnSpPr/>
            <p:nvPr/>
          </p:nvCxnSpPr>
          <p:spPr>
            <a:xfrm>
              <a:off x="9368852" y="2316768"/>
              <a:ext cx="0" cy="140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a:off x="9368852" y="3863340"/>
              <a:ext cx="0" cy="6426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1566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xmlns="" id="{D57A8A58-DEE8-43EC-B7FF-6301268EFAD6}"/>
              </a:ext>
            </a:extLst>
          </p:cNvPr>
          <p:cNvGrpSpPr/>
          <p:nvPr/>
        </p:nvGrpSpPr>
        <p:grpSpPr>
          <a:xfrm>
            <a:off x="484632" y="1216152"/>
            <a:ext cx="8961120" cy="5056631"/>
            <a:chOff x="484632" y="1335024"/>
            <a:chExt cx="8961120" cy="5056631"/>
          </a:xfrm>
        </p:grpSpPr>
        <p:grpSp>
          <p:nvGrpSpPr>
            <p:cNvPr id="33" name="그룹 32">
              <a:extLst>
                <a:ext uri="{FF2B5EF4-FFF2-40B4-BE49-F238E27FC236}">
                  <a16:creationId xmlns:a16="http://schemas.microsoft.com/office/drawing/2014/main" xmlns="" id="{49F20D8F-2156-495E-8857-5FE7872F429F}"/>
                </a:ext>
              </a:extLst>
            </p:cNvPr>
            <p:cNvGrpSpPr/>
            <p:nvPr/>
          </p:nvGrpSpPr>
          <p:grpSpPr>
            <a:xfrm>
              <a:off x="484632" y="1335024"/>
              <a:ext cx="8961120" cy="5056631"/>
              <a:chOff x="578678" y="1445207"/>
              <a:chExt cx="8748000" cy="4872624"/>
            </a:xfrm>
          </p:grpSpPr>
          <p:sp>
            <p:nvSpPr>
              <p:cNvPr id="37" name="직사각형 36">
                <a:extLst>
                  <a:ext uri="{FF2B5EF4-FFF2-40B4-BE49-F238E27FC236}">
                    <a16:creationId xmlns:a16="http://schemas.microsoft.com/office/drawing/2014/main" xmlns="" id="{6A45F479-525D-49CB-8933-A69308B56FA9}"/>
                  </a:ext>
                </a:extLst>
              </p:cNvPr>
              <p:cNvSpPr/>
              <p:nvPr userDrawn="1"/>
            </p:nvSpPr>
            <p:spPr>
              <a:xfrm>
                <a:off x="578678" y="1951172"/>
                <a:ext cx="8748000" cy="4366659"/>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xmlns="" id="{0A29CA45-2E47-4EFA-A2DE-0FC82DD1187A}"/>
                  </a:ext>
                </a:extLst>
              </p:cNvPr>
              <p:cNvSpPr/>
              <p:nvPr userDrawn="1"/>
            </p:nvSpPr>
            <p:spPr>
              <a:xfrm>
                <a:off x="578678" y="1445207"/>
                <a:ext cx="8748000" cy="567966"/>
              </a:xfrm>
              <a:prstGeom prst="rect">
                <a:avLst/>
              </a:prstGeom>
              <a:solidFill>
                <a:schemeClr val="bg1"/>
              </a:solidFill>
              <a:ln w="38100">
                <a:solidFill>
                  <a:srgbClr val="0D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4" name="그룹 33">
              <a:extLst>
                <a:ext uri="{FF2B5EF4-FFF2-40B4-BE49-F238E27FC236}">
                  <a16:creationId xmlns:a16="http://schemas.microsoft.com/office/drawing/2014/main" xmlns="" id="{D4032BD7-00D8-43DC-982D-3207349D49C7}"/>
                </a:ext>
              </a:extLst>
            </p:cNvPr>
            <p:cNvGrpSpPr/>
            <p:nvPr/>
          </p:nvGrpSpPr>
          <p:grpSpPr>
            <a:xfrm>
              <a:off x="677148" y="1429659"/>
              <a:ext cx="4133831" cy="400144"/>
              <a:chOff x="677148" y="1060993"/>
              <a:chExt cx="4133831" cy="400144"/>
            </a:xfrm>
          </p:grpSpPr>
          <p:sp>
            <p:nvSpPr>
              <p:cNvPr id="35" name="직사각형 34">
                <a:extLst>
                  <a:ext uri="{FF2B5EF4-FFF2-40B4-BE49-F238E27FC236}">
                    <a16:creationId xmlns:a16="http://schemas.microsoft.com/office/drawing/2014/main" xmlns="" id="{8C89FC50-9B4F-4B3D-8042-633E0702A91E}"/>
                  </a:ext>
                </a:extLst>
              </p:cNvPr>
              <p:cNvSpPr/>
              <p:nvPr/>
            </p:nvSpPr>
            <p:spPr>
              <a:xfrm>
                <a:off x="1186010" y="1091805"/>
                <a:ext cx="362496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b="1" dirty="0">
                    <a:solidFill>
                      <a:srgbClr val="0D0D0D"/>
                    </a:solidFill>
                    <a:latin typeface="Samsung Sharp Sans" pitchFamily="2" charset="0"/>
                    <a:ea typeface="+mj-ea"/>
                    <a:cs typeface="Samsung Sharp Sans" pitchFamily="2" charset="0"/>
                  </a:rPr>
                  <a:t>One More Step</a:t>
                </a:r>
                <a:endParaRPr lang="ko-KR" altLang="en-US" sz="2400" b="1" dirty="0">
                  <a:solidFill>
                    <a:srgbClr val="0D0D0D"/>
                  </a:solidFill>
                  <a:latin typeface="Samsung Sharp Sans" pitchFamily="2" charset="0"/>
                  <a:ea typeface="+mj-ea"/>
                  <a:cs typeface="Samsung Sharp Sans" pitchFamily="2" charset="0"/>
                </a:endParaRPr>
              </a:p>
            </p:txBody>
          </p:sp>
          <p:pic>
            <p:nvPicPr>
              <p:cNvPr id="36" name="그림 35">
                <a:extLst>
                  <a:ext uri="{FF2B5EF4-FFF2-40B4-BE49-F238E27FC236}">
                    <a16:creationId xmlns:a16="http://schemas.microsoft.com/office/drawing/2014/main" xmlns="" id="{3B661185-05A5-4A49-81D8-D85DDF16C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148" y="1060993"/>
                <a:ext cx="359695" cy="359695"/>
              </a:xfrm>
              <a:prstGeom prst="rect">
                <a:avLst/>
              </a:prstGeom>
            </p:spPr>
          </p:pic>
        </p:grpSp>
      </p:grpSp>
      <p:sp>
        <p:nvSpPr>
          <p:cNvPr id="39" name="직각 삼각형 38">
            <a:extLst>
              <a:ext uri="{FF2B5EF4-FFF2-40B4-BE49-F238E27FC236}">
                <a16:creationId xmlns:a16="http://schemas.microsoft.com/office/drawing/2014/main" xmlns="" id="{44993D04-6099-4F5D-A9F3-D5612C0D04A2}"/>
              </a:ext>
            </a:extLst>
          </p:cNvPr>
          <p:cNvSpPr/>
          <p:nvPr/>
        </p:nvSpPr>
        <p:spPr>
          <a:xfrm rot="10800000">
            <a:off x="9034272" y="1317461"/>
            <a:ext cx="288380" cy="29117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14" name="직사각형 1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15" name="직사각형 14">
            <a:extLst>
              <a:ext uri="{FF2B5EF4-FFF2-40B4-BE49-F238E27FC236}">
                <a16:creationId xmlns:a16="http://schemas.microsoft.com/office/drawing/2014/main" xmlns="" id="{90EFA62F-9637-4E5A-AAB1-9E61461D75DD}"/>
              </a:ext>
            </a:extLst>
          </p:cNvPr>
          <p:cNvSpPr/>
          <p:nvPr/>
        </p:nvSpPr>
        <p:spPr>
          <a:xfrm>
            <a:off x="805542" y="2077481"/>
            <a:ext cx="8449561" cy="3277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2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What is the time complexity of the sorting algorithm?</a:t>
            </a:r>
          </a:p>
          <a:p>
            <a:pPr marL="115888" indent="-115888" latinLnBrk="0">
              <a:spcAft>
                <a:spcPts val="12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bubble sort algorithm executes a </a:t>
            </a:r>
            <a:r>
              <a:rPr lang="en-US" altLang="ko-KR" sz="1300" dirty="0" smtClean="0">
                <a:solidFill>
                  <a:schemeClr val="tx1"/>
                </a:solidFill>
                <a:latin typeface="SamsungOne 400" panose="020B0503030303020204" pitchFamily="34" charset="0"/>
                <a:ea typeface="SamsungOne 400" panose="020B0503030303020204" pitchFamily="34" charset="0"/>
              </a:rPr>
              <a:t>double nested </a:t>
            </a:r>
            <a:r>
              <a:rPr lang="en-US" altLang="ko-KR" sz="1300" dirty="0">
                <a:solidFill>
                  <a:schemeClr val="tx1"/>
                </a:solidFill>
                <a:latin typeface="SamsungOne 400" panose="020B0503030303020204" pitchFamily="34" charset="0"/>
                <a:ea typeface="SamsungOne 400" panose="020B0503030303020204" pitchFamily="34" charset="0"/>
              </a:rPr>
              <a:t>for-loop, and the number of comparisons for each pass is N – 1, N – 2, N – 3, … , </a:t>
            </a:r>
            <a:r>
              <a:rPr lang="en-US" altLang="ko-KR" sz="1300" dirty="0" smtClean="0">
                <a:solidFill>
                  <a:schemeClr val="tx1"/>
                </a:solidFill>
                <a:latin typeface="SamsungOne 400" panose="020B0503030303020204" pitchFamily="34" charset="0"/>
                <a:ea typeface="SamsungOne 400" panose="020B0503030303020204" pitchFamily="34" charset="0"/>
              </a:rPr>
              <a:t>0</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12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number of comparisons in the bubble sort algorithm is T(N) = (N – 1) + (N - 2) + … + 1 = N(N-1)/2.</a:t>
            </a:r>
          </a:p>
          <a:p>
            <a:pPr marL="115888" indent="-115888" latinLnBrk="0">
              <a:spcAft>
                <a:spcPts val="12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time complexity of the bubble sort algorithm is O(N</a:t>
            </a:r>
            <a:r>
              <a:rPr lang="en-US" altLang="ko-KR" sz="1300" baseline="30000" dirty="0">
                <a:solidFill>
                  <a:schemeClr val="tx1"/>
                </a:solidFill>
                <a:latin typeface="SamsungOne 400" panose="020B0503030303020204" pitchFamily="34" charset="0"/>
                <a:ea typeface="SamsungOne 400" panose="020B0503030303020204" pitchFamily="34" charset="0"/>
              </a:rPr>
              <a:t>2</a:t>
            </a:r>
            <a:r>
              <a:rPr lang="en-US" altLang="ko-KR" sz="1300" dirty="0">
                <a:solidFill>
                  <a:schemeClr val="tx1"/>
                </a:solidFill>
                <a:latin typeface="SamsungOne 400" panose="020B0503030303020204" pitchFamily="34" charset="0"/>
                <a:ea typeface="SamsungOne 400" panose="020B0503030303020204" pitchFamily="34" charset="0"/>
              </a:rPr>
              <a:t>).</a:t>
            </a:r>
          </a:p>
          <a:p>
            <a:pPr marL="115888" indent="-115888" latinLnBrk="0">
              <a:spcAft>
                <a:spcPts val="12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Since selection sort executes a double for-loop like bubble sort, the time complexity is O(N</a:t>
            </a:r>
            <a:r>
              <a:rPr lang="en-US" altLang="ko-KR" sz="1300" baseline="30000" dirty="0">
                <a:solidFill>
                  <a:schemeClr val="tx1"/>
                </a:solidFill>
                <a:latin typeface="SamsungOne 400" panose="020B0503030303020204" pitchFamily="34" charset="0"/>
                <a:ea typeface="SamsungOne 400" panose="020B0503030303020204" pitchFamily="34" charset="0"/>
              </a:rPr>
              <a:t>2</a:t>
            </a:r>
            <a:r>
              <a:rPr lang="en-US" altLang="ko-KR" sz="1300" dirty="0">
                <a:solidFill>
                  <a:schemeClr val="tx1"/>
                </a:solidFill>
                <a:latin typeface="SamsungOne 400" panose="020B0503030303020204" pitchFamily="34" charset="0"/>
                <a:ea typeface="SamsungOne 400" panose="020B0503030303020204" pitchFamily="34" charset="0"/>
              </a:rPr>
              <a:t>) for the same reason.</a:t>
            </a:r>
          </a:p>
          <a:p>
            <a:pPr marL="115888" indent="-115888" latinLnBrk="0">
              <a:spcAft>
                <a:spcPts val="12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In the case of insertion sort, the number of comparisons differs between the worst case and the best case.</a:t>
            </a:r>
          </a:p>
          <a:p>
            <a:pPr marL="115888" indent="-115888" latinLnBrk="0">
              <a:spcAft>
                <a:spcPts val="12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best case is an already sorted array. In this case, the time complexity becomes O(N) because the insertion position can be found only by one comparison for each pass.</a:t>
            </a:r>
          </a:p>
          <a:p>
            <a:pPr marL="115888" indent="-115888" latinLnBrk="0">
              <a:spcAft>
                <a:spcPts val="12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The worst case is an array sorted in reverse order. In this case, the time complexity is O(N</a:t>
            </a:r>
            <a:r>
              <a:rPr lang="en-US" altLang="ko-KR" sz="1300" baseline="30000" dirty="0">
                <a:solidFill>
                  <a:schemeClr val="tx1"/>
                </a:solidFill>
                <a:latin typeface="SamsungOne 400" panose="020B0503030303020204" pitchFamily="34" charset="0"/>
                <a:ea typeface="SamsungOne 400" panose="020B0503030303020204" pitchFamily="34" charset="0"/>
              </a:rPr>
              <a:t>2</a:t>
            </a:r>
            <a:r>
              <a:rPr lang="en-US" altLang="ko-KR" sz="1300" dirty="0">
                <a:solidFill>
                  <a:schemeClr val="tx1"/>
                </a:solidFill>
                <a:latin typeface="SamsungOne 400" panose="020B0503030303020204" pitchFamily="34" charset="0"/>
                <a:ea typeface="SamsungOne 400" panose="020B0503030303020204" pitchFamily="34" charset="0"/>
              </a:rPr>
              <a:t>) as in bubble/selection sort, because the insertion position must be compared with all elements of the sorted list for each pass.</a:t>
            </a:r>
          </a:p>
        </p:txBody>
      </p:sp>
    </p:spTree>
    <p:extLst>
      <p:ext uri="{BB962C8B-B14F-4D97-AF65-F5344CB8AC3E}">
        <p14:creationId xmlns:p14="http://schemas.microsoft.com/office/powerpoint/2010/main" val="362053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798170"/>
            <a:ext cx="7981951" cy="692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sz="4500" dirty="0">
                <a:solidFill>
                  <a:srgbClr val="FFFFFF"/>
                </a:solidFill>
                <a:latin typeface="Samsung Sharp Sans" pitchFamily="2" charset="0"/>
                <a:ea typeface="Samsung Sharp Sans" pitchFamily="2" charset="0"/>
                <a:cs typeface="Samsung Sharp Sans" pitchFamily="2" charset="0"/>
              </a:rPr>
              <a:t>Pop quiz</a:t>
            </a:r>
          </a:p>
        </p:txBody>
      </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xmlns="" id="{5CCAF01D-30E4-4D0C-AA78-81EB9D07EB2C}"/>
              </a:ext>
            </a:extLst>
          </p:cNvPr>
          <p:cNvGrpSpPr/>
          <p:nvPr/>
        </p:nvGrpSpPr>
        <p:grpSpPr>
          <a:xfrm>
            <a:off x="451456" y="435607"/>
            <a:ext cx="5566576" cy="277000"/>
            <a:chOff x="558800" y="1148582"/>
            <a:chExt cx="5566576" cy="277000"/>
          </a:xfrm>
        </p:grpSpPr>
        <p:sp>
          <p:nvSpPr>
            <p:cNvPr id="8"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27.</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9" name="직사각형 8">
              <a:extLst>
                <a:ext uri="{FF2B5EF4-FFF2-40B4-BE49-F238E27FC236}">
                  <a16:creationId xmlns:a16="http://schemas.microsoft.com/office/drawing/2014/main" xmlns="" id="{B640FC7E-A899-44A0-93CD-28A2FA14072E}"/>
                </a:ext>
              </a:extLst>
            </p:cNvPr>
            <p:cNvSpPr/>
            <p:nvPr/>
          </p:nvSpPr>
          <p:spPr>
            <a:xfrm>
              <a:off x="1471962" y="1148582"/>
              <a:ext cx="465341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Bubble, Selection, and Insertion Sort</a:t>
              </a:r>
            </a:p>
          </p:txBody>
        </p:sp>
      </p:grpSp>
    </p:spTree>
    <p:extLst>
      <p:ext uri="{BB962C8B-B14F-4D97-AF65-F5344CB8AC3E}">
        <p14:creationId xmlns:p14="http://schemas.microsoft.com/office/powerpoint/2010/main" val="2167373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xmlns="" id="{B8F21518-F59F-474A-B26A-1C69887221A2}"/>
              </a:ext>
            </a:extLst>
          </p:cNvPr>
          <p:cNvSpPr/>
          <p:nvPr/>
        </p:nvSpPr>
        <p:spPr>
          <a:xfrm>
            <a:off x="1328327" y="1585175"/>
            <a:ext cx="793406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latinLnBrk="0"/>
            <a:r>
              <a:rPr lang="en-US" altLang="ko-KR" sz="1400" dirty="0">
                <a:solidFill>
                  <a:srgbClr val="0D0D0D"/>
                </a:solidFill>
                <a:latin typeface="SamsungOne 400" panose="020B0503030303020204" pitchFamily="34" charset="0"/>
              </a:rPr>
              <a:t>How many swap operations were executed in the bubble sort process below?</a:t>
            </a:r>
          </a:p>
        </p:txBody>
      </p:sp>
      <p:grpSp>
        <p:nvGrpSpPr>
          <p:cNvPr id="58" name="그룹 57">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endParaRPr lang="en-US" altLang="ko-KR" dirty="0">
                <a:solidFill>
                  <a:schemeClr val="bg1"/>
                </a:solidFill>
                <a:latin typeface="+mn-ea"/>
                <a:cs typeface="Samsung Sharp Sans Bold" pitchFamily="2" charset="0"/>
              </a:endParaRPr>
            </a:p>
          </p:txBody>
        </p:sp>
        <p:sp>
          <p:nvSpPr>
            <p:cNvPr id="60" name="직사각형 59">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27</a:t>
              </a:r>
            </a:p>
          </p:txBody>
        </p:sp>
      </p:grpSp>
      <p:sp>
        <p:nvSpPr>
          <p:cNvPr id="20" name="직사각형 19">
            <a:extLst>
              <a:ext uri="{FF2B5EF4-FFF2-40B4-BE49-F238E27FC236}">
                <a16:creationId xmlns:a16="http://schemas.microsoft.com/office/drawing/2014/main" xmlns="" id="{9F696305-6820-48F1-BDDE-99074AB95DFF}"/>
              </a:ext>
            </a:extLst>
          </p:cNvPr>
          <p:cNvSpPr/>
          <p:nvPr/>
        </p:nvSpPr>
        <p:spPr>
          <a:xfrm>
            <a:off x="645525" y="1446677"/>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
        <p:nvSpPr>
          <p:cNvPr id="26" name="모서리가 둥근 직사각형 4">
            <a:extLst>
              <a:ext uri="{FF2B5EF4-FFF2-40B4-BE49-F238E27FC236}">
                <a16:creationId xmlns:a16="http://schemas.microsoft.com/office/drawing/2014/main" xmlns="" id="{A6C38DAC-9121-4662-96A2-FC5757D59C40}"/>
              </a:ext>
            </a:extLst>
          </p:cNvPr>
          <p:cNvSpPr/>
          <p:nvPr/>
        </p:nvSpPr>
        <p:spPr>
          <a:xfrm>
            <a:off x="560388" y="2176824"/>
            <a:ext cx="8785226" cy="356421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27" name="그림 26">
            <a:extLst>
              <a:ext uri="{FF2B5EF4-FFF2-40B4-BE49-F238E27FC236}">
                <a16:creationId xmlns:a16="http://schemas.microsoft.com/office/drawing/2014/main" xmlns="" id="{80D5B737-053A-4228-97C2-D212FE26FC29}"/>
              </a:ext>
            </a:extLst>
          </p:cNvPr>
          <p:cNvPicPr>
            <a:picLocks noChangeAspect="1"/>
          </p:cNvPicPr>
          <p:nvPr/>
        </p:nvPicPr>
        <p:blipFill>
          <a:blip r:embed="rId3"/>
          <a:stretch>
            <a:fillRect/>
          </a:stretch>
        </p:blipFill>
        <p:spPr>
          <a:xfrm>
            <a:off x="659747" y="2269605"/>
            <a:ext cx="8598571" cy="1485714"/>
          </a:xfrm>
          <a:prstGeom prst="rect">
            <a:avLst/>
          </a:prstGeom>
        </p:spPr>
      </p:pic>
      <p:pic>
        <p:nvPicPr>
          <p:cNvPr id="41" name="그림 40">
            <a:extLst>
              <a:ext uri="{FF2B5EF4-FFF2-40B4-BE49-F238E27FC236}">
                <a16:creationId xmlns:a16="http://schemas.microsoft.com/office/drawing/2014/main" xmlns="" id="{E230FA81-E81C-4E12-8296-48B094208FE7}"/>
              </a:ext>
            </a:extLst>
          </p:cNvPr>
          <p:cNvPicPr>
            <a:picLocks noChangeAspect="1"/>
          </p:cNvPicPr>
          <p:nvPr/>
        </p:nvPicPr>
        <p:blipFill>
          <a:blip r:embed="rId4"/>
          <a:stretch>
            <a:fillRect/>
          </a:stretch>
        </p:blipFill>
        <p:spPr>
          <a:xfrm>
            <a:off x="673143" y="3755319"/>
            <a:ext cx="8586191" cy="1931429"/>
          </a:xfrm>
          <a:prstGeom prst="rect">
            <a:avLst/>
          </a:prstGeom>
        </p:spPr>
      </p:pic>
      <p:sp>
        <p:nvSpPr>
          <p:cNvPr id="43" name="직사각형 42">
            <a:extLst>
              <a:ext uri="{FF2B5EF4-FFF2-40B4-BE49-F238E27FC236}">
                <a16:creationId xmlns:a16="http://schemas.microsoft.com/office/drawing/2014/main" xmlns="" id="{2C355CB6-B492-4BCD-901C-D43BCA899A3F}"/>
              </a:ext>
            </a:extLst>
          </p:cNvPr>
          <p:cNvSpPr/>
          <p:nvPr/>
        </p:nvSpPr>
        <p:spPr>
          <a:xfrm>
            <a:off x="702607" y="3414110"/>
            <a:ext cx="4106524" cy="220630"/>
          </a:xfrm>
          <a:prstGeom prst="rect">
            <a:avLst/>
          </a:prstGeom>
          <a:noFill/>
          <a:ln w="254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5B11">
                  <a:alpha val="50000"/>
                </a:srgbClr>
              </a:solidFill>
              <a:latin typeface="SamsungOne 400" panose="020B0503030303020204" pitchFamily="34" charset="0"/>
            </a:endParaRPr>
          </a:p>
        </p:txBody>
      </p:sp>
    </p:spTree>
    <p:extLst>
      <p:ext uri="{BB962C8B-B14F-4D97-AF65-F5344CB8AC3E}">
        <p14:creationId xmlns:p14="http://schemas.microsoft.com/office/powerpoint/2010/main" val="9587379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xmlns="" id="{B8F21518-F59F-474A-B26A-1C69887221A2}"/>
              </a:ext>
            </a:extLst>
          </p:cNvPr>
          <p:cNvSpPr/>
          <p:nvPr/>
        </p:nvSpPr>
        <p:spPr>
          <a:xfrm>
            <a:off x="1328327" y="1585175"/>
            <a:ext cx="793406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bevelB w="0" h="0"/>
            </a:sp3d>
          </a:bodyPr>
          <a:lstStyle/>
          <a:p>
            <a:pPr latinLnBrk="0"/>
            <a:r>
              <a:rPr lang="en-US" altLang="ko-KR" sz="1400" dirty="0">
                <a:solidFill>
                  <a:srgbClr val="0D0D0D"/>
                </a:solidFill>
                <a:latin typeface="SamsungOne 400" panose="020B0503030303020204" pitchFamily="34" charset="0"/>
              </a:rPr>
              <a:t>How many comparison operations were executed in the insertion sort process below?</a:t>
            </a:r>
          </a:p>
        </p:txBody>
      </p:sp>
      <p:grpSp>
        <p:nvGrpSpPr>
          <p:cNvPr id="58" name="그룹 57">
            <a:extLst>
              <a:ext uri="{FF2B5EF4-FFF2-40B4-BE49-F238E27FC236}">
                <a16:creationId xmlns:a16="http://schemas.microsoft.com/office/drawing/2014/main" xmlns="" id="{AD5356E3-AFFE-4643-8FDD-3A72564F73A6}"/>
              </a:ext>
            </a:extLst>
          </p:cNvPr>
          <p:cNvGrpSpPr/>
          <p:nvPr/>
        </p:nvGrpSpPr>
        <p:grpSpPr>
          <a:xfrm>
            <a:off x="449999" y="450000"/>
            <a:ext cx="9018001" cy="276999"/>
            <a:chOff x="449999" y="450000"/>
            <a:chExt cx="9018001" cy="276999"/>
          </a:xfrm>
        </p:grpSpPr>
        <p:sp>
          <p:nvSpPr>
            <p:cNvPr id="59" name="직사각형 58">
              <a:extLst>
                <a:ext uri="{FF2B5EF4-FFF2-40B4-BE49-F238E27FC236}">
                  <a16:creationId xmlns:a16="http://schemas.microsoft.com/office/drawing/2014/main" xmlns="" id="{853F1736-E5C4-4E42-9E9F-6EDB3BB085C3}"/>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Pop quiz</a:t>
              </a:r>
              <a:endParaRPr lang="en-US" altLang="ko-KR" dirty="0">
                <a:solidFill>
                  <a:schemeClr val="bg1"/>
                </a:solidFill>
                <a:latin typeface="+mn-ea"/>
                <a:cs typeface="Samsung Sharp Sans Bold" pitchFamily="2" charset="0"/>
              </a:endParaRPr>
            </a:p>
          </p:txBody>
        </p:sp>
        <p:sp>
          <p:nvSpPr>
            <p:cNvPr id="60" name="직사각형 59">
              <a:extLst>
                <a:ext uri="{FF2B5EF4-FFF2-40B4-BE49-F238E27FC236}">
                  <a16:creationId xmlns:a16="http://schemas.microsoft.com/office/drawing/2014/main" xmlns="" id="{950818C7-1342-4BBB-B424-A635C715497A}"/>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rPr>
                <a:t>27</a:t>
              </a:r>
            </a:p>
          </p:txBody>
        </p:sp>
      </p:grpSp>
      <p:sp>
        <p:nvSpPr>
          <p:cNvPr id="20" name="직사각형 19">
            <a:extLst>
              <a:ext uri="{FF2B5EF4-FFF2-40B4-BE49-F238E27FC236}">
                <a16:creationId xmlns:a16="http://schemas.microsoft.com/office/drawing/2014/main" xmlns="" id="{9F696305-6820-48F1-BDDE-99074AB95DFF}"/>
              </a:ext>
            </a:extLst>
          </p:cNvPr>
          <p:cNvSpPr/>
          <p:nvPr/>
        </p:nvSpPr>
        <p:spPr>
          <a:xfrm>
            <a:off x="645525" y="1446677"/>
            <a:ext cx="682802"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Q2.</a:t>
            </a:r>
          </a:p>
        </p:txBody>
      </p:sp>
      <p:sp>
        <p:nvSpPr>
          <p:cNvPr id="26" name="모서리가 둥근 직사각형 4">
            <a:extLst>
              <a:ext uri="{FF2B5EF4-FFF2-40B4-BE49-F238E27FC236}">
                <a16:creationId xmlns:a16="http://schemas.microsoft.com/office/drawing/2014/main" xmlns="" id="{A6C38DAC-9121-4662-96A2-FC5757D59C40}"/>
              </a:ext>
            </a:extLst>
          </p:cNvPr>
          <p:cNvSpPr/>
          <p:nvPr/>
        </p:nvSpPr>
        <p:spPr>
          <a:xfrm>
            <a:off x="560388" y="2176824"/>
            <a:ext cx="8785226" cy="3934609"/>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11" name="그림 10">
            <a:extLst>
              <a:ext uri="{FF2B5EF4-FFF2-40B4-BE49-F238E27FC236}">
                <a16:creationId xmlns:a16="http://schemas.microsoft.com/office/drawing/2014/main" xmlns="" id="{09CFFEEE-2ED3-41DA-8654-6E2F649B2AC9}"/>
              </a:ext>
            </a:extLst>
          </p:cNvPr>
          <p:cNvPicPr>
            <a:picLocks noChangeAspect="1"/>
          </p:cNvPicPr>
          <p:nvPr/>
        </p:nvPicPr>
        <p:blipFill>
          <a:blip r:embed="rId3"/>
          <a:stretch>
            <a:fillRect/>
          </a:stretch>
        </p:blipFill>
        <p:spPr>
          <a:xfrm>
            <a:off x="647743" y="2264519"/>
            <a:ext cx="8610952" cy="3800952"/>
          </a:xfrm>
          <a:prstGeom prst="rect">
            <a:avLst/>
          </a:prstGeom>
        </p:spPr>
      </p:pic>
      <p:sp>
        <p:nvSpPr>
          <p:cNvPr id="13" name="직사각형 12">
            <a:extLst>
              <a:ext uri="{FF2B5EF4-FFF2-40B4-BE49-F238E27FC236}">
                <a16:creationId xmlns:a16="http://schemas.microsoft.com/office/drawing/2014/main" xmlns="" id="{3925740C-9F43-41C1-A67D-72EA48C16243}"/>
              </a:ext>
            </a:extLst>
          </p:cNvPr>
          <p:cNvSpPr/>
          <p:nvPr/>
        </p:nvSpPr>
        <p:spPr>
          <a:xfrm>
            <a:off x="2961373" y="3413760"/>
            <a:ext cx="789271" cy="206419"/>
          </a:xfrm>
          <a:prstGeom prst="rect">
            <a:avLst/>
          </a:prstGeom>
          <a:noFill/>
          <a:ln w="254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5B11">
                  <a:alpha val="50000"/>
                </a:srgbClr>
              </a:solidFill>
              <a:latin typeface="SamsungOne 400" panose="020B0503030303020204" pitchFamily="34" charset="0"/>
            </a:endParaRPr>
          </a:p>
        </p:txBody>
      </p:sp>
    </p:spTree>
    <p:extLst>
      <p:ext uri="{BB962C8B-B14F-4D97-AF65-F5344CB8AC3E}">
        <p14:creationId xmlns:p14="http://schemas.microsoft.com/office/powerpoint/2010/main" val="1309134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xmlns="" id="{EA847424-D164-46BF-B6E6-E0DF1DBCCB5D}"/>
              </a:ext>
            </a:extLst>
          </p:cNvPr>
          <p:cNvSpPr/>
          <p:nvPr/>
        </p:nvSpPr>
        <p:spPr>
          <a:xfrm>
            <a:off x="1080000" y="2798170"/>
            <a:ext cx="7981951" cy="692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sz="4500" dirty="0">
                <a:solidFill>
                  <a:srgbClr val="FFFFFF"/>
                </a:solidFill>
                <a:latin typeface="Samsung Sharp Sans" pitchFamily="2" charset="0"/>
                <a:ea typeface="Samsung Sharp Sans" pitchFamily="2" charset="0"/>
                <a:cs typeface="Samsung Sharp Sans" pitchFamily="2" charset="0"/>
              </a:rPr>
              <a:t>Pair programming</a:t>
            </a:r>
          </a:p>
        </p:txBody>
      </p:sp>
      <p:grpSp>
        <p:nvGrpSpPr>
          <p:cNvPr id="11" name="그룹 10">
            <a:extLst>
              <a:ext uri="{FF2B5EF4-FFF2-40B4-BE49-F238E27FC236}">
                <a16:creationId xmlns:a16="http://schemas.microsoft.com/office/drawing/2014/main" xmlns="" id="{5CCAF01D-30E4-4D0C-AA78-81EB9D07EB2C}"/>
              </a:ext>
            </a:extLst>
          </p:cNvPr>
          <p:cNvGrpSpPr/>
          <p:nvPr/>
        </p:nvGrpSpPr>
        <p:grpSpPr>
          <a:xfrm>
            <a:off x="451456" y="435608"/>
            <a:ext cx="7962970" cy="276999"/>
            <a:chOff x="558800" y="1148583"/>
            <a:chExt cx="7962970" cy="276999"/>
          </a:xfrm>
        </p:grpSpPr>
        <p:sp>
          <p:nvSpPr>
            <p:cNvPr id="13"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dirty="0">
                  <a:solidFill>
                    <a:srgbClr val="808080"/>
                  </a:solidFill>
                  <a:latin typeface="Samsung Sharp Sans" pitchFamily="2" charset="0"/>
                  <a:ea typeface="Samsung Sharp Sans" pitchFamily="2" charset="0"/>
                  <a:cs typeface="Samsung Sharp Sans" pitchFamily="2" charset="0"/>
                </a:rPr>
                <a:t>Unit 27.</a:t>
              </a:r>
            </a:p>
          </p:txBody>
        </p:sp>
        <p:sp>
          <p:nvSpPr>
            <p:cNvPr id="14" name="직사각형 13">
              <a:extLst>
                <a:ext uri="{FF2B5EF4-FFF2-40B4-BE49-F238E27FC236}">
                  <a16:creationId xmlns:a16="http://schemas.microsoft.com/office/drawing/2014/main" xmlns="" id="{B640FC7E-A899-44A0-93CD-28A2FA14072E}"/>
                </a:ext>
              </a:extLst>
            </p:cNvPr>
            <p:cNvSpPr/>
            <p:nvPr/>
          </p:nvSpPr>
          <p:spPr>
            <a:xfrm>
              <a:off x="1475344" y="1148583"/>
              <a:ext cx="70464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23790275" latinLnBrk="0">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Bubble, Selection, and Insertion Sort</a:t>
              </a:r>
            </a:p>
          </p:txBody>
        </p:sp>
      </p:grpSp>
      <p:sp>
        <p:nvSpPr>
          <p:cNvPr id="20" name="직사각형 19"/>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74613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6" name="직사각형 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7" name="직사각형 6">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27</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295234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직사각형 44">
            <a:extLst>
              <a:ext uri="{FF2B5EF4-FFF2-40B4-BE49-F238E27FC236}">
                <a16:creationId xmlns:a16="http://schemas.microsoft.com/office/drawing/2014/main" xmlns="" id="{4B906A48-6E01-497A-BFFC-56175B66AEB4}"/>
              </a:ext>
            </a:extLst>
          </p:cNvPr>
          <p:cNvSpPr/>
          <p:nvPr/>
        </p:nvSpPr>
        <p:spPr>
          <a:xfrm>
            <a:off x="562574" y="1867165"/>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grpSp>
        <p:nvGrpSpPr>
          <p:cNvPr id="26" name="Google Shape;621;p70"/>
          <p:cNvGrpSpPr/>
          <p:nvPr/>
        </p:nvGrpSpPr>
        <p:grpSpPr>
          <a:xfrm>
            <a:off x="558800" y="2864445"/>
            <a:ext cx="8791103" cy="2535473"/>
            <a:chOff x="558800" y="2595840"/>
            <a:chExt cx="8791103" cy="2535473"/>
          </a:xfrm>
        </p:grpSpPr>
        <p:grpSp>
          <p:nvGrpSpPr>
            <p:cNvPr id="46" name="Google Shape;622;p70"/>
            <p:cNvGrpSpPr/>
            <p:nvPr/>
          </p:nvGrpSpPr>
          <p:grpSpPr>
            <a:xfrm>
              <a:off x="2180628" y="4021080"/>
              <a:ext cx="2671776" cy="1103649"/>
              <a:chOff x="3621638" y="2382781"/>
              <a:chExt cx="2671776" cy="1145711"/>
            </a:xfrm>
          </p:grpSpPr>
          <p:sp>
            <p:nvSpPr>
              <p:cNvPr id="64" name="Google Shape;623;p70"/>
              <p:cNvSpPr/>
              <p:nvPr/>
            </p:nvSpPr>
            <p:spPr>
              <a:xfrm>
                <a:off x="3621638" y="2382781"/>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sp>
            <p:nvSpPr>
              <p:cNvPr id="70" name="Google Shape;624;p70"/>
              <p:cNvSpPr/>
              <p:nvPr/>
            </p:nvSpPr>
            <p:spPr>
              <a:xfrm>
                <a:off x="3710663" y="2465551"/>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grpSp>
        <p:grpSp>
          <p:nvGrpSpPr>
            <p:cNvPr id="47" name="Google Shape;625;p70"/>
            <p:cNvGrpSpPr/>
            <p:nvPr/>
          </p:nvGrpSpPr>
          <p:grpSpPr>
            <a:xfrm>
              <a:off x="5237117" y="4019572"/>
              <a:ext cx="2671776" cy="1111741"/>
              <a:chOff x="6678127" y="2381272"/>
              <a:chExt cx="2671776" cy="1154111"/>
            </a:xfrm>
          </p:grpSpPr>
          <p:sp>
            <p:nvSpPr>
              <p:cNvPr id="62" name="Google Shape;626;p70"/>
              <p:cNvSpPr/>
              <p:nvPr/>
            </p:nvSpPr>
            <p:spPr>
              <a:xfrm>
                <a:off x="6678127" y="2381272"/>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sp>
            <p:nvSpPr>
              <p:cNvPr id="63" name="Google Shape;627;p70"/>
              <p:cNvSpPr/>
              <p:nvPr/>
            </p:nvSpPr>
            <p:spPr>
              <a:xfrm>
                <a:off x="6767152" y="2472442"/>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grpSp>
        <p:sp>
          <p:nvSpPr>
            <p:cNvPr id="48" name="Google Shape;628;p70"/>
            <p:cNvSpPr/>
            <p:nvPr/>
          </p:nvSpPr>
          <p:spPr>
            <a:xfrm>
              <a:off x="5535082" y="4334882"/>
              <a:ext cx="2164870" cy="568945"/>
            </a:xfrm>
            <a:prstGeom prst="rect">
              <a:avLst/>
            </a:prstGeom>
            <a:noFill/>
            <a:ln>
              <a:noFill/>
            </a:ln>
          </p:spPr>
          <p:txBody>
            <a:bodyPr spcFirstLastPara="1" wrap="square" lIns="91425" tIns="45700" rIns="91425" bIns="45700" anchor="ctr" anchorCtr="0">
              <a:noAutofit/>
            </a:bodyPr>
            <a:lstStyle/>
            <a:p>
              <a:pPr marL="0" marR="0" lvl="0" indent="0" algn="ctr" defTabSz="457200" latinLnBrk="0">
                <a:buNone/>
              </a:pPr>
              <a:r>
                <a:rPr 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sym typeface="Calibri"/>
                </a:rPr>
                <a:t>Quadratic Time</a:t>
              </a:r>
            </a:p>
          </p:txBody>
        </p:sp>
        <p:sp>
          <p:nvSpPr>
            <p:cNvPr id="49" name="Google Shape;629;p70"/>
            <p:cNvSpPr/>
            <p:nvPr/>
          </p:nvSpPr>
          <p:spPr>
            <a:xfrm>
              <a:off x="2581082" y="4328298"/>
              <a:ext cx="1959892" cy="568945"/>
            </a:xfrm>
            <a:prstGeom prst="rect">
              <a:avLst/>
            </a:prstGeom>
            <a:noFill/>
            <a:ln>
              <a:noFill/>
            </a:ln>
          </p:spPr>
          <p:txBody>
            <a:bodyPr spcFirstLastPara="1" wrap="square" lIns="91425" tIns="45700" rIns="91425" bIns="45700" anchor="ctr" anchorCtr="0">
              <a:noAutofit/>
            </a:bodyPr>
            <a:lstStyle/>
            <a:p>
              <a:pPr marL="0" marR="0" lvl="0" indent="0" algn="ctr" defTabSz="457200" latinLnBrk="0">
                <a:buNone/>
              </a:pPr>
              <a:r>
                <a:rPr 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sym typeface="Calibri"/>
                </a:rPr>
                <a:t>Insertion Sort</a:t>
              </a:r>
            </a:p>
          </p:txBody>
        </p:sp>
        <p:grpSp>
          <p:nvGrpSpPr>
            <p:cNvPr id="50" name="Google Shape;630;p70"/>
            <p:cNvGrpSpPr/>
            <p:nvPr/>
          </p:nvGrpSpPr>
          <p:grpSpPr>
            <a:xfrm>
              <a:off x="558800" y="2598858"/>
              <a:ext cx="2671776" cy="1103649"/>
              <a:chOff x="558800" y="2384290"/>
              <a:chExt cx="2671776" cy="1145711"/>
            </a:xfrm>
          </p:grpSpPr>
          <p:sp>
            <p:nvSpPr>
              <p:cNvPr id="60" name="Google Shape;631;p70"/>
              <p:cNvSpPr/>
              <p:nvPr/>
            </p:nvSpPr>
            <p:spPr>
              <a:xfrm>
                <a:off x="558800" y="2384290"/>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sp>
            <p:nvSpPr>
              <p:cNvPr id="61" name="Google Shape;632;p70"/>
              <p:cNvSpPr/>
              <p:nvPr/>
            </p:nvSpPr>
            <p:spPr>
              <a:xfrm>
                <a:off x="647825" y="2467060"/>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grpSp>
        <p:grpSp>
          <p:nvGrpSpPr>
            <p:cNvPr id="51" name="Google Shape;633;p70"/>
            <p:cNvGrpSpPr/>
            <p:nvPr/>
          </p:nvGrpSpPr>
          <p:grpSpPr>
            <a:xfrm>
              <a:off x="3621638" y="2597349"/>
              <a:ext cx="2671776" cy="1103649"/>
              <a:chOff x="3621638" y="2382781"/>
              <a:chExt cx="2671776" cy="1145711"/>
            </a:xfrm>
          </p:grpSpPr>
          <p:sp>
            <p:nvSpPr>
              <p:cNvPr id="58" name="Google Shape;634;p70"/>
              <p:cNvSpPr/>
              <p:nvPr/>
            </p:nvSpPr>
            <p:spPr>
              <a:xfrm>
                <a:off x="3621638" y="2382781"/>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sp>
            <p:nvSpPr>
              <p:cNvPr id="59" name="Google Shape;635;p70"/>
              <p:cNvSpPr/>
              <p:nvPr/>
            </p:nvSpPr>
            <p:spPr>
              <a:xfrm>
                <a:off x="3710663" y="2465551"/>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SamsungOne 700" panose="020B0803030303020204" pitchFamily="34" charset="0"/>
                  <a:ea typeface="SamsungOne 700" panose="020B0803030303020204" pitchFamily="34" charset="0"/>
                  <a:cs typeface="Gulim"/>
                  <a:sym typeface="Gulim"/>
                </a:endParaRPr>
              </a:p>
            </p:txBody>
          </p:sp>
        </p:grpSp>
        <p:grpSp>
          <p:nvGrpSpPr>
            <p:cNvPr id="52" name="Google Shape;636;p70"/>
            <p:cNvGrpSpPr/>
            <p:nvPr/>
          </p:nvGrpSpPr>
          <p:grpSpPr>
            <a:xfrm>
              <a:off x="6678127" y="2595840"/>
              <a:ext cx="2671776" cy="1103649"/>
              <a:chOff x="6678127" y="2381272"/>
              <a:chExt cx="2671776" cy="1145711"/>
            </a:xfrm>
          </p:grpSpPr>
          <p:sp>
            <p:nvSpPr>
              <p:cNvPr id="56" name="Google Shape;637;p70"/>
              <p:cNvSpPr/>
              <p:nvPr/>
            </p:nvSpPr>
            <p:spPr>
              <a:xfrm>
                <a:off x="6678127" y="2381272"/>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sp>
            <p:nvSpPr>
              <p:cNvPr id="57" name="Google Shape;638;p70"/>
              <p:cNvSpPr/>
              <p:nvPr/>
            </p:nvSpPr>
            <p:spPr>
              <a:xfrm>
                <a:off x="6767152" y="2464042"/>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grpSp>
        <p:sp>
          <p:nvSpPr>
            <p:cNvPr id="53" name="Google Shape;639;p70"/>
            <p:cNvSpPr/>
            <p:nvPr/>
          </p:nvSpPr>
          <p:spPr>
            <a:xfrm>
              <a:off x="3964436" y="2904567"/>
              <a:ext cx="2075204" cy="568945"/>
            </a:xfrm>
            <a:prstGeom prst="rect">
              <a:avLst/>
            </a:prstGeom>
            <a:noFill/>
            <a:ln>
              <a:noFill/>
            </a:ln>
          </p:spPr>
          <p:txBody>
            <a:bodyPr spcFirstLastPara="1" wrap="square" lIns="91425" tIns="45700" rIns="91425" bIns="45700" anchor="ctr" anchorCtr="0">
              <a:noAutofit/>
            </a:bodyPr>
            <a:lstStyle/>
            <a:p>
              <a:pPr marL="0" marR="0" lvl="0" indent="0" algn="ctr" defTabSz="457200" latinLnBrk="0">
                <a:buNone/>
              </a:pPr>
              <a:r>
                <a:rPr 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sym typeface="Calibri"/>
                </a:rPr>
                <a:t>Bubble Sort</a:t>
              </a:r>
            </a:p>
          </p:txBody>
        </p:sp>
        <p:sp>
          <p:nvSpPr>
            <p:cNvPr id="54" name="Google Shape;640;p70"/>
            <p:cNvSpPr/>
            <p:nvPr/>
          </p:nvSpPr>
          <p:spPr>
            <a:xfrm>
              <a:off x="845833" y="2906076"/>
              <a:ext cx="2186734" cy="568945"/>
            </a:xfrm>
            <a:prstGeom prst="rect">
              <a:avLst/>
            </a:prstGeom>
            <a:noFill/>
            <a:ln>
              <a:noFill/>
            </a:ln>
          </p:spPr>
          <p:txBody>
            <a:bodyPr spcFirstLastPara="1" wrap="square" lIns="91425" tIns="45700" rIns="91425" bIns="45700" anchor="ctr" anchorCtr="0">
              <a:noAutofit/>
            </a:bodyPr>
            <a:lstStyle/>
            <a:p>
              <a:pPr marL="0" marR="0" lvl="0" indent="0" algn="ctr" defTabSz="457200" latinLnBrk="0">
                <a:buNone/>
              </a:pPr>
              <a:r>
                <a:rPr 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sym typeface="Calibri"/>
                </a:rPr>
                <a:t>Sorting Problem</a:t>
              </a:r>
            </a:p>
          </p:txBody>
        </p:sp>
        <p:sp>
          <p:nvSpPr>
            <p:cNvPr id="55" name="Google Shape;641;p70"/>
            <p:cNvSpPr/>
            <p:nvPr/>
          </p:nvSpPr>
          <p:spPr>
            <a:xfrm>
              <a:off x="6990347" y="2903058"/>
              <a:ext cx="2136360" cy="568945"/>
            </a:xfrm>
            <a:prstGeom prst="rect">
              <a:avLst/>
            </a:prstGeom>
            <a:noFill/>
            <a:ln>
              <a:noFill/>
            </a:ln>
          </p:spPr>
          <p:txBody>
            <a:bodyPr spcFirstLastPara="1" wrap="square" lIns="91425" tIns="45700" rIns="91425" bIns="45700" anchor="ctr" anchorCtr="0">
              <a:noAutofit/>
            </a:bodyPr>
            <a:lstStyle/>
            <a:p>
              <a:pPr marL="0" marR="0" lvl="0" indent="0" algn="ctr" defTabSz="457200" latinLnBrk="0">
                <a:buNone/>
              </a:pPr>
              <a:r>
                <a:rPr 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sym typeface="Calibri"/>
                </a:rPr>
                <a:t>Selection Sort</a:t>
              </a:r>
            </a:p>
          </p:txBody>
        </p:sp>
      </p:grpSp>
      <p:sp>
        <p:nvSpPr>
          <p:cNvPr id="27" name="직사각형 26">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(3/3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28" name="직사각형 27">
            <a:extLst>
              <a:ext uri="{FF2B5EF4-FFF2-40B4-BE49-F238E27FC236}">
                <a16:creationId xmlns:a16="http://schemas.microsoft.com/office/drawing/2014/main" xmlns="" id="{6E9E3539-7A09-4457-B857-24687F94E0DE}"/>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Tree>
    <p:extLst>
      <p:ext uri="{BB962C8B-B14F-4D97-AF65-F5344CB8AC3E}">
        <p14:creationId xmlns:p14="http://schemas.microsoft.com/office/powerpoint/2010/main" val="1431272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6" name="직사각형 5">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7" name="직사각형 6">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27</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Tree>
    <p:extLst>
      <p:ext uri="{BB962C8B-B14F-4D97-AF65-F5344CB8AC3E}">
        <p14:creationId xmlns:p14="http://schemas.microsoft.com/office/powerpoint/2010/main" val="1287549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07BAA98E-8F1E-4EAF-9C90-D5CF122ADDA7}"/>
              </a:ext>
            </a:extLst>
          </p:cNvPr>
          <p:cNvGrpSpPr/>
          <p:nvPr/>
        </p:nvGrpSpPr>
        <p:grpSpPr>
          <a:xfrm>
            <a:off x="3027900" y="3055734"/>
            <a:ext cx="3412861" cy="1780793"/>
            <a:chOff x="3283082" y="3665334"/>
            <a:chExt cx="3412861" cy="1780793"/>
          </a:xfrm>
        </p:grpSpPr>
        <p:grpSp>
          <p:nvGrpSpPr>
            <p:cNvPr id="21" name="그룹 20">
              <a:extLst>
                <a:ext uri="{FF2B5EF4-FFF2-40B4-BE49-F238E27FC236}">
                  <a16:creationId xmlns:a16="http://schemas.microsoft.com/office/drawing/2014/main" xmlns="" id="{C6080A5D-02E1-4F77-9AF2-3BBFF51DCBAF}"/>
                </a:ext>
              </a:extLst>
            </p:cNvPr>
            <p:cNvGrpSpPr/>
            <p:nvPr/>
          </p:nvGrpSpPr>
          <p:grpSpPr>
            <a:xfrm>
              <a:off x="3283082" y="3665334"/>
              <a:ext cx="3412861" cy="488377"/>
              <a:chOff x="2760558" y="3108423"/>
              <a:chExt cx="5450293" cy="488377"/>
            </a:xfrm>
            <a:noFill/>
          </p:grpSpPr>
          <p:sp>
            <p:nvSpPr>
              <p:cNvPr id="22" name="타원 21">
                <a:extLst>
                  <a:ext uri="{FF2B5EF4-FFF2-40B4-BE49-F238E27FC236}">
                    <a16:creationId xmlns:a16="http://schemas.microsoft.com/office/drawing/2014/main" xmlns="" id="{559B1B10-19D8-4DD4-83FD-82963030693E}"/>
                  </a:ext>
                </a:extLst>
              </p:cNvPr>
              <p:cNvSpPr/>
              <p:nvPr/>
            </p:nvSpPr>
            <p:spPr>
              <a:xfrm>
                <a:off x="2760558" y="3108427"/>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L</a:t>
                </a:r>
                <a:endParaRPr lang="ko-KR" altLang="en-US" dirty="0">
                  <a:latin typeface="SamsungOne 400" panose="020B0503030303020204" pitchFamily="34" charset="0"/>
                </a:endParaRPr>
              </a:p>
            </p:txBody>
          </p:sp>
          <p:sp>
            <p:nvSpPr>
              <p:cNvPr id="23" name="타원 22">
                <a:extLst>
                  <a:ext uri="{FF2B5EF4-FFF2-40B4-BE49-F238E27FC236}">
                    <a16:creationId xmlns:a16="http://schemas.microsoft.com/office/drawing/2014/main" xmlns="" id="{739FA932-97F5-48B7-8CD8-31657E723C5B}"/>
                  </a:ext>
                </a:extLst>
              </p:cNvPr>
              <p:cNvSpPr/>
              <p:nvPr/>
            </p:nvSpPr>
            <p:spPr>
              <a:xfrm>
                <a:off x="3752942" y="3108426"/>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I</a:t>
                </a:r>
                <a:endParaRPr lang="ko-KR" altLang="en-US" dirty="0">
                  <a:latin typeface="SamsungOne 400" panose="020B0503030303020204" pitchFamily="34" charset="0"/>
                </a:endParaRPr>
              </a:p>
            </p:txBody>
          </p:sp>
          <p:sp>
            <p:nvSpPr>
              <p:cNvPr id="24" name="타원 23">
                <a:extLst>
                  <a:ext uri="{FF2B5EF4-FFF2-40B4-BE49-F238E27FC236}">
                    <a16:creationId xmlns:a16="http://schemas.microsoft.com/office/drawing/2014/main" xmlns="" id="{DE7741C5-0A56-48FE-87A2-8802BCCC0A5C}"/>
                  </a:ext>
                </a:extLst>
              </p:cNvPr>
              <p:cNvSpPr/>
              <p:nvPr/>
            </p:nvSpPr>
            <p:spPr>
              <a:xfrm>
                <a:off x="4745326" y="3108425"/>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S</a:t>
                </a:r>
                <a:endParaRPr lang="ko-KR" altLang="en-US" dirty="0">
                  <a:latin typeface="SamsungOne 400" panose="020B0503030303020204" pitchFamily="34" charset="0"/>
                </a:endParaRPr>
              </a:p>
            </p:txBody>
          </p:sp>
          <p:sp>
            <p:nvSpPr>
              <p:cNvPr id="25" name="타원 24">
                <a:extLst>
                  <a:ext uri="{FF2B5EF4-FFF2-40B4-BE49-F238E27FC236}">
                    <a16:creationId xmlns:a16="http://schemas.microsoft.com/office/drawing/2014/main" xmlns="" id="{D38F350A-1712-4D66-BBCE-BCBCB17DCF86}"/>
                  </a:ext>
                </a:extLst>
              </p:cNvPr>
              <p:cNvSpPr/>
              <p:nvPr/>
            </p:nvSpPr>
            <p:spPr>
              <a:xfrm>
                <a:off x="5737710" y="3108424"/>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T</a:t>
                </a:r>
                <a:endParaRPr lang="ko-KR" altLang="en-US" dirty="0">
                  <a:latin typeface="SamsungOne 400" panose="020B0503030303020204" pitchFamily="34" charset="0"/>
                </a:endParaRPr>
              </a:p>
            </p:txBody>
          </p:sp>
          <p:sp>
            <p:nvSpPr>
              <p:cNvPr id="26" name="타원 25">
                <a:extLst>
                  <a:ext uri="{FF2B5EF4-FFF2-40B4-BE49-F238E27FC236}">
                    <a16:creationId xmlns:a16="http://schemas.microsoft.com/office/drawing/2014/main" xmlns="" id="{9B32B858-D4FA-4FE4-BE24-C8F25110C2F4}"/>
                  </a:ext>
                </a:extLst>
              </p:cNvPr>
              <p:cNvSpPr/>
              <p:nvPr/>
            </p:nvSpPr>
            <p:spPr>
              <a:xfrm>
                <a:off x="6730095" y="3108423"/>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E</a:t>
                </a:r>
                <a:endParaRPr lang="ko-KR" altLang="en-US" dirty="0">
                  <a:latin typeface="SamsungOne 400" panose="020B0503030303020204" pitchFamily="34" charset="0"/>
                </a:endParaRPr>
              </a:p>
            </p:txBody>
          </p:sp>
          <p:sp>
            <p:nvSpPr>
              <p:cNvPr id="27" name="타원 26">
                <a:extLst>
                  <a:ext uri="{FF2B5EF4-FFF2-40B4-BE49-F238E27FC236}">
                    <a16:creationId xmlns:a16="http://schemas.microsoft.com/office/drawing/2014/main" xmlns="" id="{484EE191-8E06-4A45-B022-4CA8A60C1228}"/>
                  </a:ext>
                </a:extLst>
              </p:cNvPr>
              <p:cNvSpPr/>
              <p:nvPr/>
            </p:nvSpPr>
            <p:spPr>
              <a:xfrm>
                <a:off x="7722478" y="3108423"/>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N</a:t>
                </a:r>
                <a:endParaRPr lang="ko-KR" altLang="en-US" dirty="0">
                  <a:latin typeface="SamsungOne 400" panose="020B0503030303020204" pitchFamily="34" charset="0"/>
                </a:endParaRPr>
              </a:p>
            </p:txBody>
          </p:sp>
        </p:grpSp>
        <p:grpSp>
          <p:nvGrpSpPr>
            <p:cNvPr id="28" name="그룹 27">
              <a:extLst>
                <a:ext uri="{FF2B5EF4-FFF2-40B4-BE49-F238E27FC236}">
                  <a16:creationId xmlns:a16="http://schemas.microsoft.com/office/drawing/2014/main" xmlns="" id="{33D1B84F-D5E0-46BC-B1C6-38879162A38C}"/>
                </a:ext>
              </a:extLst>
            </p:cNvPr>
            <p:cNvGrpSpPr/>
            <p:nvPr/>
          </p:nvGrpSpPr>
          <p:grpSpPr>
            <a:xfrm>
              <a:off x="3283082" y="4957750"/>
              <a:ext cx="3412861" cy="488377"/>
              <a:chOff x="2760558" y="3108423"/>
              <a:chExt cx="5450293" cy="488377"/>
            </a:xfrm>
            <a:noFill/>
          </p:grpSpPr>
          <p:sp>
            <p:nvSpPr>
              <p:cNvPr id="29" name="타원 28">
                <a:extLst>
                  <a:ext uri="{FF2B5EF4-FFF2-40B4-BE49-F238E27FC236}">
                    <a16:creationId xmlns:a16="http://schemas.microsoft.com/office/drawing/2014/main" xmlns="" id="{C876FBFF-CCE1-4969-AB64-79D9D645CCC8}"/>
                  </a:ext>
                </a:extLst>
              </p:cNvPr>
              <p:cNvSpPr/>
              <p:nvPr/>
            </p:nvSpPr>
            <p:spPr>
              <a:xfrm>
                <a:off x="2760558" y="3108427"/>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S</a:t>
                </a:r>
                <a:endParaRPr lang="ko-KR" altLang="en-US" dirty="0">
                  <a:latin typeface="SamsungOne 400" panose="020B0503030303020204" pitchFamily="34" charset="0"/>
                </a:endParaRPr>
              </a:p>
            </p:txBody>
          </p:sp>
          <p:sp>
            <p:nvSpPr>
              <p:cNvPr id="30" name="타원 29">
                <a:extLst>
                  <a:ext uri="{FF2B5EF4-FFF2-40B4-BE49-F238E27FC236}">
                    <a16:creationId xmlns:a16="http://schemas.microsoft.com/office/drawing/2014/main" xmlns="" id="{E8D3B882-401D-4A78-B7E3-B615C840E7EA}"/>
                  </a:ext>
                </a:extLst>
              </p:cNvPr>
              <p:cNvSpPr/>
              <p:nvPr/>
            </p:nvSpPr>
            <p:spPr>
              <a:xfrm>
                <a:off x="3752942" y="3108426"/>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I</a:t>
                </a:r>
                <a:endParaRPr lang="ko-KR" altLang="en-US" dirty="0">
                  <a:latin typeface="SamsungOne 400" panose="020B0503030303020204" pitchFamily="34" charset="0"/>
                </a:endParaRPr>
              </a:p>
            </p:txBody>
          </p:sp>
          <p:sp>
            <p:nvSpPr>
              <p:cNvPr id="31" name="타원 30">
                <a:extLst>
                  <a:ext uri="{FF2B5EF4-FFF2-40B4-BE49-F238E27FC236}">
                    <a16:creationId xmlns:a16="http://schemas.microsoft.com/office/drawing/2014/main" xmlns="" id="{7A3D9E3B-D971-48FC-A186-A8AE0D800678}"/>
                  </a:ext>
                </a:extLst>
              </p:cNvPr>
              <p:cNvSpPr/>
              <p:nvPr/>
            </p:nvSpPr>
            <p:spPr>
              <a:xfrm>
                <a:off x="4745326" y="3108425"/>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L</a:t>
                </a:r>
                <a:endParaRPr lang="ko-KR" altLang="en-US" dirty="0">
                  <a:latin typeface="SamsungOne 400" panose="020B0503030303020204" pitchFamily="34" charset="0"/>
                </a:endParaRPr>
              </a:p>
            </p:txBody>
          </p:sp>
          <p:sp>
            <p:nvSpPr>
              <p:cNvPr id="32" name="타원 31">
                <a:extLst>
                  <a:ext uri="{FF2B5EF4-FFF2-40B4-BE49-F238E27FC236}">
                    <a16:creationId xmlns:a16="http://schemas.microsoft.com/office/drawing/2014/main" xmlns="" id="{9A5D2FBE-DB1D-4C01-8094-957EC9043417}"/>
                  </a:ext>
                </a:extLst>
              </p:cNvPr>
              <p:cNvSpPr/>
              <p:nvPr/>
            </p:nvSpPr>
            <p:spPr>
              <a:xfrm>
                <a:off x="5737710" y="3108424"/>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E</a:t>
                </a:r>
                <a:endParaRPr lang="ko-KR" altLang="en-US" dirty="0">
                  <a:latin typeface="SamsungOne 400" panose="020B0503030303020204" pitchFamily="34" charset="0"/>
                </a:endParaRPr>
              </a:p>
            </p:txBody>
          </p:sp>
          <p:sp>
            <p:nvSpPr>
              <p:cNvPr id="33" name="타원 32">
                <a:extLst>
                  <a:ext uri="{FF2B5EF4-FFF2-40B4-BE49-F238E27FC236}">
                    <a16:creationId xmlns:a16="http://schemas.microsoft.com/office/drawing/2014/main" xmlns="" id="{77F83793-7DA3-459F-BCEF-D64352C4D7C6}"/>
                  </a:ext>
                </a:extLst>
              </p:cNvPr>
              <p:cNvSpPr/>
              <p:nvPr/>
            </p:nvSpPr>
            <p:spPr>
              <a:xfrm>
                <a:off x="6730095" y="3108423"/>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N</a:t>
                </a:r>
                <a:endParaRPr lang="ko-KR" altLang="en-US" dirty="0">
                  <a:latin typeface="SamsungOne 400" panose="020B0503030303020204" pitchFamily="34" charset="0"/>
                </a:endParaRPr>
              </a:p>
            </p:txBody>
          </p:sp>
          <p:sp>
            <p:nvSpPr>
              <p:cNvPr id="34" name="타원 33">
                <a:extLst>
                  <a:ext uri="{FF2B5EF4-FFF2-40B4-BE49-F238E27FC236}">
                    <a16:creationId xmlns:a16="http://schemas.microsoft.com/office/drawing/2014/main" xmlns="" id="{25F90B8E-6F60-4465-B0D0-118C213DA7AD}"/>
                  </a:ext>
                </a:extLst>
              </p:cNvPr>
              <p:cNvSpPr/>
              <p:nvPr/>
            </p:nvSpPr>
            <p:spPr>
              <a:xfrm>
                <a:off x="7722478" y="3108423"/>
                <a:ext cx="488373" cy="488373"/>
              </a:xfrm>
              <a:prstGeom prst="ellipse">
                <a:avLst/>
              </a:prstGeom>
              <a:grp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dirty="0">
                    <a:latin typeface="SamsungOne 400" panose="020B0503030303020204" pitchFamily="34" charset="0"/>
                  </a:rPr>
                  <a:t>T</a:t>
                </a:r>
                <a:endParaRPr lang="ko-KR" altLang="en-US" dirty="0">
                  <a:latin typeface="SamsungOne 400" panose="020B0503030303020204" pitchFamily="34" charset="0"/>
                </a:endParaRPr>
              </a:p>
            </p:txBody>
          </p:sp>
        </p:grpSp>
        <p:cxnSp>
          <p:nvCxnSpPr>
            <p:cNvPr id="35" name="직선 화살표 연결선 34">
              <a:extLst>
                <a:ext uri="{FF2B5EF4-FFF2-40B4-BE49-F238E27FC236}">
                  <a16:creationId xmlns:a16="http://schemas.microsoft.com/office/drawing/2014/main" xmlns="" id="{B0072C21-0B27-45E0-BF6E-D8DB4D795D1F}"/>
                </a:ext>
              </a:extLst>
            </p:cNvPr>
            <p:cNvCxnSpPr>
              <a:stCxn id="22" idx="4"/>
              <a:endCxn id="31" idx="0"/>
            </p:cNvCxnSpPr>
            <p:nvPr/>
          </p:nvCxnSpPr>
          <p:spPr>
            <a:xfrm>
              <a:off x="3435987" y="4153711"/>
              <a:ext cx="1242821" cy="804041"/>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xmlns="" id="{FE0A85EC-A4CA-46F0-971D-0C39AB57FFC3}"/>
                </a:ext>
              </a:extLst>
            </p:cNvPr>
            <p:cNvCxnSpPr>
              <a:cxnSpLocks/>
              <a:stCxn id="24" idx="4"/>
              <a:endCxn id="29" idx="0"/>
            </p:cNvCxnSpPr>
            <p:nvPr/>
          </p:nvCxnSpPr>
          <p:spPr>
            <a:xfrm flipH="1">
              <a:off x="3435987" y="4153709"/>
              <a:ext cx="1242821" cy="804045"/>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xmlns="" id="{E536EB44-EBEB-4677-8D6E-BF796C0DCE92}"/>
                </a:ext>
              </a:extLst>
            </p:cNvPr>
            <p:cNvCxnSpPr>
              <a:cxnSpLocks/>
              <a:stCxn id="25" idx="4"/>
              <a:endCxn id="34" idx="0"/>
            </p:cNvCxnSpPr>
            <p:nvPr/>
          </p:nvCxnSpPr>
          <p:spPr>
            <a:xfrm>
              <a:off x="5300218" y="4153708"/>
              <a:ext cx="1242821" cy="804042"/>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xmlns="" id="{B37D3663-A58A-4F72-B371-F6ADB4D19279}"/>
                </a:ext>
              </a:extLst>
            </p:cNvPr>
            <p:cNvCxnSpPr>
              <a:cxnSpLocks/>
              <a:stCxn id="27" idx="4"/>
              <a:endCxn id="33" idx="0"/>
            </p:cNvCxnSpPr>
            <p:nvPr/>
          </p:nvCxnSpPr>
          <p:spPr>
            <a:xfrm flipH="1">
              <a:off x="5921629" y="4153707"/>
              <a:ext cx="621410" cy="804043"/>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xmlns="" id="{7A9E1CB2-9FBC-428E-86F4-ADEBC233B1C7}"/>
                </a:ext>
              </a:extLst>
            </p:cNvPr>
            <p:cNvCxnSpPr>
              <a:cxnSpLocks/>
              <a:stCxn id="26" idx="4"/>
              <a:endCxn id="32" idx="0"/>
            </p:cNvCxnSpPr>
            <p:nvPr/>
          </p:nvCxnSpPr>
          <p:spPr>
            <a:xfrm flipH="1">
              <a:off x="5300218" y="4153707"/>
              <a:ext cx="621411" cy="804044"/>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xmlns="" id="{5C2FB0E1-6D51-4CA4-AC62-F6787CD9CC41}"/>
                </a:ext>
              </a:extLst>
            </p:cNvPr>
            <p:cNvCxnSpPr>
              <a:cxnSpLocks/>
              <a:stCxn id="23" idx="4"/>
              <a:endCxn id="30" idx="0"/>
            </p:cNvCxnSpPr>
            <p:nvPr/>
          </p:nvCxnSpPr>
          <p:spPr>
            <a:xfrm>
              <a:off x="4057397" y="4153710"/>
              <a:ext cx="0" cy="804043"/>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그룹 40">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42" name="직사각형 41">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43" name="직사각형 42">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27</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44" name="직사각형 43">
            <a:extLst>
              <a:ext uri="{FF2B5EF4-FFF2-40B4-BE49-F238E27FC236}">
                <a16:creationId xmlns:a16="http://schemas.microsoft.com/office/drawing/2014/main" xmlns="" id="{B8F21518-F59F-474A-B26A-1C69887221A2}"/>
              </a:ext>
            </a:extLst>
          </p:cNvPr>
          <p:cNvSpPr/>
          <p:nvPr/>
        </p:nvSpPr>
        <p:spPr>
          <a:xfrm>
            <a:off x="1333183" y="1331882"/>
            <a:ext cx="7934068" cy="600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Given two words, write an algorithm that determines whether these two strings are anagrams</a:t>
            </a:r>
            <a:r>
              <a:rPr lang="en-US" altLang="ko-KR" sz="1300" dirty="0" smtClean="0">
                <a:solidFill>
                  <a:srgbClr val="0D0D0D"/>
                </a:solidFill>
                <a:latin typeface="SamsungOne 400" panose="020B0503030303020204" pitchFamily="34" charset="0"/>
              </a:rPr>
              <a:t>.</a:t>
            </a:r>
          </a:p>
          <a:p>
            <a:pPr latinLnBrk="0"/>
            <a:r>
              <a:rPr lang="en-US" altLang="ko-KR" sz="1300" dirty="0">
                <a:solidFill>
                  <a:srgbClr val="0D0D0D"/>
                </a:solidFill>
                <a:latin typeface="SamsungOne 400" panose="020B0503030303020204" pitchFamily="34" charset="0"/>
              </a:rPr>
              <a:t>An anagram is a word formed by rearranging the letters of a different word using all the original letters exactly once. (ex. “LISTEN” and “SILENT” are anagrams</a:t>
            </a:r>
            <a:r>
              <a:rPr lang="en-US" altLang="ko-KR" sz="1300" dirty="0" smtClean="0">
                <a:solidFill>
                  <a:srgbClr val="0D0D0D"/>
                </a:solidFill>
                <a:latin typeface="SamsungOne 400" panose="020B0503030303020204" pitchFamily="34" charset="0"/>
              </a:rPr>
              <a:t>.)</a:t>
            </a:r>
            <a:endParaRPr lang="en-US" altLang="ko-KR" sz="1300" dirty="0">
              <a:solidFill>
                <a:srgbClr val="0D0D0D"/>
              </a:solidFill>
              <a:latin typeface="SamsungOne 400" panose="020B0503030303020204" pitchFamily="34" charset="0"/>
            </a:endParaRPr>
          </a:p>
        </p:txBody>
      </p:sp>
      <p:sp>
        <p:nvSpPr>
          <p:cNvPr id="45" name="직사각형 44">
            <a:extLst>
              <a:ext uri="{FF2B5EF4-FFF2-40B4-BE49-F238E27FC236}">
                <a16:creationId xmlns:a16="http://schemas.microsoft.com/office/drawing/2014/main" xmlns="" id="{9F696305-6820-48F1-BDDE-99074AB95DFF}"/>
              </a:ext>
            </a:extLst>
          </p:cNvPr>
          <p:cNvSpPr/>
          <p:nvPr/>
        </p:nvSpPr>
        <p:spPr>
          <a:xfrm>
            <a:off x="645525" y="140857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rgbClr val="0D0D0D"/>
                </a:solidFill>
                <a:latin typeface="Samsung Sharp Sans" pitchFamily="2" charset="0"/>
                <a:ea typeface="Samsung Sharp Sans" pitchFamily="2" charset="0"/>
                <a:cs typeface="Samsung Sharp Sans" pitchFamily="2" charset="0"/>
              </a:rPr>
              <a:t>Q1.</a:t>
            </a:r>
          </a:p>
        </p:txBody>
      </p:sp>
    </p:spTree>
    <p:extLst>
      <p:ext uri="{BB962C8B-B14F-4D97-AF65-F5344CB8AC3E}">
        <p14:creationId xmlns:p14="http://schemas.microsoft.com/office/powerpoint/2010/main" val="1848302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xmlns="" id="{45418276-C5E7-4376-9A53-12A135E3EF6C}"/>
              </a:ext>
            </a:extLst>
          </p:cNvPr>
          <p:cNvSpPr/>
          <p:nvPr/>
        </p:nvSpPr>
        <p:spPr>
          <a:xfrm>
            <a:off x="687389" y="2234884"/>
            <a:ext cx="8658225" cy="805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Create a function that evaluates anagrams using Python's built-in sorted() function.</a:t>
            </a:r>
          </a:p>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Modify the selection_sort2() function to create a function that determines anagrams.</a:t>
            </a:r>
          </a:p>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rgbClr val="262626"/>
                </a:solidFill>
                <a:latin typeface="SamsungOne 400" panose="020B0503030303020204" pitchFamily="34" charset="0"/>
                <a:ea typeface="SamsungOne 400" panose="020B0503030303020204" pitchFamily="34" charset="0"/>
                <a:cs typeface="Arial" panose="020B0604020202020204" pitchFamily="34" charset="0"/>
                <a:sym typeface="Arial"/>
              </a:rPr>
              <a:t>Modify the insertion_sort2() function to create a function that determines the anagram.</a:t>
            </a:r>
          </a:p>
        </p:txBody>
      </p:sp>
      <p:sp>
        <p:nvSpPr>
          <p:cNvPr id="41" name="모서리가 둥근 직사각형 4">
            <a:extLst>
              <a:ext uri="{FF2B5EF4-FFF2-40B4-BE49-F238E27FC236}">
                <a16:creationId xmlns:a16="http://schemas.microsoft.com/office/drawing/2014/main" xmlns="" id="{F51F76C4-D4BC-44CA-95BD-3E6F49D73C5E}"/>
              </a:ext>
            </a:extLst>
          </p:cNvPr>
          <p:cNvSpPr/>
          <p:nvPr/>
        </p:nvSpPr>
        <p:spPr>
          <a:xfrm>
            <a:off x="535987" y="3158585"/>
            <a:ext cx="8785226" cy="2021720"/>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pic>
        <p:nvPicPr>
          <p:cNvPr id="43" name="그림 42">
            <a:extLst>
              <a:ext uri="{FF2B5EF4-FFF2-40B4-BE49-F238E27FC236}">
                <a16:creationId xmlns:a16="http://schemas.microsoft.com/office/drawing/2014/main" xmlns="" id="{0A87A021-4554-483E-B82C-9BC0DBC4A01C}"/>
              </a:ext>
            </a:extLst>
          </p:cNvPr>
          <p:cNvPicPr>
            <a:picLocks noChangeAspect="1"/>
          </p:cNvPicPr>
          <p:nvPr/>
        </p:nvPicPr>
        <p:blipFill rotWithShape="1">
          <a:blip r:embed="rId2"/>
          <a:srcRect t="24868"/>
          <a:stretch/>
        </p:blipFill>
        <p:spPr>
          <a:xfrm>
            <a:off x="622396" y="3220418"/>
            <a:ext cx="8611521" cy="1910332"/>
          </a:xfrm>
          <a:prstGeom prst="rect">
            <a:avLst/>
          </a:prstGeom>
        </p:spPr>
      </p:pic>
      <p:grpSp>
        <p:nvGrpSpPr>
          <p:cNvPr id="11" name="그룹 10">
            <a:extLst>
              <a:ext uri="{FF2B5EF4-FFF2-40B4-BE49-F238E27FC236}">
                <a16:creationId xmlns:a16="http://schemas.microsoft.com/office/drawing/2014/main" xmlns="" id="{3E3076BC-E83D-4F9A-AF96-0B1EACE7125F}"/>
              </a:ext>
            </a:extLst>
          </p:cNvPr>
          <p:cNvGrpSpPr/>
          <p:nvPr/>
        </p:nvGrpSpPr>
        <p:grpSpPr>
          <a:xfrm>
            <a:off x="449999" y="450000"/>
            <a:ext cx="9018001" cy="276999"/>
            <a:chOff x="449999" y="450000"/>
            <a:chExt cx="9018001" cy="276999"/>
          </a:xfrm>
        </p:grpSpPr>
        <p:sp>
          <p:nvSpPr>
            <p:cNvPr id="14" name="직사각형 13">
              <a:extLst>
                <a:ext uri="{FF2B5EF4-FFF2-40B4-BE49-F238E27FC236}">
                  <a16:creationId xmlns:a16="http://schemas.microsoft.com/office/drawing/2014/main" xmlns="" id="{8E609067-90A0-4E59-BD6B-E74870436DA2}"/>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defRPr/>
              </a:pPr>
              <a:r>
                <a:rPr lang="en-US" altLang="ko-KR" dirty="0">
                  <a:solidFill>
                    <a:prstClr val="white"/>
                  </a:solidFill>
                  <a:latin typeface="Samsung Sharp Sans Bold" pitchFamily="2" charset="0"/>
                  <a:ea typeface="Samsung Sharp Sans Bold" pitchFamily="2" charset="0"/>
                  <a:cs typeface="Samsung Sharp Sans Bold" pitchFamily="2" charset="0"/>
                </a:rPr>
                <a:t>Pair programming</a:t>
              </a:r>
            </a:p>
          </p:txBody>
        </p:sp>
        <p:sp>
          <p:nvSpPr>
            <p:cNvPr id="15" name="직사각형 14">
              <a:extLst>
                <a:ext uri="{FF2B5EF4-FFF2-40B4-BE49-F238E27FC236}">
                  <a16:creationId xmlns:a16="http://schemas.microsoft.com/office/drawing/2014/main" xmlns="" id="{A4ADAE39-5B55-43CF-ADD6-3A3E80C854B4}"/>
                </a:ext>
              </a:extLst>
            </p:cNvPr>
            <p:cNvSpPr/>
            <p:nvPr/>
          </p:nvSpPr>
          <p:spPr>
            <a:xfrm>
              <a:off x="8674461" y="480778"/>
              <a:ext cx="793539" cy="246221"/>
            </a:xfrm>
            <a:prstGeom prst="rect">
              <a:avLst/>
            </a:prstGeom>
          </p:spPr>
          <p:txBody>
            <a:bodyPr wrap="square" lIns="0" tIns="0" rIns="0" bIns="0">
              <a:spAutoFit/>
            </a:bodyPr>
            <a:lstStyle/>
            <a:p>
              <a:pPr marL="0" marR="0" lvl="0" indent="0" algn="r" defTabSz="457200" rtl="0" eaLnBrk="1" fontAlgn="base" latinLnBrk="1" hangingPunct="1">
                <a:lnSpc>
                  <a:spcPct val="100000"/>
                </a:lnSpc>
                <a:spcBef>
                  <a:spcPct val="0"/>
                </a:spcBef>
                <a:spcAft>
                  <a:spcPct val="0"/>
                </a:spcAft>
                <a:buClrTx/>
                <a:buSzTx/>
                <a:buFontTx/>
                <a:buNone/>
                <a:tabLst/>
                <a:defRPr/>
              </a:pPr>
              <a:r>
                <a:rPr kumimoji="1" lang="en-US" altLang="ko-KR" sz="1600" b="0" i="0" u="none" strike="noStrike" kern="1200" cap="none" spc="0" normalizeH="0" baseline="0" noProof="0" dirty="0">
                  <a:ln>
                    <a:noFill/>
                  </a:ln>
                  <a:solidFill>
                    <a:prstClr val="white">
                      <a:lumMod val="85000"/>
                    </a:prstClr>
                  </a:solidFill>
                  <a:effectLst/>
                  <a:uLnTx/>
                  <a:uFillTx/>
                  <a:latin typeface="Samsung Sharp Sans Medium" pitchFamily="2" charset="0"/>
                  <a:ea typeface="Samsung Sharp Sans Medium" pitchFamily="2" charset="0"/>
                  <a:cs typeface="Samsung Sharp Sans Medium" pitchFamily="2" charset="0"/>
                </a:rPr>
                <a:t>UNIT  </a:t>
              </a:r>
              <a:r>
                <a:rPr kumimoji="1" lang="en-US" altLang="ko-KR" sz="1600" b="0" i="0" u="none" strike="noStrike" kern="1200" cap="none" spc="0" normalizeH="0" baseline="0" noProof="0" dirty="0" smtClean="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rPr>
                <a:t>27</a:t>
              </a:r>
              <a:endParaRPr kumimoji="1" lang="en-US" altLang="ko-KR" sz="1600" b="0" i="0" u="none" strike="noStrike" kern="1200" cap="none" spc="0" normalizeH="0" baseline="0" noProof="0" dirty="0">
                <a:ln>
                  <a:noFill/>
                </a:ln>
                <a:solidFill>
                  <a:prstClr val="white">
                    <a:lumMod val="85000"/>
                  </a:prstClr>
                </a:solidFill>
                <a:effectLst/>
                <a:uLnTx/>
                <a:uFillTx/>
                <a:latin typeface="Samsung Sharp Sans Bold" pitchFamily="2" charset="0"/>
                <a:ea typeface="Samsung Sharp Sans Bold" pitchFamily="2" charset="0"/>
                <a:cs typeface="Samsung Sharp Sans Bold" pitchFamily="2" charset="0"/>
              </a:endParaRPr>
            </a:p>
          </p:txBody>
        </p:sp>
      </p:grpSp>
      <p:sp>
        <p:nvSpPr>
          <p:cNvPr id="22" name="직사각형 21">
            <a:extLst>
              <a:ext uri="{FF2B5EF4-FFF2-40B4-BE49-F238E27FC236}">
                <a16:creationId xmlns:a16="http://schemas.microsoft.com/office/drawing/2014/main" xmlns="" id="{B8F21518-F59F-474A-B26A-1C69887221A2}"/>
              </a:ext>
            </a:extLst>
          </p:cNvPr>
          <p:cNvSpPr/>
          <p:nvPr/>
        </p:nvSpPr>
        <p:spPr>
          <a:xfrm>
            <a:off x="1324250" y="1554307"/>
            <a:ext cx="793406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latinLnBrk="0"/>
            <a:r>
              <a:rPr lang="en-US" altLang="ko-KR" sz="1300" dirty="0">
                <a:solidFill>
                  <a:srgbClr val="0D0D0D"/>
                </a:solidFill>
                <a:latin typeface="SamsungOne 400" panose="020B0503030303020204" pitchFamily="34" charset="0"/>
              </a:rPr>
              <a:t>Using a sorting algorithm makes it easy to determine if it is an anagram or not.</a:t>
            </a:r>
          </a:p>
        </p:txBody>
      </p:sp>
      <p:sp>
        <p:nvSpPr>
          <p:cNvPr id="24" name="직사각형 23">
            <a:extLst>
              <a:ext uri="{FF2B5EF4-FFF2-40B4-BE49-F238E27FC236}">
                <a16:creationId xmlns:a16="http://schemas.microsoft.com/office/drawing/2014/main" xmlns="" id="{9F696305-6820-48F1-BDDE-99074AB95DFF}"/>
              </a:ext>
            </a:extLst>
          </p:cNvPr>
          <p:cNvSpPr/>
          <p:nvPr/>
        </p:nvSpPr>
        <p:spPr>
          <a:xfrm>
            <a:off x="645525" y="1408577"/>
            <a:ext cx="637470" cy="492443"/>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smtClean="0">
                <a:solidFill>
                  <a:srgbClr val="0D0D0D"/>
                </a:solidFill>
                <a:latin typeface="Samsung Sharp Sans" pitchFamily="2" charset="0"/>
                <a:ea typeface="Samsung Sharp Sans" pitchFamily="2" charset="0"/>
                <a:cs typeface="Samsung Sharp Sans" pitchFamily="2" charset="0"/>
              </a:rPr>
              <a:t>Q2.</a:t>
            </a:r>
            <a:endParaRPr lang="en-US" altLang="ko-KR" sz="3200" dirty="0">
              <a:solidFill>
                <a:srgbClr val="0D0D0D"/>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4018047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972793" y="2950039"/>
            <a:ext cx="8267731" cy="927572"/>
            <a:chOff x="980167" y="2522336"/>
            <a:chExt cx="8267731" cy="927572"/>
          </a:xfrm>
        </p:grpSpPr>
        <p:sp>
          <p:nvSpPr>
            <p:cNvPr id="10" name="직사각형 133">
              <a:extLst>
                <a:ext uri="{FF2B5EF4-FFF2-40B4-BE49-F238E27FC236}">
                  <a16:creationId xmlns:a16="http://schemas.microsoft.com/office/drawing/2014/main" xmlns="" id="{551F01E8-8777-4A7B-AD71-63E7C805C68C}"/>
                </a:ext>
              </a:extLst>
            </p:cNvPr>
            <p:cNvSpPr/>
            <p:nvPr/>
          </p:nvSpPr>
          <p:spPr>
            <a:xfrm>
              <a:off x="980167" y="2895910"/>
              <a:ext cx="8267731"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defRPr/>
              </a:pPr>
              <a:r>
                <a:rPr lang="en-US" altLang="ko-KR" sz="3600" dirty="0">
                  <a:solidFill>
                    <a:schemeClr val="tx1"/>
                  </a:solidFill>
                  <a:latin typeface="Samsung Sharp Sans" pitchFamily="2" charset="0"/>
                  <a:ea typeface="Samsung Sharp Sans" pitchFamily="2" charset="0"/>
                  <a:cs typeface="Samsung Sharp Sans" pitchFamily="2" charset="0"/>
                </a:rPr>
                <a:t>Merge Sort</a:t>
              </a:r>
            </a:p>
          </p:txBody>
        </p:sp>
        <p:sp>
          <p:nvSpPr>
            <p:cNvPr id="11" name="직사각형 133">
              <a:extLst>
                <a:ext uri="{FF2B5EF4-FFF2-40B4-BE49-F238E27FC236}">
                  <a16:creationId xmlns:a16="http://schemas.microsoft.com/office/drawing/2014/main" xmlns="" id="{F30E60FD-5340-4E90-99F1-BB9E55EB305D}"/>
                </a:ext>
              </a:extLst>
            </p:cNvPr>
            <p:cNvSpPr/>
            <p:nvPr/>
          </p:nvSpPr>
          <p:spPr>
            <a:xfrm>
              <a:off x="980168" y="2522336"/>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lvl="0" defTabSz="457200">
                <a:defRPr/>
              </a:pPr>
              <a:r>
                <a:rPr lang="en-US" altLang="ko-KR" sz="2000" dirty="0">
                  <a:solidFill>
                    <a:prstClr val="white">
                      <a:lumMod val="50000"/>
                    </a:prstClr>
                  </a:solidFill>
                  <a:latin typeface="Samsung Sharp Sans" pitchFamily="2" charset="0"/>
                  <a:ea typeface="Samsung Sharp Sans" pitchFamily="2" charset="0"/>
                  <a:cs typeface="Samsung Sharp Sans" pitchFamily="2" charset="0"/>
                </a:rPr>
                <a:t>Unit 28. </a:t>
              </a:r>
              <a:endParaRPr lang="en-US" altLang="ko-KR" sz="5400" dirty="0">
                <a:solidFill>
                  <a:prstClr val="white">
                    <a:lumMod val="50000"/>
                  </a:prstClr>
                </a:solidFill>
                <a:latin typeface="Samsung Sharp Sans" pitchFamily="2" charset="0"/>
                <a:ea typeface="Samsung Sharp Sans" pitchFamily="2" charset="0"/>
                <a:cs typeface="Samsung Sharp Sans" pitchFamily="2" charset="0"/>
              </a:endParaRPr>
            </a:p>
          </p:txBody>
        </p:sp>
      </p:grpSp>
    </p:spTree>
    <p:extLst>
      <p:ext uri="{BB962C8B-B14F-4D97-AF65-F5344CB8AC3E}">
        <p14:creationId xmlns:p14="http://schemas.microsoft.com/office/powerpoint/2010/main" val="19552827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objective (1/3)</a:t>
            </a:r>
            <a:endParaRPr lang="en-US" altLang="ko-KR" dirty="0">
              <a:solidFill>
                <a:schemeClr val="bg1"/>
              </a:solidFill>
              <a:latin typeface="Samsung Sharp Sans Medium" pitchFamily="2" charset="0"/>
              <a:ea typeface="Samsung Sharp Sans Medium" pitchFamily="2" charset="0"/>
              <a:cs typeface="Samsung Sharp Sans Medium" pitchFamily="2" charset="0"/>
            </a:endParaRPr>
          </a:p>
        </p:txBody>
      </p:sp>
      <p:sp>
        <p:nvSpPr>
          <p:cNvPr id="12" name="직사각형 11">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13" name="그룹 12"/>
          <p:cNvGrpSpPr/>
          <p:nvPr/>
        </p:nvGrpSpPr>
        <p:grpSpPr>
          <a:xfrm>
            <a:off x="441747" y="1504783"/>
            <a:ext cx="8902281" cy="233767"/>
            <a:chOff x="441747" y="1504783"/>
            <a:chExt cx="8902281" cy="233767"/>
          </a:xfrm>
        </p:grpSpPr>
        <p:sp>
          <p:nvSpPr>
            <p:cNvPr id="18" name="직사각형 17">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objectives</a:t>
              </a:r>
            </a:p>
          </p:txBody>
        </p:sp>
        <p:sp>
          <p:nvSpPr>
            <p:cNvPr id="19"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20" name="직사각형 19">
            <a:extLst>
              <a:ext uri="{FF2B5EF4-FFF2-40B4-BE49-F238E27FC236}">
                <a16:creationId xmlns:a16="http://schemas.microsoft.com/office/drawing/2014/main" xmlns="" id="{E2A9BF97-4B7B-4446-9E67-15F403A2A740}"/>
              </a:ext>
            </a:extLst>
          </p:cNvPr>
          <p:cNvSpPr/>
          <p:nvPr/>
        </p:nvSpPr>
        <p:spPr>
          <a:xfrm>
            <a:off x="711198" y="1891243"/>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merge sort algorithm and be able to solve sorting problems using merge sort.</a:t>
            </a:r>
          </a:p>
        </p:txBody>
      </p:sp>
      <p:sp>
        <p:nvSpPr>
          <p:cNvPr id="21" name="직사각형 20">
            <a:extLst>
              <a:ext uri="{FF2B5EF4-FFF2-40B4-BE49-F238E27FC236}">
                <a16:creationId xmlns:a16="http://schemas.microsoft.com/office/drawing/2014/main" xmlns="" id="{378E69BB-5596-4063-89A0-98BD99082961}"/>
              </a:ext>
            </a:extLst>
          </p:cNvPr>
          <p:cNvSpPr/>
          <p:nvPr/>
        </p:nvSpPr>
        <p:spPr>
          <a:xfrm>
            <a:off x="711200" y="2485388"/>
            <a:ext cx="8632825" cy="690922"/>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and be able to explain the difference between merge sort, bubble sort, selection sort, and insertion sort.</a:t>
            </a:r>
          </a:p>
        </p:txBody>
      </p:sp>
      <p:sp>
        <p:nvSpPr>
          <p:cNvPr id="22" name="직사각형 21">
            <a:extLst>
              <a:ext uri="{FF2B5EF4-FFF2-40B4-BE49-F238E27FC236}">
                <a16:creationId xmlns:a16="http://schemas.microsoft.com/office/drawing/2014/main" xmlns="" id="{E2A9BF97-4B7B-4446-9E67-15F403A2A740}"/>
              </a:ext>
            </a:extLst>
          </p:cNvPr>
          <p:cNvSpPr/>
          <p:nvPr/>
        </p:nvSpPr>
        <p:spPr>
          <a:xfrm>
            <a:off x="711197" y="3279588"/>
            <a:ext cx="8632827"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prstClr val="black">
                    <a:lumMod val="85000"/>
                    <a:lumOff val="15000"/>
                  </a:prstClr>
                </a:solidFill>
                <a:latin typeface="SamsungOne 400" panose="020B0503030303020204" pitchFamily="34" charset="0"/>
              </a:rPr>
              <a:t>Understand and be able to explain the time complexity of merge sort.</a:t>
            </a:r>
          </a:p>
        </p:txBody>
      </p:sp>
    </p:spTree>
    <p:extLst>
      <p:ext uri="{BB962C8B-B14F-4D97-AF65-F5344CB8AC3E}">
        <p14:creationId xmlns:p14="http://schemas.microsoft.com/office/powerpoint/2010/main" val="34308944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(2/3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19" name="직사각형 18">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grpSp>
        <p:nvGrpSpPr>
          <p:cNvPr id="20" name="그룹 19">
            <a:extLst>
              <a:ext uri="{FF2B5EF4-FFF2-40B4-BE49-F238E27FC236}">
                <a16:creationId xmlns:a16="http://schemas.microsoft.com/office/drawing/2014/main" xmlns="" id="{4CAE89D9-A6ED-4F9D-97BD-46277BFC4E9C}"/>
              </a:ext>
            </a:extLst>
          </p:cNvPr>
          <p:cNvGrpSpPr/>
          <p:nvPr/>
        </p:nvGrpSpPr>
        <p:grpSpPr>
          <a:xfrm>
            <a:off x="450000" y="3183519"/>
            <a:ext cx="6441669" cy="233767"/>
            <a:chOff x="566345" y="3696667"/>
            <a:chExt cx="6441669" cy="233767"/>
          </a:xfrm>
        </p:grpSpPr>
        <p:sp>
          <p:nvSpPr>
            <p:cNvPr id="21" name="직사각형 16">
              <a:extLst>
                <a:ext uri="{FF2B5EF4-FFF2-40B4-BE49-F238E27FC236}">
                  <a16:creationId xmlns:a16="http://schemas.microsoft.com/office/drawing/2014/main" xmlns="" id="{B277F73B-F3BE-4FBB-9570-B55D7EB14AE2}"/>
                </a:ext>
              </a:extLst>
            </p:cNvPr>
            <p:cNvSpPr/>
            <p:nvPr/>
          </p:nvSpPr>
          <p:spPr>
            <a:xfrm>
              <a:off x="834144" y="3706499"/>
              <a:ext cx="6173870"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b="1" dirty="0">
                  <a:solidFill>
                    <a:schemeClr val="tx1">
                      <a:lumMod val="95000"/>
                      <a:lumOff val="5000"/>
                    </a:schemeClr>
                  </a:solidFill>
                  <a:latin typeface="Samsung Sharp Sans" pitchFamily="2" charset="0"/>
                  <a:ea typeface="Samsung Sharp Sans" pitchFamily="2" charset="0"/>
                  <a:cs typeface="Samsung Sharp Sans" pitchFamily="2" charset="0"/>
                </a:rPr>
                <a:t>Concepts you will need to know from previous units</a:t>
              </a:r>
            </a:p>
          </p:txBody>
        </p:sp>
        <p:sp>
          <p:nvSpPr>
            <p:cNvPr id="22" name="AutoShape 2">
              <a:extLst>
                <a:ext uri="{FF2B5EF4-FFF2-40B4-BE49-F238E27FC236}">
                  <a16:creationId xmlns:a16="http://schemas.microsoft.com/office/drawing/2014/main" xmlns="" id="{D823C7A5-826A-44A8-95D9-C0F252B3EE3B}"/>
                </a:ext>
              </a:extLst>
            </p:cNvPr>
            <p:cNvSpPr>
              <a:spLocks noChangeAspect="1"/>
            </p:cNvSpPr>
            <p:nvPr/>
          </p:nvSpPr>
          <p:spPr bwMode="auto">
            <a:xfrm>
              <a:off x="566345" y="3696667"/>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grpSp>
        <p:nvGrpSpPr>
          <p:cNvPr id="23" name="그룹 22">
            <a:extLst>
              <a:ext uri="{FF2B5EF4-FFF2-40B4-BE49-F238E27FC236}">
                <a16:creationId xmlns:a16="http://schemas.microsoft.com/office/drawing/2014/main" xmlns="" id="{754005E1-A5A7-4470-9EEC-6F7E14349411}"/>
              </a:ext>
            </a:extLst>
          </p:cNvPr>
          <p:cNvGrpSpPr/>
          <p:nvPr/>
        </p:nvGrpSpPr>
        <p:grpSpPr>
          <a:xfrm>
            <a:off x="711199" y="3553884"/>
            <a:ext cx="8632824" cy="1656657"/>
            <a:chOff x="566346" y="4056450"/>
            <a:chExt cx="8632824" cy="1656657"/>
          </a:xfrm>
        </p:grpSpPr>
        <p:sp>
          <p:nvSpPr>
            <p:cNvPr id="24" name="직사각형 15">
              <a:extLst>
                <a:ext uri="{FF2B5EF4-FFF2-40B4-BE49-F238E27FC236}">
                  <a16:creationId xmlns:a16="http://schemas.microsoft.com/office/drawing/2014/main" xmlns="" id="{004B4F40-927A-45B5-951C-F206A80ECF03}"/>
                </a:ext>
              </a:extLst>
            </p:cNvPr>
            <p:cNvSpPr/>
            <p:nvPr/>
          </p:nvSpPr>
          <p:spPr>
            <a:xfrm>
              <a:off x="566346" y="405645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Using comparison operators to compare two numbers.</a:t>
              </a:r>
            </a:p>
          </p:txBody>
        </p:sp>
        <p:sp>
          <p:nvSpPr>
            <p:cNvPr id="27" name="직사각형 18">
              <a:extLst>
                <a:ext uri="{FF2B5EF4-FFF2-40B4-BE49-F238E27FC236}">
                  <a16:creationId xmlns:a16="http://schemas.microsoft.com/office/drawing/2014/main" xmlns="" id="{D0D90ACD-2EC3-4FC4-BB46-5429EB71F81F}"/>
                </a:ext>
              </a:extLst>
            </p:cNvPr>
            <p:cNvSpPr/>
            <p:nvPr/>
          </p:nvSpPr>
          <p:spPr>
            <a:xfrm>
              <a:off x="566346" y="4639345"/>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Dividing the given problem and call the recursive function recursively.</a:t>
              </a:r>
            </a:p>
          </p:txBody>
        </p:sp>
        <p:sp>
          <p:nvSpPr>
            <p:cNvPr id="30" name="직사각형 18">
              <a:extLst>
                <a:ext uri="{FF2B5EF4-FFF2-40B4-BE49-F238E27FC236}">
                  <a16:creationId xmlns:a16="http://schemas.microsoft.com/office/drawing/2014/main" xmlns="" id="{3C107CED-6D83-4E4C-BEE8-7DE66F4B34F5}"/>
                </a:ext>
              </a:extLst>
            </p:cNvPr>
            <p:cNvSpPr/>
            <p:nvPr/>
          </p:nvSpPr>
          <p:spPr>
            <a:xfrm>
              <a:off x="566346" y="5222240"/>
              <a:ext cx="8632824" cy="490867"/>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t">
              <a:spAutoFit/>
              <a:scene3d>
                <a:camera prst="orthographicFront"/>
                <a:lightRig rig="threePt" dir="t"/>
              </a:scene3d>
              <a:sp3d>
                <a:bevelT w="0" h="6350"/>
              </a:sp3d>
            </a:bodyPr>
            <a:lstStyle/>
            <a:p>
              <a:pPr marL="285750" indent="-285750" defTabSz="457200">
                <a:spcAft>
                  <a:spcPts val="8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sym typeface="Arial"/>
                </a:rPr>
                <a:t>Applying Big O notation to analyze the time complexity of an algorithm.</a:t>
              </a:r>
            </a:p>
          </p:txBody>
        </p:sp>
      </p:grpSp>
      <p:grpSp>
        <p:nvGrpSpPr>
          <p:cNvPr id="31" name="그룹 30"/>
          <p:cNvGrpSpPr/>
          <p:nvPr/>
        </p:nvGrpSpPr>
        <p:grpSpPr>
          <a:xfrm>
            <a:off x="441747" y="1504783"/>
            <a:ext cx="8902281" cy="233767"/>
            <a:chOff x="441747" y="1504783"/>
            <a:chExt cx="8902281" cy="233767"/>
          </a:xfrm>
        </p:grpSpPr>
        <p:sp>
          <p:nvSpPr>
            <p:cNvPr id="32" name="직사각형 31">
              <a:extLst>
                <a:ext uri="{FF2B5EF4-FFF2-40B4-BE49-F238E27FC236}">
                  <a16:creationId xmlns:a16="http://schemas.microsoft.com/office/drawing/2014/main" xmlns="" id="{9F69FBE4-319C-40A1-A730-AD697F098CF5}"/>
                </a:ext>
              </a:extLst>
            </p:cNvPr>
            <p:cNvSpPr/>
            <p:nvPr/>
          </p:nvSpPr>
          <p:spPr>
            <a:xfrm>
              <a:off x="711203" y="151394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a:spcAft>
                  <a:spcPts val="600"/>
                </a:spcAft>
                <a:defRPr/>
              </a:pPr>
              <a:r>
                <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rPr>
                <a:t>Learning </a:t>
              </a:r>
              <a:r>
                <a:rPr lang="en-US" altLang="ko-KR" sz="1400" dirty="0" smtClean="0">
                  <a:solidFill>
                    <a:prstClr val="black">
                      <a:lumMod val="85000"/>
                      <a:lumOff val="15000"/>
                    </a:prstClr>
                  </a:solidFill>
                  <a:latin typeface="Samsung Sharp Sans Bold" pitchFamily="2" charset="0"/>
                  <a:ea typeface="Samsung Sharp Sans Bold" pitchFamily="2" charset="0"/>
                  <a:cs typeface="Samsung Sharp Sans Bold" pitchFamily="2" charset="0"/>
                </a:rPr>
                <a:t>overview</a:t>
              </a:r>
              <a:endParaRPr lang="en-US" altLang="ko-KR" sz="1400" dirty="0">
                <a:solidFill>
                  <a:prstClr val="black">
                    <a:lumMod val="85000"/>
                    <a:lumOff val="15000"/>
                  </a:prstClr>
                </a:solidFill>
                <a:latin typeface="Samsung Sharp Sans Bold" pitchFamily="2" charset="0"/>
                <a:ea typeface="Samsung Sharp Sans Bold" pitchFamily="2" charset="0"/>
                <a:cs typeface="Samsung Sharp Sans Bold" pitchFamily="2" charset="0"/>
              </a:endParaRPr>
            </a:p>
          </p:txBody>
        </p:sp>
        <p:sp>
          <p:nvSpPr>
            <p:cNvPr id="33" name="AutoShape 2">
              <a:extLst>
                <a:ext uri="{FF2B5EF4-FFF2-40B4-BE49-F238E27FC236}">
                  <a16:creationId xmlns:a16="http://schemas.microsoft.com/office/drawing/2014/main" xmlns="" id="{85117D3A-93AB-43A7-A0BF-D048E771DF4E}"/>
                </a:ext>
              </a:extLst>
            </p:cNvPr>
            <p:cNvSpPr>
              <a:spLocks noChangeAspect="1"/>
            </p:cNvSpPr>
            <p:nvPr/>
          </p:nvSpPr>
          <p:spPr bwMode="auto">
            <a:xfrm>
              <a:off x="441747" y="1504783"/>
              <a:ext cx="216000" cy="23376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solidFill>
              <a:schemeClr val="bg1">
                <a:lumMod val="85000"/>
              </a:schemeClr>
            </a:solidFill>
            <a:ln w="76200">
              <a:solidFill>
                <a:schemeClr val="bg1"/>
              </a:solidFill>
            </a:ln>
          </p:spPr>
          <p:txBody>
            <a:bodyPr lIns="0" tIns="0" rIns="0" bIns="0"/>
            <a:lstStyle/>
            <a:p>
              <a:endParaRPr lang="en-US" dirty="0"/>
            </a:p>
          </p:txBody>
        </p:sp>
      </p:grpSp>
      <p:sp>
        <p:nvSpPr>
          <p:cNvPr id="34" name="직사각형 33">
            <a:extLst>
              <a:ext uri="{FF2B5EF4-FFF2-40B4-BE49-F238E27FC236}">
                <a16:creationId xmlns:a16="http://schemas.microsoft.com/office/drawing/2014/main" xmlns="" id="{984F8C8F-7043-44DF-886E-249096684907}"/>
              </a:ext>
            </a:extLst>
          </p:cNvPr>
          <p:cNvSpPr/>
          <p:nvPr/>
        </p:nvSpPr>
        <p:spPr>
          <a:xfrm>
            <a:off x="711198" y="1845524"/>
            <a:ext cx="8632824" cy="1080556"/>
          </a:xfrm>
          <a:prstGeom prst="rect">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44000" bIns="144000" rtlCol="0" anchor="ctr">
            <a:noAutofit/>
            <a:scene3d>
              <a:camera prst="orthographicFront"/>
              <a:lightRig rig="threePt" dir="t"/>
            </a:scene3d>
            <a:sp3d>
              <a:bevelT w="0" h="6350"/>
            </a:sp3d>
          </a:bodyPr>
          <a:lstStyle/>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Implement merge sort that divides the given unsorted list, sorts each, and merges them back together.</a:t>
            </a:r>
          </a:p>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Implement a merge function that converts two sorted lists into one sorted list for merge sort.</a:t>
            </a:r>
          </a:p>
          <a:p>
            <a:pPr marL="288925" indent="-288925" defTabSz="-22599650">
              <a:spcAft>
                <a:spcPts val="600"/>
              </a:spcAft>
              <a:buClr>
                <a:srgbClr val="A5A5A5"/>
              </a:buClr>
              <a:buFont typeface="Wingdings" panose="05000000000000000000" pitchFamily="2" charset="2"/>
              <a:buChar char="ü"/>
            </a:pPr>
            <a:r>
              <a:rPr lang="en-US" altLang="ko-KR" sz="1300" dirty="0">
                <a:solidFill>
                  <a:srgbClr val="262626"/>
                </a:solidFill>
                <a:latin typeface="SamsungOne 400" panose="020B0503030303020204" pitchFamily="34" charset="0"/>
                <a:ea typeface="SamsungOne 400" panose="020B0503030303020204" pitchFamily="34" charset="0"/>
              </a:rPr>
              <a:t>Understand that merge sort algorithm is divide-and-conquer using recursive functions.</a:t>
            </a:r>
          </a:p>
        </p:txBody>
      </p:sp>
    </p:spTree>
    <p:extLst>
      <p:ext uri="{BB962C8B-B14F-4D97-AF65-F5344CB8AC3E}">
        <p14:creationId xmlns:p14="http://schemas.microsoft.com/office/powerpoint/2010/main" val="296985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oogle Shape;621;p70"/>
          <p:cNvGrpSpPr/>
          <p:nvPr/>
        </p:nvGrpSpPr>
        <p:grpSpPr>
          <a:xfrm>
            <a:off x="558800" y="2792256"/>
            <a:ext cx="8791103" cy="1106667"/>
            <a:chOff x="558800" y="2595840"/>
            <a:chExt cx="8791103" cy="1106667"/>
          </a:xfrm>
        </p:grpSpPr>
        <p:grpSp>
          <p:nvGrpSpPr>
            <p:cNvPr id="50" name="Google Shape;630;p70"/>
            <p:cNvGrpSpPr/>
            <p:nvPr/>
          </p:nvGrpSpPr>
          <p:grpSpPr>
            <a:xfrm>
              <a:off x="558800" y="2598858"/>
              <a:ext cx="2671776" cy="1103649"/>
              <a:chOff x="558800" y="2384290"/>
              <a:chExt cx="2671776" cy="1145711"/>
            </a:xfrm>
          </p:grpSpPr>
          <p:sp>
            <p:nvSpPr>
              <p:cNvPr id="60" name="Google Shape;631;p70"/>
              <p:cNvSpPr/>
              <p:nvPr/>
            </p:nvSpPr>
            <p:spPr>
              <a:xfrm>
                <a:off x="558800" y="2384290"/>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sp>
            <p:nvSpPr>
              <p:cNvPr id="61" name="Google Shape;632;p70"/>
              <p:cNvSpPr/>
              <p:nvPr/>
            </p:nvSpPr>
            <p:spPr>
              <a:xfrm>
                <a:off x="647825" y="2467060"/>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SamsungOne 700" panose="020B0803030303020204" pitchFamily="34" charset="0"/>
                  <a:ea typeface="SamsungOne 700" panose="020B0803030303020204" pitchFamily="34" charset="0"/>
                  <a:cs typeface="Gulim"/>
                  <a:sym typeface="Gulim"/>
                </a:endParaRPr>
              </a:p>
            </p:txBody>
          </p:sp>
        </p:grpSp>
        <p:grpSp>
          <p:nvGrpSpPr>
            <p:cNvPr id="51" name="Google Shape;633;p70"/>
            <p:cNvGrpSpPr/>
            <p:nvPr/>
          </p:nvGrpSpPr>
          <p:grpSpPr>
            <a:xfrm>
              <a:off x="3621638" y="2597349"/>
              <a:ext cx="2671776" cy="1103649"/>
              <a:chOff x="3621638" y="2382781"/>
              <a:chExt cx="2671776" cy="1145711"/>
            </a:xfrm>
          </p:grpSpPr>
          <p:sp>
            <p:nvSpPr>
              <p:cNvPr id="58" name="Google Shape;634;p70"/>
              <p:cNvSpPr/>
              <p:nvPr/>
            </p:nvSpPr>
            <p:spPr>
              <a:xfrm>
                <a:off x="3621638" y="2382781"/>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sp>
            <p:nvSpPr>
              <p:cNvPr id="59" name="Google Shape;635;p70"/>
              <p:cNvSpPr/>
              <p:nvPr/>
            </p:nvSpPr>
            <p:spPr>
              <a:xfrm>
                <a:off x="3710663" y="2465551"/>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grpSp>
        <p:grpSp>
          <p:nvGrpSpPr>
            <p:cNvPr id="52" name="Google Shape;636;p70"/>
            <p:cNvGrpSpPr/>
            <p:nvPr/>
          </p:nvGrpSpPr>
          <p:grpSpPr>
            <a:xfrm>
              <a:off x="6678127" y="2595840"/>
              <a:ext cx="2671776" cy="1103649"/>
              <a:chOff x="6678127" y="2381272"/>
              <a:chExt cx="2671776" cy="1145711"/>
            </a:xfrm>
          </p:grpSpPr>
          <p:sp>
            <p:nvSpPr>
              <p:cNvPr id="56" name="Google Shape;637;p70"/>
              <p:cNvSpPr/>
              <p:nvPr/>
            </p:nvSpPr>
            <p:spPr>
              <a:xfrm>
                <a:off x="6678127" y="2381272"/>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sp>
            <p:nvSpPr>
              <p:cNvPr id="57" name="Google Shape;638;p70"/>
              <p:cNvSpPr/>
              <p:nvPr/>
            </p:nvSpPr>
            <p:spPr>
              <a:xfrm>
                <a:off x="6767152" y="2464042"/>
                <a:ext cx="2582751" cy="1062941"/>
              </a:xfrm>
              <a:prstGeom prst="roundRect">
                <a:avLst>
                  <a:gd name="adj" fmla="val 0"/>
                </a:avLst>
              </a:prstGeom>
              <a:solidFill>
                <a:schemeClr val="lt1"/>
              </a:solidFill>
              <a:ln w="38100" cap="flat" cmpd="sng">
                <a:solidFill>
                  <a:srgbClr val="193E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amsungOne 400" panose="020B0503030303020204" pitchFamily="34" charset="0"/>
                  <a:ea typeface="SamsungOne 400" panose="020B0503030303020204" pitchFamily="34" charset="0"/>
                  <a:cs typeface="Gulim"/>
                  <a:sym typeface="Gulim"/>
                </a:endParaRPr>
              </a:p>
            </p:txBody>
          </p:sp>
        </p:grpSp>
        <p:sp>
          <p:nvSpPr>
            <p:cNvPr id="53" name="Google Shape;639;p70"/>
            <p:cNvSpPr/>
            <p:nvPr/>
          </p:nvSpPr>
          <p:spPr>
            <a:xfrm>
              <a:off x="3964436" y="2904567"/>
              <a:ext cx="2075204" cy="568945"/>
            </a:xfrm>
            <a:prstGeom prst="rect">
              <a:avLst/>
            </a:prstGeom>
            <a:noFill/>
            <a:ln>
              <a:noFill/>
            </a:ln>
          </p:spPr>
          <p:txBody>
            <a:bodyPr spcFirstLastPara="1" wrap="square" lIns="91425" tIns="45700" rIns="91425" bIns="45700" anchor="ctr" anchorCtr="0">
              <a:noAutofit/>
            </a:bodyPr>
            <a:lstStyle/>
            <a:p>
              <a:pPr marL="0" marR="0" lvl="0" indent="0" algn="ctr" defTabSz="457200" latinLnBrk="0">
                <a:buNone/>
              </a:pPr>
              <a:r>
                <a:rPr 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sym typeface="Calibri"/>
                </a:rPr>
                <a:t>Merge Sort</a:t>
              </a:r>
            </a:p>
          </p:txBody>
        </p:sp>
        <p:sp>
          <p:nvSpPr>
            <p:cNvPr id="54" name="Google Shape;640;p70"/>
            <p:cNvSpPr/>
            <p:nvPr/>
          </p:nvSpPr>
          <p:spPr>
            <a:xfrm>
              <a:off x="736849" y="2904567"/>
              <a:ext cx="2404702" cy="568945"/>
            </a:xfrm>
            <a:prstGeom prst="rect">
              <a:avLst/>
            </a:prstGeom>
            <a:noFill/>
            <a:ln>
              <a:noFill/>
            </a:ln>
          </p:spPr>
          <p:txBody>
            <a:bodyPr spcFirstLastPara="1" wrap="square" lIns="91425" tIns="45700" rIns="91425" bIns="45700" anchor="ctr" anchorCtr="0">
              <a:noAutofit/>
            </a:bodyPr>
            <a:lstStyle/>
            <a:p>
              <a:pPr marL="0" marR="0" lvl="0" indent="0" algn="ctr" defTabSz="457200" latinLnBrk="0">
                <a:buNone/>
              </a:pPr>
              <a:r>
                <a:rPr lang="en-US" sz="2000" dirty="0">
                  <a:solidFill>
                    <a:schemeClr val="tx1">
                      <a:lumMod val="95000"/>
                      <a:lumOff val="5000"/>
                    </a:schemeClr>
                  </a:solidFill>
                  <a:latin typeface="Samsung Sharp Sans" pitchFamily="2" charset="0"/>
                  <a:ea typeface="Samsung Sharp Sans" pitchFamily="2" charset="0"/>
                  <a:cs typeface="Samsung Sharp Sans" pitchFamily="2" charset="0"/>
                  <a:sym typeface="Calibri"/>
                </a:rPr>
                <a:t>Sorting Problem</a:t>
              </a:r>
            </a:p>
          </p:txBody>
        </p:sp>
        <p:sp>
          <p:nvSpPr>
            <p:cNvPr id="55" name="Google Shape;641;p70"/>
            <p:cNvSpPr/>
            <p:nvPr/>
          </p:nvSpPr>
          <p:spPr>
            <a:xfrm>
              <a:off x="7194587" y="2904567"/>
              <a:ext cx="1727880" cy="568945"/>
            </a:xfrm>
            <a:prstGeom prst="rect">
              <a:avLst/>
            </a:prstGeom>
            <a:noFill/>
            <a:ln>
              <a:noFill/>
            </a:ln>
          </p:spPr>
          <p:txBody>
            <a:bodyPr spcFirstLastPara="1" wrap="square" lIns="91425" tIns="45700" rIns="91425" bIns="45700" anchor="ctr" anchorCtr="0">
              <a:noAutofit/>
            </a:bodyPr>
            <a:lstStyle/>
            <a:p>
              <a:pPr marL="0" marR="0" lvl="0" indent="0" algn="ctr" defTabSz="457200" latinLnBrk="0">
                <a:buNone/>
              </a:pPr>
              <a:r>
                <a:rPr lang="en-US" sz="2000" b="1" dirty="0">
                  <a:solidFill>
                    <a:schemeClr val="tx1">
                      <a:lumMod val="95000"/>
                      <a:lumOff val="5000"/>
                    </a:schemeClr>
                  </a:solidFill>
                  <a:latin typeface="SamsungOne 700" panose="020B0803030303020204" pitchFamily="34" charset="0"/>
                  <a:ea typeface="SamsungOne 700" panose="020B0803030303020204" pitchFamily="34" charset="0"/>
                  <a:cs typeface="Samsung Sharp Sans" pitchFamily="2" charset="0"/>
                  <a:sym typeface="Calibri"/>
                </a:rPr>
                <a:t>Merge</a:t>
              </a:r>
            </a:p>
          </p:txBody>
        </p:sp>
      </p:grpSp>
      <p:sp>
        <p:nvSpPr>
          <p:cNvPr id="18" name="직사각형 17">
            <a:extLst>
              <a:ext uri="{FF2B5EF4-FFF2-40B4-BE49-F238E27FC236}">
                <a16:creationId xmlns:a16="http://schemas.microsoft.com/office/drawing/2014/main" xmlns="" id="{0A64BE7C-F3B5-4888-85C4-EA7B77D9A3D7}"/>
              </a:ext>
            </a:extLst>
          </p:cNvPr>
          <p:cNvSpPr/>
          <p:nvPr/>
        </p:nvSpPr>
        <p:spPr>
          <a:xfrm>
            <a:off x="450000" y="450000"/>
            <a:ext cx="8785226" cy="276999"/>
          </a:xfrm>
          <a:prstGeom prst="rect">
            <a:avLst/>
          </a:prstGeom>
        </p:spPr>
        <p:txBody>
          <a:bodyPr wrap="square" lIns="0" tIns="0" rIns="0" bIns="0">
            <a:spAutoFit/>
          </a:bodyPr>
          <a:lstStyle/>
          <a:p>
            <a:pPr defTabSz="457187" latinLnBrk="0">
              <a:defRPr/>
            </a:pPr>
            <a:r>
              <a:rPr lang="en-US" altLang="ko-KR" dirty="0">
                <a:solidFill>
                  <a:schemeClr val="bg1"/>
                </a:solidFill>
                <a:latin typeface="Samsung Sharp Sans Medium" pitchFamily="2" charset="0"/>
                <a:ea typeface="Samsung Sharp Sans Medium" pitchFamily="2" charset="0"/>
                <a:cs typeface="Samsung Sharp Sans Medium" pitchFamily="2" charset="0"/>
              </a:rPr>
              <a:t>Unit learning objective </a:t>
            </a:r>
            <a:r>
              <a:rPr lang="en-US" altLang="ko-KR" dirty="0" smtClean="0">
                <a:solidFill>
                  <a:schemeClr val="bg1"/>
                </a:solidFill>
                <a:latin typeface="Samsung Sharp Sans Medium" pitchFamily="2" charset="0"/>
                <a:ea typeface="Samsung Sharp Sans Medium" pitchFamily="2" charset="0"/>
                <a:cs typeface="Samsung Sharp Sans Medium" pitchFamily="2" charset="0"/>
              </a:rPr>
              <a:t>(3/3</a:t>
            </a:r>
            <a:r>
              <a:rPr lang="en-US" altLang="ko-KR" dirty="0">
                <a:solidFill>
                  <a:schemeClr val="bg1"/>
                </a:solidFill>
                <a:latin typeface="Samsung Sharp Sans Medium" pitchFamily="2" charset="0"/>
                <a:ea typeface="Samsung Sharp Sans Medium" pitchFamily="2" charset="0"/>
                <a:cs typeface="Samsung Sharp Sans Medium" pitchFamily="2" charset="0"/>
              </a:rPr>
              <a:t>)</a:t>
            </a:r>
          </a:p>
        </p:txBody>
      </p:sp>
      <p:sp>
        <p:nvSpPr>
          <p:cNvPr id="19" name="직사각형 18">
            <a:extLst>
              <a:ext uri="{FF2B5EF4-FFF2-40B4-BE49-F238E27FC236}">
                <a16:creationId xmlns:a16="http://schemas.microsoft.com/office/drawing/2014/main" xmlns="" id="{C5C71516-92D0-4DA1-B7DA-7EF3FE5330F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0" name="직사각형 19">
            <a:extLst>
              <a:ext uri="{FF2B5EF4-FFF2-40B4-BE49-F238E27FC236}">
                <a16:creationId xmlns:a16="http://schemas.microsoft.com/office/drawing/2014/main" xmlns="" id="{4B906A48-6E01-497A-BFFC-56175B66AEB4}"/>
              </a:ext>
            </a:extLst>
          </p:cNvPr>
          <p:cNvSpPr/>
          <p:nvPr/>
        </p:nvSpPr>
        <p:spPr>
          <a:xfrm>
            <a:off x="562574" y="1722385"/>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defTabSz="457200"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Keywords</a:t>
            </a:r>
          </a:p>
        </p:txBody>
      </p:sp>
    </p:spTree>
    <p:extLst>
      <p:ext uri="{BB962C8B-B14F-4D97-AF65-F5344CB8AC3E}">
        <p14:creationId xmlns:p14="http://schemas.microsoft.com/office/powerpoint/2010/main" val="832395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8" name="그룹 7">
            <a:extLst>
              <a:ext uri="{FF2B5EF4-FFF2-40B4-BE49-F238E27FC236}">
                <a16:creationId xmlns:a16="http://schemas.microsoft.com/office/drawing/2014/main" xmlns="" id="{5CCAF01D-30E4-4D0C-AA78-81EB9D07EB2C}"/>
              </a:ext>
            </a:extLst>
          </p:cNvPr>
          <p:cNvGrpSpPr/>
          <p:nvPr/>
        </p:nvGrpSpPr>
        <p:grpSpPr>
          <a:xfrm>
            <a:off x="451456" y="435607"/>
            <a:ext cx="4725849" cy="277000"/>
            <a:chOff x="558800" y="1148582"/>
            <a:chExt cx="4725849" cy="277000"/>
          </a:xfrm>
        </p:grpSpPr>
        <p:sp>
          <p:nvSpPr>
            <p:cNvPr id="9"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28.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B640FC7E-A899-44A0-93CD-28A2FA14072E}"/>
                </a:ext>
              </a:extLst>
            </p:cNvPr>
            <p:cNvSpPr/>
            <p:nvPr/>
          </p:nvSpPr>
          <p:spPr>
            <a:xfrm>
              <a:off x="148259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Merge Sort</a:t>
              </a:r>
            </a:p>
          </p:txBody>
        </p:sp>
      </p:gr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755196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그룹 43">
            <a:extLst>
              <a:ext uri="{FF2B5EF4-FFF2-40B4-BE49-F238E27FC236}">
                <a16:creationId xmlns:a16="http://schemas.microsoft.com/office/drawing/2014/main" xmlns="" id="{0F88C5A5-9268-4FA9-AE23-5099D1833431}"/>
              </a:ext>
            </a:extLst>
          </p:cNvPr>
          <p:cNvGrpSpPr/>
          <p:nvPr/>
        </p:nvGrpSpPr>
        <p:grpSpPr>
          <a:xfrm>
            <a:off x="560388" y="2281019"/>
            <a:ext cx="8785224" cy="692497"/>
            <a:chOff x="804285" y="2642508"/>
            <a:chExt cx="8785224" cy="692497"/>
          </a:xfrm>
        </p:grpSpPr>
        <p:sp>
          <p:nvSpPr>
            <p:cNvPr id="45" name="TextBox 44">
              <a:extLst>
                <a:ext uri="{FF2B5EF4-FFF2-40B4-BE49-F238E27FC236}">
                  <a16:creationId xmlns:a16="http://schemas.microsoft.com/office/drawing/2014/main" xmlns="" id="{026585DD-BDD9-4877-B331-AA902E41BC09}"/>
                </a:ext>
              </a:extLst>
            </p:cNvPr>
            <p:cNvSpPr txBox="1"/>
            <p:nvPr/>
          </p:nvSpPr>
          <p:spPr>
            <a:xfrm>
              <a:off x="1065102" y="2642508"/>
              <a:ext cx="8524407" cy="692497"/>
            </a:xfrm>
            <a:prstGeom prst="rect">
              <a:avLst/>
            </a:prstGeom>
            <a:noFill/>
          </p:spPr>
          <p:txBody>
            <a:bodyPr wrap="square">
              <a:spAutoFit/>
            </a:bodyPr>
            <a:lstStyle/>
            <a:p>
              <a:pPr lvl="0" latinLnBrk="0">
                <a:spcBef>
                  <a:spcPts val="0"/>
                </a:spcBef>
                <a:spcAft>
                  <a:spcPts val="800"/>
                </a:spcAft>
                <a:buClr>
                  <a:schemeClr val="dk1"/>
                </a:buClr>
                <a:buSzPts val="1100"/>
              </a:pPr>
              <a:r>
                <a:rPr lang="en-US" altLang="ko-KR" sz="1300" dirty="0">
                  <a:latin typeface="SamsungOne 400" panose="020B0503030303020204" pitchFamily="34" charset="0"/>
                  <a:ea typeface="SamsungOne 400" panose="020B0503030303020204" pitchFamily="34" charset="0"/>
                  <a:cs typeface="+mn-cs"/>
                </a:rPr>
                <a:t>Suppose you are given </a:t>
              </a:r>
              <a:r>
                <a:rPr lang="en-US" altLang="ko-KR" sz="1300" dirty="0" smtClean="0">
                  <a:latin typeface="SamsungOne 400" panose="020B0503030303020204" pitchFamily="34" charset="0"/>
                  <a:ea typeface="SamsungOne 400" panose="020B0503030303020204" pitchFamily="34" charset="0"/>
                  <a:cs typeface="+mn-cs"/>
                </a:rPr>
                <a:t>4 blue and 4 green </a:t>
              </a:r>
              <a:r>
                <a:rPr lang="en-US" altLang="ko-KR" sz="1300" dirty="0">
                  <a:latin typeface="SamsungOne 400" panose="020B0503030303020204" pitchFamily="34" charset="0"/>
                  <a:ea typeface="SamsungOne 400" panose="020B0503030303020204" pitchFamily="34" charset="0"/>
                  <a:cs typeface="+mn-cs"/>
                </a:rPr>
                <a:t>iron marbles as shown below. These iron marbles are the same shape and size but have different weights. However, if these iron marbles are arranged in ascending order of weight as shown below, how can the whole be sorted?</a:t>
              </a:r>
            </a:p>
          </p:txBody>
        </p:sp>
        <p:sp>
          <p:nvSpPr>
            <p:cNvPr id="46" name="사각형: 둥근 모서리 25">
              <a:extLst>
                <a:ext uri="{FF2B5EF4-FFF2-40B4-BE49-F238E27FC236}">
                  <a16:creationId xmlns:a16="http://schemas.microsoft.com/office/drawing/2014/main" xmlns="" id="{4B9B769B-BC4F-425B-979D-DDC48A08E3E5}"/>
                </a:ext>
              </a:extLst>
            </p:cNvPr>
            <p:cNvSpPr/>
            <p:nvPr/>
          </p:nvSpPr>
          <p:spPr>
            <a:xfrm>
              <a:off x="804285" y="2701524"/>
              <a:ext cx="284150"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rPr>
                <a:t>Ex</a:t>
              </a:r>
              <a:endParaRPr lang="ko-KR" altLang="en-US" sz="1200" b="1" dirty="0">
                <a:solidFill>
                  <a:schemeClr val="bg1"/>
                </a:solidFill>
                <a:latin typeface="SamsungOne 400" panose="020B0503030303020204" pitchFamily="34" charset="0"/>
              </a:endParaRPr>
            </a:p>
          </p:txBody>
        </p:sp>
      </p:grpSp>
      <p:grpSp>
        <p:nvGrpSpPr>
          <p:cNvPr id="6" name="그룹 5">
            <a:extLst>
              <a:ext uri="{FF2B5EF4-FFF2-40B4-BE49-F238E27FC236}">
                <a16:creationId xmlns:a16="http://schemas.microsoft.com/office/drawing/2014/main" xmlns="" id="{666EF7D5-D635-4AA7-B042-42EDD1AE1738}"/>
              </a:ext>
            </a:extLst>
          </p:cNvPr>
          <p:cNvGrpSpPr/>
          <p:nvPr/>
        </p:nvGrpSpPr>
        <p:grpSpPr>
          <a:xfrm>
            <a:off x="703069" y="3218543"/>
            <a:ext cx="8495734" cy="2431404"/>
            <a:chOff x="703069" y="3372703"/>
            <a:chExt cx="8495734" cy="2431404"/>
          </a:xfrm>
        </p:grpSpPr>
        <p:sp>
          <p:nvSpPr>
            <p:cNvPr id="48" name="직사각형 47">
              <a:extLst>
                <a:ext uri="{FF2B5EF4-FFF2-40B4-BE49-F238E27FC236}">
                  <a16:creationId xmlns:a16="http://schemas.microsoft.com/office/drawing/2014/main" xmlns="" id="{9DAAB715-69DC-41D3-94BF-5BD9776B8C27}"/>
                </a:ext>
              </a:extLst>
            </p:cNvPr>
            <p:cNvSpPr/>
            <p:nvPr/>
          </p:nvSpPr>
          <p:spPr>
            <a:xfrm>
              <a:off x="703069" y="4990029"/>
              <a:ext cx="8495734" cy="814078"/>
            </a:xfrm>
            <a:prstGeom prst="rect">
              <a:avLst/>
            </a:prstGeom>
            <a:solidFill>
              <a:schemeClr val="bg2"/>
            </a:solidFill>
            <a:ln w="1270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49" name="직사각형 48">
              <a:extLst>
                <a:ext uri="{FF2B5EF4-FFF2-40B4-BE49-F238E27FC236}">
                  <a16:creationId xmlns:a16="http://schemas.microsoft.com/office/drawing/2014/main" xmlns="" id="{612ACCB8-505F-4E89-9112-58A0FBD1C6EB}"/>
                </a:ext>
              </a:extLst>
            </p:cNvPr>
            <p:cNvSpPr/>
            <p:nvPr/>
          </p:nvSpPr>
          <p:spPr>
            <a:xfrm>
              <a:off x="703069" y="3372703"/>
              <a:ext cx="3780000" cy="814078"/>
            </a:xfrm>
            <a:prstGeom prst="rect">
              <a:avLst/>
            </a:prstGeom>
            <a:solidFill>
              <a:schemeClr val="bg2"/>
            </a:solidFill>
            <a:ln w="1270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0" name="직사각형 49">
              <a:extLst>
                <a:ext uri="{FF2B5EF4-FFF2-40B4-BE49-F238E27FC236}">
                  <a16:creationId xmlns:a16="http://schemas.microsoft.com/office/drawing/2014/main" xmlns="" id="{C6A13666-CE7B-4932-AC6D-F1F457A8633A}"/>
                </a:ext>
              </a:extLst>
            </p:cNvPr>
            <p:cNvSpPr/>
            <p:nvPr/>
          </p:nvSpPr>
          <p:spPr>
            <a:xfrm>
              <a:off x="5389987" y="3372703"/>
              <a:ext cx="3780000" cy="814078"/>
            </a:xfrm>
            <a:prstGeom prst="rect">
              <a:avLst/>
            </a:prstGeom>
            <a:solidFill>
              <a:schemeClr val="bg2"/>
            </a:solidFill>
            <a:ln w="1270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grpSp>
          <p:nvGrpSpPr>
            <p:cNvPr id="51" name="그룹 50">
              <a:extLst>
                <a:ext uri="{FF2B5EF4-FFF2-40B4-BE49-F238E27FC236}">
                  <a16:creationId xmlns:a16="http://schemas.microsoft.com/office/drawing/2014/main" xmlns="" id="{FF282CE7-B57D-473C-A087-18971F67217C}"/>
                </a:ext>
              </a:extLst>
            </p:cNvPr>
            <p:cNvGrpSpPr/>
            <p:nvPr/>
          </p:nvGrpSpPr>
          <p:grpSpPr>
            <a:xfrm>
              <a:off x="860307" y="3540486"/>
              <a:ext cx="3465525" cy="488376"/>
              <a:chOff x="1015701" y="3523645"/>
              <a:chExt cx="3465525" cy="488376"/>
            </a:xfrm>
          </p:grpSpPr>
          <p:pic>
            <p:nvPicPr>
              <p:cNvPr id="52" name="그림 51">
                <a:extLst>
                  <a:ext uri="{FF2B5EF4-FFF2-40B4-BE49-F238E27FC236}">
                    <a16:creationId xmlns:a16="http://schemas.microsoft.com/office/drawing/2014/main" xmlns="" id="{5010867F-7BDC-406C-ACC9-91F11C0A07B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015701" y="3523648"/>
                <a:ext cx="478606" cy="488373"/>
              </a:xfrm>
              <a:prstGeom prst="rect">
                <a:avLst/>
              </a:prstGeom>
              <a:ln>
                <a:noFill/>
              </a:ln>
            </p:spPr>
          </p:pic>
          <p:pic>
            <p:nvPicPr>
              <p:cNvPr id="53" name="그림 52">
                <a:extLst>
                  <a:ext uri="{FF2B5EF4-FFF2-40B4-BE49-F238E27FC236}">
                    <a16:creationId xmlns:a16="http://schemas.microsoft.com/office/drawing/2014/main" xmlns="" id="{CCF8FE6E-991B-4D93-AA68-07BF1711D54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2008085" y="3523648"/>
                <a:ext cx="478606" cy="488373"/>
              </a:xfrm>
              <a:prstGeom prst="rect">
                <a:avLst/>
              </a:prstGeom>
              <a:ln>
                <a:noFill/>
              </a:ln>
            </p:spPr>
          </p:pic>
          <p:pic>
            <p:nvPicPr>
              <p:cNvPr id="54" name="그림 53">
                <a:extLst>
                  <a:ext uri="{FF2B5EF4-FFF2-40B4-BE49-F238E27FC236}">
                    <a16:creationId xmlns:a16="http://schemas.microsoft.com/office/drawing/2014/main" xmlns="" id="{2BDD67B2-BFB1-409E-8314-9A9C1A69A91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3000469" y="3523648"/>
                <a:ext cx="478606" cy="488373"/>
              </a:xfrm>
              <a:prstGeom prst="rect">
                <a:avLst/>
              </a:prstGeom>
              <a:ln>
                <a:noFill/>
              </a:ln>
            </p:spPr>
          </p:pic>
          <p:pic>
            <p:nvPicPr>
              <p:cNvPr id="55" name="그림 54">
                <a:extLst>
                  <a:ext uri="{FF2B5EF4-FFF2-40B4-BE49-F238E27FC236}">
                    <a16:creationId xmlns:a16="http://schemas.microsoft.com/office/drawing/2014/main" xmlns="" id="{3AC58B64-6385-4347-B21A-213829D5628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3992853" y="3523648"/>
                <a:ext cx="478606" cy="488373"/>
              </a:xfrm>
              <a:prstGeom prst="rect">
                <a:avLst/>
              </a:prstGeom>
              <a:ln>
                <a:noFill/>
              </a:ln>
            </p:spPr>
          </p:pic>
          <p:sp>
            <p:nvSpPr>
              <p:cNvPr id="56" name="타원 55">
                <a:extLst>
                  <a:ext uri="{FF2B5EF4-FFF2-40B4-BE49-F238E27FC236}">
                    <a16:creationId xmlns:a16="http://schemas.microsoft.com/office/drawing/2014/main" xmlns="" id="{79972F92-73F3-4F1D-8181-744E750A9B1F}"/>
                  </a:ext>
                </a:extLst>
              </p:cNvPr>
              <p:cNvSpPr/>
              <p:nvPr/>
            </p:nvSpPr>
            <p:spPr>
              <a:xfrm>
                <a:off x="1015701" y="3523648"/>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57" name="타원 56">
                <a:extLst>
                  <a:ext uri="{FF2B5EF4-FFF2-40B4-BE49-F238E27FC236}">
                    <a16:creationId xmlns:a16="http://schemas.microsoft.com/office/drawing/2014/main" xmlns="" id="{BC54939D-107E-4E2B-BD42-0C525440FFC6}"/>
                  </a:ext>
                </a:extLst>
              </p:cNvPr>
              <p:cNvSpPr/>
              <p:nvPr/>
            </p:nvSpPr>
            <p:spPr>
              <a:xfrm>
                <a:off x="2008085" y="3523647"/>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58" name="타원 57">
                <a:extLst>
                  <a:ext uri="{FF2B5EF4-FFF2-40B4-BE49-F238E27FC236}">
                    <a16:creationId xmlns:a16="http://schemas.microsoft.com/office/drawing/2014/main" xmlns="" id="{4894005D-282F-47EE-B02F-14E5F2ACCFCB}"/>
                  </a:ext>
                </a:extLst>
              </p:cNvPr>
              <p:cNvSpPr/>
              <p:nvPr/>
            </p:nvSpPr>
            <p:spPr>
              <a:xfrm>
                <a:off x="3000469" y="3523646"/>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sp>
            <p:nvSpPr>
              <p:cNvPr id="59" name="타원 58">
                <a:extLst>
                  <a:ext uri="{FF2B5EF4-FFF2-40B4-BE49-F238E27FC236}">
                    <a16:creationId xmlns:a16="http://schemas.microsoft.com/office/drawing/2014/main" xmlns="" id="{EA2EB5DE-1E3A-4809-8DD0-F30A449BADBB}"/>
                  </a:ext>
                </a:extLst>
              </p:cNvPr>
              <p:cNvSpPr/>
              <p:nvPr/>
            </p:nvSpPr>
            <p:spPr>
              <a:xfrm>
                <a:off x="3992853" y="3523645"/>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80</a:t>
                </a:r>
                <a:endParaRPr lang="ko-KR" altLang="en-US" sz="1300" dirty="0">
                  <a:solidFill>
                    <a:schemeClr val="bg1"/>
                  </a:solidFill>
                  <a:latin typeface="SamsungOne 400" panose="020B0503030303020204" pitchFamily="34" charset="0"/>
                </a:endParaRPr>
              </a:p>
            </p:txBody>
          </p:sp>
        </p:grpSp>
        <p:grpSp>
          <p:nvGrpSpPr>
            <p:cNvPr id="60" name="그룹 59">
              <a:extLst>
                <a:ext uri="{FF2B5EF4-FFF2-40B4-BE49-F238E27FC236}">
                  <a16:creationId xmlns:a16="http://schemas.microsoft.com/office/drawing/2014/main" xmlns="" id="{F0CF1E93-80E2-42D5-AAFA-68F78094CF42}"/>
                </a:ext>
              </a:extLst>
            </p:cNvPr>
            <p:cNvGrpSpPr/>
            <p:nvPr/>
          </p:nvGrpSpPr>
          <p:grpSpPr>
            <a:xfrm>
              <a:off x="5547225" y="3530630"/>
              <a:ext cx="3465525" cy="498229"/>
              <a:chOff x="5446229" y="3530633"/>
              <a:chExt cx="3465525" cy="498229"/>
            </a:xfrm>
          </p:grpSpPr>
          <p:pic>
            <p:nvPicPr>
              <p:cNvPr id="61" name="그림 60">
                <a:extLst>
                  <a:ext uri="{FF2B5EF4-FFF2-40B4-BE49-F238E27FC236}">
                    <a16:creationId xmlns:a16="http://schemas.microsoft.com/office/drawing/2014/main" xmlns="" id="{BCAB6430-87B1-4032-9796-C4921CDD3027}"/>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6438613" y="3530633"/>
                <a:ext cx="488373" cy="498225"/>
              </a:xfrm>
              <a:prstGeom prst="rect">
                <a:avLst/>
              </a:prstGeom>
            </p:spPr>
          </p:pic>
          <p:pic>
            <p:nvPicPr>
              <p:cNvPr id="62" name="그림 61">
                <a:extLst>
                  <a:ext uri="{FF2B5EF4-FFF2-40B4-BE49-F238E27FC236}">
                    <a16:creationId xmlns:a16="http://schemas.microsoft.com/office/drawing/2014/main" xmlns="" id="{F50CD06C-E597-41E8-8EF5-C78BC7FF7CB3}"/>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7429923" y="3530633"/>
                <a:ext cx="488373" cy="498225"/>
              </a:xfrm>
              <a:prstGeom prst="rect">
                <a:avLst/>
              </a:prstGeom>
            </p:spPr>
          </p:pic>
          <p:pic>
            <p:nvPicPr>
              <p:cNvPr id="63" name="그림 62">
                <a:extLst>
                  <a:ext uri="{FF2B5EF4-FFF2-40B4-BE49-F238E27FC236}">
                    <a16:creationId xmlns:a16="http://schemas.microsoft.com/office/drawing/2014/main" xmlns="" id="{479875C3-330B-4CD8-A810-7398F72E71D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8421232" y="3530633"/>
                <a:ext cx="488373" cy="498225"/>
              </a:xfrm>
              <a:prstGeom prst="rect">
                <a:avLst/>
              </a:prstGeom>
            </p:spPr>
          </p:pic>
          <p:pic>
            <p:nvPicPr>
              <p:cNvPr id="64" name="그림 63">
                <a:extLst>
                  <a:ext uri="{FF2B5EF4-FFF2-40B4-BE49-F238E27FC236}">
                    <a16:creationId xmlns:a16="http://schemas.microsoft.com/office/drawing/2014/main" xmlns="" id="{3CECD560-2C63-47DA-8426-23523B1E888E}"/>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5447303" y="3530633"/>
                <a:ext cx="488373" cy="498225"/>
              </a:xfrm>
              <a:prstGeom prst="rect">
                <a:avLst/>
              </a:prstGeom>
            </p:spPr>
          </p:pic>
          <p:sp>
            <p:nvSpPr>
              <p:cNvPr id="65" name="타원 64">
                <a:extLst>
                  <a:ext uri="{FF2B5EF4-FFF2-40B4-BE49-F238E27FC236}">
                    <a16:creationId xmlns:a16="http://schemas.microsoft.com/office/drawing/2014/main" xmlns="" id="{FE54B89A-5A8C-41D3-BAAD-C5FE3F53CEDA}"/>
                  </a:ext>
                </a:extLst>
              </p:cNvPr>
              <p:cNvSpPr/>
              <p:nvPr/>
            </p:nvSpPr>
            <p:spPr>
              <a:xfrm>
                <a:off x="5446229" y="3540489"/>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66" name="타원 65">
                <a:extLst>
                  <a:ext uri="{FF2B5EF4-FFF2-40B4-BE49-F238E27FC236}">
                    <a16:creationId xmlns:a16="http://schemas.microsoft.com/office/drawing/2014/main" xmlns="" id="{805F1858-CB37-4A1E-8969-B236619643FB}"/>
                  </a:ext>
                </a:extLst>
              </p:cNvPr>
              <p:cNvSpPr/>
              <p:nvPr/>
            </p:nvSpPr>
            <p:spPr>
              <a:xfrm>
                <a:off x="6438613" y="3540488"/>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sp>
            <p:nvSpPr>
              <p:cNvPr id="67" name="타원 66">
                <a:extLst>
                  <a:ext uri="{FF2B5EF4-FFF2-40B4-BE49-F238E27FC236}">
                    <a16:creationId xmlns:a16="http://schemas.microsoft.com/office/drawing/2014/main" xmlns="" id="{180F4EFB-6E06-4D7F-82D3-62DA4E85E327}"/>
                  </a:ext>
                </a:extLst>
              </p:cNvPr>
              <p:cNvSpPr/>
              <p:nvPr/>
            </p:nvSpPr>
            <p:spPr>
              <a:xfrm>
                <a:off x="7430997" y="3540487"/>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60</a:t>
                </a:r>
                <a:endParaRPr lang="ko-KR" altLang="en-US" sz="1300" dirty="0">
                  <a:solidFill>
                    <a:schemeClr val="bg1"/>
                  </a:solidFill>
                  <a:latin typeface="SamsungOne 400" panose="020B0503030303020204" pitchFamily="34" charset="0"/>
                </a:endParaRPr>
              </a:p>
            </p:txBody>
          </p:sp>
          <p:sp>
            <p:nvSpPr>
              <p:cNvPr id="68" name="타원 67">
                <a:extLst>
                  <a:ext uri="{FF2B5EF4-FFF2-40B4-BE49-F238E27FC236}">
                    <a16:creationId xmlns:a16="http://schemas.microsoft.com/office/drawing/2014/main" xmlns="" id="{FD437414-4757-482F-A089-CF3D9730B656}"/>
                  </a:ext>
                </a:extLst>
              </p:cNvPr>
              <p:cNvSpPr/>
              <p:nvPr/>
            </p:nvSpPr>
            <p:spPr>
              <a:xfrm>
                <a:off x="8423381" y="3540486"/>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70</a:t>
                </a:r>
                <a:endParaRPr lang="ko-KR" altLang="en-US" sz="1300" dirty="0">
                  <a:solidFill>
                    <a:schemeClr val="bg1"/>
                  </a:solidFill>
                  <a:latin typeface="SamsungOne 400" panose="020B0503030303020204" pitchFamily="34" charset="0"/>
                </a:endParaRPr>
              </a:p>
            </p:txBody>
          </p:sp>
        </p:grpSp>
        <p:grpSp>
          <p:nvGrpSpPr>
            <p:cNvPr id="69" name="그룹 68">
              <a:extLst>
                <a:ext uri="{FF2B5EF4-FFF2-40B4-BE49-F238E27FC236}">
                  <a16:creationId xmlns:a16="http://schemas.microsoft.com/office/drawing/2014/main" xmlns="" id="{226582D6-A46C-44C8-AB51-4EA41814A5F7}"/>
                </a:ext>
              </a:extLst>
            </p:cNvPr>
            <p:cNvGrpSpPr/>
            <p:nvPr/>
          </p:nvGrpSpPr>
          <p:grpSpPr>
            <a:xfrm>
              <a:off x="1253598" y="5152882"/>
              <a:ext cx="7394676" cy="498225"/>
              <a:chOff x="1249167" y="4932507"/>
              <a:chExt cx="7394676" cy="498225"/>
            </a:xfrm>
          </p:grpSpPr>
          <p:pic>
            <p:nvPicPr>
              <p:cNvPr id="70" name="그림 69">
                <a:extLst>
                  <a:ext uri="{FF2B5EF4-FFF2-40B4-BE49-F238E27FC236}">
                    <a16:creationId xmlns:a16="http://schemas.microsoft.com/office/drawing/2014/main" xmlns="" id="{2D6786C6-A20E-4439-B6C3-197864EF30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249167" y="4932507"/>
                <a:ext cx="478606" cy="488373"/>
              </a:xfrm>
              <a:prstGeom prst="rect">
                <a:avLst/>
              </a:prstGeom>
              <a:ln>
                <a:noFill/>
              </a:ln>
            </p:spPr>
          </p:pic>
          <p:pic>
            <p:nvPicPr>
              <p:cNvPr id="71" name="그림 70">
                <a:extLst>
                  <a:ext uri="{FF2B5EF4-FFF2-40B4-BE49-F238E27FC236}">
                    <a16:creationId xmlns:a16="http://schemas.microsoft.com/office/drawing/2014/main" xmlns="" id="{09D9C7B0-CF6E-4A28-9E3A-4B61837BB5F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2241551" y="4932507"/>
                <a:ext cx="478606" cy="488373"/>
              </a:xfrm>
              <a:prstGeom prst="rect">
                <a:avLst/>
              </a:prstGeom>
              <a:ln>
                <a:noFill/>
              </a:ln>
            </p:spPr>
          </p:pic>
          <p:pic>
            <p:nvPicPr>
              <p:cNvPr id="72" name="그림 71">
                <a:extLst>
                  <a:ext uri="{FF2B5EF4-FFF2-40B4-BE49-F238E27FC236}">
                    <a16:creationId xmlns:a16="http://schemas.microsoft.com/office/drawing/2014/main" xmlns="" id="{2236926F-6280-48BC-9C70-4CCFFE3100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4225245" y="4932507"/>
                <a:ext cx="478606" cy="488373"/>
              </a:xfrm>
              <a:prstGeom prst="rect">
                <a:avLst/>
              </a:prstGeom>
              <a:ln>
                <a:noFill/>
              </a:ln>
            </p:spPr>
          </p:pic>
          <p:pic>
            <p:nvPicPr>
              <p:cNvPr id="73" name="그림 72">
                <a:extLst>
                  <a:ext uri="{FF2B5EF4-FFF2-40B4-BE49-F238E27FC236}">
                    <a16:creationId xmlns:a16="http://schemas.microsoft.com/office/drawing/2014/main" xmlns="" id="{7B66DA81-CF04-4EE4-A2DE-20148821CF6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8155470" y="4932507"/>
                <a:ext cx="478606" cy="488373"/>
              </a:xfrm>
              <a:prstGeom prst="rect">
                <a:avLst/>
              </a:prstGeom>
              <a:ln>
                <a:noFill/>
              </a:ln>
            </p:spPr>
          </p:pic>
          <p:sp>
            <p:nvSpPr>
              <p:cNvPr id="74" name="타원 73">
                <a:extLst>
                  <a:ext uri="{FF2B5EF4-FFF2-40B4-BE49-F238E27FC236}">
                    <a16:creationId xmlns:a16="http://schemas.microsoft.com/office/drawing/2014/main" xmlns="" id="{768E53C0-E152-41B8-8EC2-FF75C7E4EC6E}"/>
                  </a:ext>
                </a:extLst>
              </p:cNvPr>
              <p:cNvSpPr/>
              <p:nvPr/>
            </p:nvSpPr>
            <p:spPr>
              <a:xfrm>
                <a:off x="1249167" y="4932507"/>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75" name="타원 74">
                <a:extLst>
                  <a:ext uri="{FF2B5EF4-FFF2-40B4-BE49-F238E27FC236}">
                    <a16:creationId xmlns:a16="http://schemas.microsoft.com/office/drawing/2014/main" xmlns="" id="{36A7DB2F-2878-4080-9525-E9FBC16BD632}"/>
                  </a:ext>
                </a:extLst>
              </p:cNvPr>
              <p:cNvSpPr/>
              <p:nvPr/>
            </p:nvSpPr>
            <p:spPr>
              <a:xfrm>
                <a:off x="2241551" y="4932507"/>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76" name="타원 75">
                <a:extLst>
                  <a:ext uri="{FF2B5EF4-FFF2-40B4-BE49-F238E27FC236}">
                    <a16:creationId xmlns:a16="http://schemas.microsoft.com/office/drawing/2014/main" xmlns="" id="{2981147F-149D-4D11-9F64-D1E5A39E8FE2}"/>
                  </a:ext>
                </a:extLst>
              </p:cNvPr>
              <p:cNvSpPr/>
              <p:nvPr/>
            </p:nvSpPr>
            <p:spPr>
              <a:xfrm>
                <a:off x="4225245" y="4932507"/>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sp>
            <p:nvSpPr>
              <p:cNvPr id="77" name="타원 76">
                <a:extLst>
                  <a:ext uri="{FF2B5EF4-FFF2-40B4-BE49-F238E27FC236}">
                    <a16:creationId xmlns:a16="http://schemas.microsoft.com/office/drawing/2014/main" xmlns="" id="{D0BF3CE8-49E2-41BC-8F85-847BC061818F}"/>
                  </a:ext>
                </a:extLst>
              </p:cNvPr>
              <p:cNvSpPr/>
              <p:nvPr/>
            </p:nvSpPr>
            <p:spPr>
              <a:xfrm>
                <a:off x="8155470" y="4932507"/>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80</a:t>
                </a:r>
                <a:endParaRPr lang="ko-KR" altLang="en-US" sz="1300" dirty="0">
                  <a:solidFill>
                    <a:schemeClr val="bg1"/>
                  </a:solidFill>
                  <a:latin typeface="SamsungOne 400" panose="020B0503030303020204" pitchFamily="34" charset="0"/>
                </a:endParaRPr>
              </a:p>
            </p:txBody>
          </p:sp>
          <p:pic>
            <p:nvPicPr>
              <p:cNvPr id="78" name="그림 77">
                <a:extLst>
                  <a:ext uri="{FF2B5EF4-FFF2-40B4-BE49-F238E27FC236}">
                    <a16:creationId xmlns:a16="http://schemas.microsoft.com/office/drawing/2014/main" xmlns="" id="{33A870EE-F938-428F-B51D-B38842E60A70}"/>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5222252" y="4932507"/>
                <a:ext cx="488373" cy="498225"/>
              </a:xfrm>
              <a:prstGeom prst="rect">
                <a:avLst/>
              </a:prstGeom>
            </p:spPr>
          </p:pic>
          <p:pic>
            <p:nvPicPr>
              <p:cNvPr id="79" name="그림 78">
                <a:extLst>
                  <a:ext uri="{FF2B5EF4-FFF2-40B4-BE49-F238E27FC236}">
                    <a16:creationId xmlns:a16="http://schemas.microsoft.com/office/drawing/2014/main" xmlns="" id="{03A0A86F-C442-4118-A9E7-6DAD6FB6041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6199172" y="4932507"/>
                <a:ext cx="488373" cy="498225"/>
              </a:xfrm>
              <a:prstGeom prst="rect">
                <a:avLst/>
              </a:prstGeom>
            </p:spPr>
          </p:pic>
          <p:pic>
            <p:nvPicPr>
              <p:cNvPr id="80" name="그림 79">
                <a:extLst>
                  <a:ext uri="{FF2B5EF4-FFF2-40B4-BE49-F238E27FC236}">
                    <a16:creationId xmlns:a16="http://schemas.microsoft.com/office/drawing/2014/main" xmlns="" id="{9CF9F1F1-7077-41B3-9803-1D46A0D10D13}"/>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7173927" y="4932507"/>
                <a:ext cx="488373" cy="498225"/>
              </a:xfrm>
              <a:prstGeom prst="rect">
                <a:avLst/>
              </a:prstGeom>
            </p:spPr>
          </p:pic>
          <p:pic>
            <p:nvPicPr>
              <p:cNvPr id="81" name="그림 80">
                <a:extLst>
                  <a:ext uri="{FF2B5EF4-FFF2-40B4-BE49-F238E27FC236}">
                    <a16:creationId xmlns:a16="http://schemas.microsoft.com/office/drawing/2014/main" xmlns="" id="{59BADA1D-9A19-486A-994F-0C22B5656B1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3224168" y="4932507"/>
                <a:ext cx="488373" cy="498225"/>
              </a:xfrm>
              <a:prstGeom prst="rect">
                <a:avLst/>
              </a:prstGeom>
            </p:spPr>
          </p:pic>
          <p:sp>
            <p:nvSpPr>
              <p:cNvPr id="82" name="타원 81">
                <a:extLst>
                  <a:ext uri="{FF2B5EF4-FFF2-40B4-BE49-F238E27FC236}">
                    <a16:creationId xmlns:a16="http://schemas.microsoft.com/office/drawing/2014/main" xmlns="" id="{B882676B-EEB7-4E9F-909D-3B4CCEA13B3C}"/>
                  </a:ext>
                </a:extLst>
              </p:cNvPr>
              <p:cNvSpPr/>
              <p:nvPr/>
            </p:nvSpPr>
            <p:spPr>
              <a:xfrm>
                <a:off x="3223094" y="4932507"/>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83" name="타원 82">
                <a:extLst>
                  <a:ext uri="{FF2B5EF4-FFF2-40B4-BE49-F238E27FC236}">
                    <a16:creationId xmlns:a16="http://schemas.microsoft.com/office/drawing/2014/main" xmlns="" id="{DEA3B18C-CDC8-44FC-A190-001E6F114AB7}"/>
                  </a:ext>
                </a:extLst>
              </p:cNvPr>
              <p:cNvSpPr/>
              <p:nvPr/>
            </p:nvSpPr>
            <p:spPr>
              <a:xfrm>
                <a:off x="5222252" y="4932507"/>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sp>
            <p:nvSpPr>
              <p:cNvPr id="84" name="타원 83">
                <a:extLst>
                  <a:ext uri="{FF2B5EF4-FFF2-40B4-BE49-F238E27FC236}">
                    <a16:creationId xmlns:a16="http://schemas.microsoft.com/office/drawing/2014/main" xmlns="" id="{BF669E63-0235-48A3-8880-4C2B58982E12}"/>
                  </a:ext>
                </a:extLst>
              </p:cNvPr>
              <p:cNvSpPr/>
              <p:nvPr/>
            </p:nvSpPr>
            <p:spPr>
              <a:xfrm>
                <a:off x="6200246" y="4932507"/>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60</a:t>
                </a:r>
                <a:endParaRPr lang="ko-KR" altLang="en-US" sz="1300" dirty="0">
                  <a:solidFill>
                    <a:schemeClr val="bg1"/>
                  </a:solidFill>
                  <a:latin typeface="SamsungOne 400" panose="020B0503030303020204" pitchFamily="34" charset="0"/>
                </a:endParaRPr>
              </a:p>
            </p:txBody>
          </p:sp>
          <p:sp>
            <p:nvSpPr>
              <p:cNvPr id="85" name="타원 84">
                <a:extLst>
                  <a:ext uri="{FF2B5EF4-FFF2-40B4-BE49-F238E27FC236}">
                    <a16:creationId xmlns:a16="http://schemas.microsoft.com/office/drawing/2014/main" xmlns="" id="{47A64E45-2989-4C75-8DCE-A12B74999D7E}"/>
                  </a:ext>
                </a:extLst>
              </p:cNvPr>
              <p:cNvSpPr/>
              <p:nvPr/>
            </p:nvSpPr>
            <p:spPr>
              <a:xfrm>
                <a:off x="7176076" y="4932507"/>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70</a:t>
                </a:r>
                <a:endParaRPr lang="ko-KR" altLang="en-US" sz="1300" dirty="0">
                  <a:solidFill>
                    <a:schemeClr val="bg1"/>
                  </a:solidFill>
                  <a:latin typeface="SamsungOne 400" panose="020B0503030303020204" pitchFamily="34" charset="0"/>
                </a:endParaRPr>
              </a:p>
            </p:txBody>
          </p:sp>
        </p:grpSp>
        <p:sp>
          <p:nvSpPr>
            <p:cNvPr id="86" name="더하기 기호 85">
              <a:extLst>
                <a:ext uri="{FF2B5EF4-FFF2-40B4-BE49-F238E27FC236}">
                  <a16:creationId xmlns:a16="http://schemas.microsoft.com/office/drawing/2014/main" xmlns="" id="{230C4A80-5EDA-44A6-BA7F-8F5408543AB3}"/>
                </a:ext>
              </a:extLst>
            </p:cNvPr>
            <p:cNvSpPr/>
            <p:nvPr/>
          </p:nvSpPr>
          <p:spPr>
            <a:xfrm>
              <a:off x="4577964" y="3779742"/>
              <a:ext cx="720000" cy="720000"/>
            </a:xfrm>
            <a:prstGeom prst="mathPlus">
              <a:avLst/>
            </a:prstGeom>
            <a:solidFill>
              <a:srgbClr val="0070C0"/>
            </a:solidFill>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cxnSp>
          <p:nvCxnSpPr>
            <p:cNvPr id="87" name="연결선: 꺾임 86">
              <a:extLst>
                <a:ext uri="{FF2B5EF4-FFF2-40B4-BE49-F238E27FC236}">
                  <a16:creationId xmlns:a16="http://schemas.microsoft.com/office/drawing/2014/main" xmlns="" id="{CF8F6CC3-D71A-4BA4-B620-A8FED37976F5}"/>
                </a:ext>
              </a:extLst>
            </p:cNvPr>
            <p:cNvCxnSpPr>
              <a:cxnSpLocks/>
              <a:stCxn id="49" idx="2"/>
              <a:endCxn id="48" idx="0"/>
            </p:cNvCxnSpPr>
            <p:nvPr/>
          </p:nvCxnSpPr>
          <p:spPr>
            <a:xfrm rot="16200000" flipH="1">
              <a:off x="3370378" y="3409471"/>
              <a:ext cx="803248" cy="2357867"/>
            </a:xfrm>
            <a:prstGeom prst="bentConnector3">
              <a:avLst>
                <a:gd name="adj1" fmla="val 50000"/>
              </a:avLst>
            </a:prstGeom>
            <a:ln>
              <a:solidFill>
                <a:srgbClr val="1429A0"/>
              </a:solidFill>
              <a:prstDash val="sysDash"/>
              <a:tailEnd type="arrow"/>
            </a:ln>
          </p:spPr>
          <p:style>
            <a:lnRef idx="3">
              <a:schemeClr val="accent2"/>
            </a:lnRef>
            <a:fillRef idx="0">
              <a:schemeClr val="accent2"/>
            </a:fillRef>
            <a:effectRef idx="2">
              <a:schemeClr val="accent2"/>
            </a:effectRef>
            <a:fontRef idx="minor">
              <a:schemeClr val="tx1"/>
            </a:fontRef>
          </p:style>
        </p:cxnSp>
        <p:cxnSp>
          <p:nvCxnSpPr>
            <p:cNvPr id="88" name="연결선: 꺾임 87">
              <a:extLst>
                <a:ext uri="{FF2B5EF4-FFF2-40B4-BE49-F238E27FC236}">
                  <a16:creationId xmlns:a16="http://schemas.microsoft.com/office/drawing/2014/main" xmlns="" id="{35282F29-9147-44C5-9FC2-5688C0717A27}"/>
                </a:ext>
              </a:extLst>
            </p:cNvPr>
            <p:cNvCxnSpPr>
              <a:cxnSpLocks/>
              <a:stCxn id="50" idx="2"/>
              <a:endCxn id="48" idx="0"/>
            </p:cNvCxnSpPr>
            <p:nvPr/>
          </p:nvCxnSpPr>
          <p:spPr>
            <a:xfrm rot="5400000">
              <a:off x="5713838" y="3423880"/>
              <a:ext cx="803248" cy="2329051"/>
            </a:xfrm>
            <a:prstGeom prst="bentConnector3">
              <a:avLst>
                <a:gd name="adj1" fmla="val 50000"/>
              </a:avLst>
            </a:prstGeom>
            <a:ln>
              <a:solidFill>
                <a:srgbClr val="1429A0"/>
              </a:solidFill>
              <a:prstDash val="sysDash"/>
              <a:tailEnd type="arrow"/>
            </a:ln>
          </p:spPr>
          <p:style>
            <a:lnRef idx="3">
              <a:schemeClr val="accent2"/>
            </a:lnRef>
            <a:fillRef idx="0">
              <a:schemeClr val="accent2"/>
            </a:fillRef>
            <a:effectRef idx="2">
              <a:schemeClr val="accent2"/>
            </a:effectRef>
            <a:fontRef idx="minor">
              <a:schemeClr val="tx1"/>
            </a:fontRef>
          </p:style>
        </p:cxnSp>
      </p:grpSp>
      <p:sp>
        <p:nvSpPr>
          <p:cNvPr id="89" name="직사각형 88">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90" name="직사각형 89">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91" name="직사각형 90">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92" name="TextBox 91">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The problem of merging</a:t>
            </a:r>
          </a:p>
        </p:txBody>
      </p:sp>
      <p:sp>
        <p:nvSpPr>
          <p:cNvPr id="93" name="직사각형 92">
            <a:extLst>
              <a:ext uri="{FF2B5EF4-FFF2-40B4-BE49-F238E27FC236}">
                <a16:creationId xmlns:a16="http://schemas.microsoft.com/office/drawing/2014/main" xmlns="" id="{36742DAA-C41A-4A09-9A40-6812BAAE9961}"/>
              </a:ext>
            </a:extLst>
          </p:cNvPr>
          <p:cNvSpPr/>
          <p:nvPr/>
        </p:nvSpPr>
        <p:spPr>
          <a:xfrm>
            <a:off x="580388" y="2010291"/>
            <a:ext cx="908177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7"/>
              </a:buBlip>
              <a:defRPr/>
            </a:pPr>
            <a:r>
              <a:rPr lang="en-US" altLang="ko-KR" sz="1300" dirty="0">
                <a:solidFill>
                  <a:schemeClr val="tx1"/>
                </a:solidFill>
                <a:latin typeface="SamsungOne 400" panose="020B0503030303020204" pitchFamily="34" charset="0"/>
                <a:ea typeface="SamsungOne 400" panose="020B0503030303020204" pitchFamily="34" charset="0"/>
              </a:rPr>
              <a:t>In the previous unit, we studied the O(N</a:t>
            </a:r>
            <a:r>
              <a:rPr lang="en-US" altLang="ko-KR" sz="1300" baseline="30000" dirty="0">
                <a:solidFill>
                  <a:schemeClr val="tx1"/>
                </a:solidFill>
                <a:latin typeface="SamsungOne 400" panose="020B0503030303020204" pitchFamily="34" charset="0"/>
                <a:ea typeface="SamsungOne 400" panose="020B0503030303020204" pitchFamily="34" charset="0"/>
              </a:rPr>
              <a:t>2</a:t>
            </a:r>
            <a:r>
              <a:rPr lang="en-US" altLang="ko-KR" sz="1300" dirty="0">
                <a:solidFill>
                  <a:schemeClr val="tx1"/>
                </a:solidFill>
                <a:latin typeface="SamsungOne 400" panose="020B0503030303020204" pitchFamily="34" charset="0"/>
                <a:ea typeface="SamsungOne 400" panose="020B0503030303020204" pitchFamily="34" charset="0"/>
              </a:rPr>
              <a:t>) sorting </a:t>
            </a:r>
            <a:r>
              <a:rPr lang="en-US" altLang="ko-KR" sz="1300" dirty="0" smtClean="0">
                <a:solidFill>
                  <a:schemeClr val="tx1"/>
                </a:solidFill>
                <a:latin typeface="SamsungOne 400" panose="020B0503030303020204" pitchFamily="34" charset="0"/>
                <a:ea typeface="SamsungOne 400" panose="020B0503030303020204" pitchFamily="34" charset="0"/>
              </a:rPr>
              <a:t>algorithms. </a:t>
            </a:r>
            <a:r>
              <a:rPr lang="en-US" altLang="ko-KR" sz="1300" dirty="0">
                <a:solidFill>
                  <a:schemeClr val="tx1"/>
                </a:solidFill>
                <a:latin typeface="SamsungOne 400" panose="020B0503030303020204" pitchFamily="34" charset="0"/>
                <a:ea typeface="SamsungOne 400" panose="020B0503030303020204" pitchFamily="34" charset="0"/>
              </a:rPr>
              <a:t>Can we create a more efficient sorting algorithm than </a:t>
            </a:r>
            <a:r>
              <a:rPr lang="en-US" altLang="ko-KR" sz="1300" dirty="0" smtClean="0">
                <a:solidFill>
                  <a:schemeClr val="tx1"/>
                </a:solidFill>
                <a:latin typeface="SamsungOne 400" panose="020B0503030303020204" pitchFamily="34" charset="0"/>
                <a:ea typeface="SamsungOne 400" panose="020B0503030303020204" pitchFamily="34" charset="0"/>
              </a:rPr>
              <a:t>these.</a:t>
            </a:r>
            <a:endParaRPr lang="en-US" altLang="ko-KR" sz="1300" dirty="0">
              <a:solidFill>
                <a:schemeClr val="tx1"/>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36592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그룹 100">
            <a:extLst>
              <a:ext uri="{FF2B5EF4-FFF2-40B4-BE49-F238E27FC236}">
                <a16:creationId xmlns:a16="http://schemas.microsoft.com/office/drawing/2014/main" xmlns="" id="{FC308C59-6E57-40F7-8FC3-48F87C038699}"/>
              </a:ext>
            </a:extLst>
          </p:cNvPr>
          <p:cNvGrpSpPr/>
          <p:nvPr/>
        </p:nvGrpSpPr>
        <p:grpSpPr>
          <a:xfrm>
            <a:off x="5972174" y="4110477"/>
            <a:ext cx="1422860" cy="1720699"/>
            <a:chOff x="6978411" y="4320561"/>
            <a:chExt cx="1422860" cy="1720699"/>
          </a:xfrm>
        </p:grpSpPr>
        <p:pic>
          <p:nvPicPr>
            <p:cNvPr id="102" name="그림 101">
              <a:extLst>
                <a:ext uri="{FF2B5EF4-FFF2-40B4-BE49-F238E27FC236}">
                  <a16:creationId xmlns:a16="http://schemas.microsoft.com/office/drawing/2014/main" xmlns="" id="{C64F7CE3-B0C1-4AC0-B2C1-6689D636F3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6978411" y="4320561"/>
              <a:ext cx="478606" cy="488373"/>
            </a:xfrm>
            <a:prstGeom prst="rect">
              <a:avLst/>
            </a:prstGeom>
            <a:ln>
              <a:noFill/>
            </a:ln>
          </p:spPr>
        </p:pic>
        <p:sp>
          <p:nvSpPr>
            <p:cNvPr id="103" name="원통형 102">
              <a:extLst>
                <a:ext uri="{FF2B5EF4-FFF2-40B4-BE49-F238E27FC236}">
                  <a16:creationId xmlns:a16="http://schemas.microsoft.com/office/drawing/2014/main" xmlns="" id="{9D544526-F803-4F86-8937-6BD217A3B60B}"/>
                </a:ext>
              </a:extLst>
            </p:cNvPr>
            <p:cNvSpPr/>
            <p:nvPr/>
          </p:nvSpPr>
          <p:spPr>
            <a:xfrm>
              <a:off x="7733621" y="4924535"/>
              <a:ext cx="667650" cy="1116725"/>
            </a:xfrm>
            <a:prstGeom prst="can">
              <a:avLst/>
            </a:prstGeom>
            <a:solidFill>
              <a:schemeClr val="bg1">
                <a:lumMod val="85000"/>
              </a:schemeClr>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4" name="연결선: 구부러짐 103">
              <a:extLst>
                <a:ext uri="{FF2B5EF4-FFF2-40B4-BE49-F238E27FC236}">
                  <a16:creationId xmlns:a16="http://schemas.microsoft.com/office/drawing/2014/main" xmlns="" id="{DE5F5BDF-360D-49C2-A7CC-B56E0A28E648}"/>
                </a:ext>
              </a:extLst>
            </p:cNvPr>
            <p:cNvCxnSpPr>
              <a:cxnSpLocks/>
              <a:stCxn id="103" idx="0"/>
              <a:endCxn id="102" idx="3"/>
            </p:cNvCxnSpPr>
            <p:nvPr/>
          </p:nvCxnSpPr>
          <p:spPr>
            <a:xfrm rot="16200000" flipV="1">
              <a:off x="7498882" y="4522883"/>
              <a:ext cx="526700" cy="610429"/>
            </a:xfrm>
            <a:prstGeom prst="curvedConnector2">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그룹 7">
            <a:extLst>
              <a:ext uri="{FF2B5EF4-FFF2-40B4-BE49-F238E27FC236}">
                <a16:creationId xmlns:a16="http://schemas.microsoft.com/office/drawing/2014/main" xmlns="" id="{1A2A97B3-3AD1-4CE5-9DBE-9CA71CB37387}"/>
              </a:ext>
            </a:extLst>
          </p:cNvPr>
          <p:cNvGrpSpPr/>
          <p:nvPr/>
        </p:nvGrpSpPr>
        <p:grpSpPr>
          <a:xfrm>
            <a:off x="910990" y="4531456"/>
            <a:ext cx="1815629" cy="1097636"/>
            <a:chOff x="910990" y="4531456"/>
            <a:chExt cx="1815629" cy="1097636"/>
          </a:xfrm>
        </p:grpSpPr>
        <p:pic>
          <p:nvPicPr>
            <p:cNvPr id="106" name="그림 105">
              <a:extLst>
                <a:ext uri="{FF2B5EF4-FFF2-40B4-BE49-F238E27FC236}">
                  <a16:creationId xmlns:a16="http://schemas.microsoft.com/office/drawing/2014/main" xmlns="" id="{B2041C31-9684-4DD7-85FC-DA981CA4780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910990" y="4541308"/>
              <a:ext cx="478606" cy="488373"/>
            </a:xfrm>
            <a:prstGeom prst="rect">
              <a:avLst/>
            </a:prstGeom>
            <a:ln>
              <a:noFill/>
            </a:ln>
          </p:spPr>
        </p:pic>
        <p:pic>
          <p:nvPicPr>
            <p:cNvPr id="107" name="그림 106">
              <a:extLst>
                <a:ext uri="{FF2B5EF4-FFF2-40B4-BE49-F238E27FC236}">
                  <a16:creationId xmlns:a16="http://schemas.microsoft.com/office/drawing/2014/main" xmlns="" id="{D6F64DAB-8764-48B0-B6AA-7351EF42687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1574618" y="4541308"/>
              <a:ext cx="478606" cy="488373"/>
            </a:xfrm>
            <a:prstGeom prst="rect">
              <a:avLst/>
            </a:prstGeom>
            <a:ln>
              <a:noFill/>
            </a:ln>
          </p:spPr>
        </p:pic>
        <p:sp>
          <p:nvSpPr>
            <p:cNvPr id="108" name="직사각형 107">
              <a:extLst>
                <a:ext uri="{FF2B5EF4-FFF2-40B4-BE49-F238E27FC236}">
                  <a16:creationId xmlns:a16="http://schemas.microsoft.com/office/drawing/2014/main" xmlns="" id="{889C1051-0043-4204-A56F-F83ED70483CD}"/>
                </a:ext>
              </a:extLst>
            </p:cNvPr>
            <p:cNvSpPr/>
            <p:nvPr/>
          </p:nvSpPr>
          <p:spPr>
            <a:xfrm>
              <a:off x="1478808" y="5336704"/>
              <a:ext cx="679993"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ko-KR" sz="1300" dirty="0">
                  <a:solidFill>
                    <a:srgbClr val="0D0D0D"/>
                  </a:solidFill>
                  <a:latin typeface="SamsungOne 700" panose="020B0803030303020204" pitchFamily="34" charset="0"/>
                </a:rPr>
                <a:t>Sorted</a:t>
              </a:r>
              <a:endParaRPr lang="ko-KR" altLang="en-US" sz="1300" dirty="0">
                <a:solidFill>
                  <a:srgbClr val="0D0D0D"/>
                </a:solidFill>
                <a:latin typeface="SamsungOne 700" panose="020B0803030303020204" pitchFamily="34" charset="0"/>
              </a:endParaRPr>
            </a:p>
          </p:txBody>
        </p:sp>
        <p:pic>
          <p:nvPicPr>
            <p:cNvPr id="109" name="그림 108">
              <a:extLst>
                <a:ext uri="{FF2B5EF4-FFF2-40B4-BE49-F238E27FC236}">
                  <a16:creationId xmlns:a16="http://schemas.microsoft.com/office/drawing/2014/main" xmlns="" id="{4B1397EA-8039-4E0A-BF06-F9038E2832DE}"/>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2238246" y="4531456"/>
              <a:ext cx="488373" cy="498225"/>
            </a:xfrm>
            <a:prstGeom prst="rect">
              <a:avLst/>
            </a:prstGeom>
          </p:spPr>
        </p:pic>
      </p:grpSp>
      <p:grpSp>
        <p:nvGrpSpPr>
          <p:cNvPr id="2" name="그룹 1">
            <a:extLst>
              <a:ext uri="{FF2B5EF4-FFF2-40B4-BE49-F238E27FC236}">
                <a16:creationId xmlns:a16="http://schemas.microsoft.com/office/drawing/2014/main" xmlns="" id="{629F7E0B-7FA5-4F2B-B5C3-65B40EF23CD0}"/>
              </a:ext>
            </a:extLst>
          </p:cNvPr>
          <p:cNvGrpSpPr/>
          <p:nvPr/>
        </p:nvGrpSpPr>
        <p:grpSpPr>
          <a:xfrm>
            <a:off x="3527900" y="4049892"/>
            <a:ext cx="1939330" cy="1781284"/>
            <a:chOff x="3983758" y="4049892"/>
            <a:chExt cx="1939330" cy="1781284"/>
          </a:xfrm>
        </p:grpSpPr>
        <p:pic>
          <p:nvPicPr>
            <p:cNvPr id="105" name="그림 104" descr="저울, 장치, 램프이(가) 표시된 사진&#10;&#10;자동 생성된 설명">
              <a:extLst>
                <a:ext uri="{FF2B5EF4-FFF2-40B4-BE49-F238E27FC236}">
                  <a16:creationId xmlns:a16="http://schemas.microsoft.com/office/drawing/2014/main" xmlns="" id="{34952DAE-54B2-415B-AC33-70CE7DA042B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208" t="9411" r="7629" b="8185"/>
            <a:stretch/>
          </p:blipFill>
          <p:spPr>
            <a:xfrm>
              <a:off x="3983758" y="4049892"/>
              <a:ext cx="1939330" cy="1781284"/>
            </a:xfrm>
            <a:prstGeom prst="rect">
              <a:avLst/>
            </a:prstGeom>
          </p:spPr>
        </p:pic>
        <p:pic>
          <p:nvPicPr>
            <p:cNvPr id="110" name="그림 109">
              <a:extLst>
                <a:ext uri="{FF2B5EF4-FFF2-40B4-BE49-F238E27FC236}">
                  <a16:creationId xmlns:a16="http://schemas.microsoft.com/office/drawing/2014/main" xmlns="" id="{4C733604-6458-4C5C-A31E-E87CBC13C3E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4134938" y="4744508"/>
              <a:ext cx="478606" cy="488373"/>
            </a:xfrm>
            <a:prstGeom prst="rect">
              <a:avLst/>
            </a:prstGeom>
            <a:ln>
              <a:noFill/>
            </a:ln>
          </p:spPr>
        </p:pic>
        <p:pic>
          <p:nvPicPr>
            <p:cNvPr id="111" name="그림 110">
              <a:extLst>
                <a:ext uri="{FF2B5EF4-FFF2-40B4-BE49-F238E27FC236}">
                  <a16:creationId xmlns:a16="http://schemas.microsoft.com/office/drawing/2014/main" xmlns="" id="{04C78885-E7AF-4FA5-A3EC-E1B98732A06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5292458" y="4734656"/>
              <a:ext cx="488373" cy="498225"/>
            </a:xfrm>
            <a:prstGeom prst="rect">
              <a:avLst/>
            </a:prstGeom>
          </p:spPr>
        </p:pic>
      </p:grpSp>
      <p:grpSp>
        <p:nvGrpSpPr>
          <p:cNvPr id="5" name="그룹 4">
            <a:extLst>
              <a:ext uri="{FF2B5EF4-FFF2-40B4-BE49-F238E27FC236}">
                <a16:creationId xmlns:a16="http://schemas.microsoft.com/office/drawing/2014/main" xmlns="" id="{34E9AA26-9DF5-4710-91D4-247DDC15FB18}"/>
              </a:ext>
            </a:extLst>
          </p:cNvPr>
          <p:cNvGrpSpPr/>
          <p:nvPr/>
        </p:nvGrpSpPr>
        <p:grpSpPr>
          <a:xfrm>
            <a:off x="7361347" y="4115190"/>
            <a:ext cx="1415447" cy="1715986"/>
            <a:chOff x="7361347" y="4115190"/>
            <a:chExt cx="1415447" cy="1715986"/>
          </a:xfrm>
        </p:grpSpPr>
        <p:sp>
          <p:nvSpPr>
            <p:cNvPr id="114" name="원통형 113">
              <a:extLst>
                <a:ext uri="{FF2B5EF4-FFF2-40B4-BE49-F238E27FC236}">
                  <a16:creationId xmlns:a16="http://schemas.microsoft.com/office/drawing/2014/main" xmlns="" id="{1F5094D2-73D7-4C1F-AE82-99F34C0D751D}"/>
                </a:ext>
              </a:extLst>
            </p:cNvPr>
            <p:cNvSpPr/>
            <p:nvPr/>
          </p:nvSpPr>
          <p:spPr>
            <a:xfrm>
              <a:off x="8109144" y="4714451"/>
              <a:ext cx="667650" cy="1116725"/>
            </a:xfrm>
            <a:prstGeom prst="can">
              <a:avLst/>
            </a:prstGeom>
            <a:solidFill>
              <a:schemeClr val="bg1">
                <a:lumMod val="85000"/>
              </a:schemeClr>
            </a:solidFill>
            <a:ln w="19050">
              <a:solidFill>
                <a:srgbClr val="142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5" name="연결선: 구부러짐 114">
              <a:extLst>
                <a:ext uri="{FF2B5EF4-FFF2-40B4-BE49-F238E27FC236}">
                  <a16:creationId xmlns:a16="http://schemas.microsoft.com/office/drawing/2014/main" xmlns="" id="{B0126DB3-5BB5-416A-946A-1F533D35DEC4}"/>
                </a:ext>
              </a:extLst>
            </p:cNvPr>
            <p:cNvCxnSpPr>
              <a:cxnSpLocks/>
              <a:stCxn id="114" idx="0"/>
              <a:endCxn id="116" idx="3"/>
            </p:cNvCxnSpPr>
            <p:nvPr/>
          </p:nvCxnSpPr>
          <p:spPr>
            <a:xfrm rot="16200000" flipV="1">
              <a:off x="7887815" y="4326209"/>
              <a:ext cx="517061" cy="593249"/>
            </a:xfrm>
            <a:prstGeom prst="curvedConnector2">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pic>
          <p:nvPicPr>
            <p:cNvPr id="116" name="그림 115">
              <a:extLst>
                <a:ext uri="{FF2B5EF4-FFF2-40B4-BE49-F238E27FC236}">
                  <a16:creationId xmlns:a16="http://schemas.microsoft.com/office/drawing/2014/main" xmlns="" id="{77F7918E-1FA4-4F2A-83FF-49BC96B10FD0}"/>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7361347" y="4115190"/>
              <a:ext cx="488373" cy="498225"/>
            </a:xfrm>
            <a:prstGeom prst="rect">
              <a:avLst/>
            </a:prstGeom>
          </p:spPr>
        </p:pic>
      </p:grpSp>
      <p:sp>
        <p:nvSpPr>
          <p:cNvPr id="119" name="직사각형 118">
            <a:extLst>
              <a:ext uri="{FF2B5EF4-FFF2-40B4-BE49-F238E27FC236}">
                <a16:creationId xmlns:a16="http://schemas.microsoft.com/office/drawing/2014/main" xmlns="" id="{C4CE0E06-32E3-4C8A-AE27-642A7DE2A466}"/>
              </a:ext>
            </a:extLst>
          </p:cNvPr>
          <p:cNvSpPr/>
          <p:nvPr/>
        </p:nvSpPr>
        <p:spPr>
          <a:xfrm>
            <a:off x="6721212" y="5917959"/>
            <a:ext cx="679993"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ko-KR" sz="1300" dirty="0">
                <a:solidFill>
                  <a:srgbClr val="0D0D0D"/>
                </a:solidFill>
                <a:latin typeface="SamsungOne 700" panose="020B0803030303020204" pitchFamily="34" charset="0"/>
              </a:rPr>
              <a:t>Sorted</a:t>
            </a:r>
            <a:endParaRPr lang="ko-KR" altLang="en-US" sz="1300" dirty="0">
              <a:solidFill>
                <a:srgbClr val="0D0D0D"/>
              </a:solidFill>
              <a:latin typeface="SamsungOne 700" panose="020B0803030303020204" pitchFamily="34" charset="0"/>
            </a:endParaRPr>
          </a:p>
        </p:txBody>
      </p:sp>
      <p:sp>
        <p:nvSpPr>
          <p:cNvPr id="120" name="직사각형 119">
            <a:extLst>
              <a:ext uri="{FF2B5EF4-FFF2-40B4-BE49-F238E27FC236}">
                <a16:creationId xmlns:a16="http://schemas.microsoft.com/office/drawing/2014/main" xmlns="" id="{7AC12918-9E1D-469C-8583-2A6672C6894A}"/>
              </a:ext>
            </a:extLst>
          </p:cNvPr>
          <p:cNvSpPr/>
          <p:nvPr/>
        </p:nvSpPr>
        <p:spPr>
          <a:xfrm>
            <a:off x="8102972" y="5917959"/>
            <a:ext cx="679993" cy="2923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altLang="ko-KR" sz="1300" dirty="0">
                <a:solidFill>
                  <a:srgbClr val="0D0D0D"/>
                </a:solidFill>
                <a:latin typeface="SamsungOne 700" panose="020B0803030303020204" pitchFamily="34" charset="0"/>
              </a:rPr>
              <a:t>Sorted</a:t>
            </a:r>
            <a:endParaRPr lang="ko-KR" altLang="en-US" sz="1300" dirty="0">
              <a:solidFill>
                <a:srgbClr val="0D0D0D"/>
              </a:solidFill>
              <a:latin typeface="SamsungOne 700" panose="020B0803030303020204" pitchFamily="34" charset="0"/>
            </a:endParaRPr>
          </a:p>
        </p:txBody>
      </p:sp>
      <p:sp>
        <p:nvSpPr>
          <p:cNvPr id="28" name="직사각형 27">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29" name="직사각형 28">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0" name="직사각형 29">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2. Mission</a:t>
            </a:r>
          </a:p>
        </p:txBody>
      </p:sp>
      <p:sp>
        <p:nvSpPr>
          <p:cNvPr id="31" name="TextBox 30">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2.1. Merging two sorted list</a:t>
            </a:r>
          </a:p>
        </p:txBody>
      </p:sp>
      <p:sp>
        <p:nvSpPr>
          <p:cNvPr id="32" name="직사각형 31">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8"/>
              </a:buBlip>
              <a:defRPr/>
            </a:pPr>
            <a:r>
              <a:rPr lang="en-US" altLang="ko-KR" sz="1300" dirty="0">
                <a:solidFill>
                  <a:schemeClr val="tx1"/>
                </a:solidFill>
                <a:latin typeface="SamsungOne 400" panose="020B0503030303020204" pitchFamily="34" charset="0"/>
                <a:ea typeface="SamsungOne 400" panose="020B0503030303020204" pitchFamily="34" charset="0"/>
              </a:rPr>
              <a:t>Use the balance scale. The balance scale can do the following operations:</a:t>
            </a:r>
          </a:p>
        </p:txBody>
      </p:sp>
      <p:sp>
        <p:nvSpPr>
          <p:cNvPr id="33" name="직사각형 32">
            <a:extLst>
              <a:ext uri="{FF2B5EF4-FFF2-40B4-BE49-F238E27FC236}">
                <a16:creationId xmlns:a16="http://schemas.microsoft.com/office/drawing/2014/main" xmlns="" id="{36742DAA-C41A-4A09-9A40-6812BAAE9961}"/>
              </a:ext>
            </a:extLst>
          </p:cNvPr>
          <p:cNvSpPr/>
          <p:nvPr/>
        </p:nvSpPr>
        <p:spPr>
          <a:xfrm>
            <a:off x="580388" y="2878559"/>
            <a:ext cx="8887612" cy="728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8"/>
              </a:buBlip>
              <a:defRPr/>
            </a:pPr>
            <a:r>
              <a:rPr lang="en-US" altLang="ko-KR" sz="1300" dirty="0">
                <a:solidFill>
                  <a:schemeClr val="tx1"/>
                </a:solidFill>
                <a:latin typeface="SamsungOne 400" panose="020B0503030303020204" pitchFamily="34" charset="0"/>
                <a:ea typeface="SamsungOne 400" panose="020B0503030303020204" pitchFamily="34" charset="0"/>
              </a:rPr>
              <a:t>Knowing that the two barrels already contain sorted marbles, we can compare the two marbles with the least weight in each of the two barrels and take a strategy to place them in a new barrel.</a:t>
            </a:r>
          </a:p>
          <a:p>
            <a:pPr marL="115888" indent="-115888" latinLnBrk="0">
              <a:spcAft>
                <a:spcPts val="1000"/>
              </a:spcAft>
              <a:buSzPct val="120000"/>
              <a:buBlip>
                <a:blip r:embed="rId8"/>
              </a:buBlip>
              <a:defRPr/>
            </a:pPr>
            <a:r>
              <a:rPr lang="en-US" altLang="ko-KR" sz="1300" dirty="0">
                <a:solidFill>
                  <a:schemeClr val="tx1"/>
                </a:solidFill>
                <a:latin typeface="SamsungOne 400" panose="020B0503030303020204" pitchFamily="34" charset="0"/>
                <a:ea typeface="SamsungOne 400" panose="020B0503030303020204" pitchFamily="34" charset="0"/>
              </a:rPr>
              <a:t>With this strategy, how many comparisons would it take to place all the marbles in sorted order by weight?</a:t>
            </a:r>
          </a:p>
        </p:txBody>
      </p:sp>
      <p:sp>
        <p:nvSpPr>
          <p:cNvPr id="34" name="직사각형 33">
            <a:extLst>
              <a:ext uri="{FF2B5EF4-FFF2-40B4-BE49-F238E27FC236}">
                <a16:creationId xmlns:a16="http://schemas.microsoft.com/office/drawing/2014/main" xmlns="" id="{F1C1EE6D-1CF7-48FA-A4AA-23BA96ADE5EC}"/>
              </a:ext>
            </a:extLst>
          </p:cNvPr>
          <p:cNvSpPr/>
          <p:nvPr/>
        </p:nvSpPr>
        <p:spPr>
          <a:xfrm>
            <a:off x="687388" y="2290315"/>
            <a:ext cx="8658225" cy="50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sym typeface="Arial"/>
              </a:rPr>
              <a:t>Take the lightest marble from two barrels of iron marble and compare them.</a:t>
            </a:r>
          </a:p>
          <a:p>
            <a:pPr marL="184150" lvl="0" indent="-184150" defTabSz="-45199300" latinLnBrk="0">
              <a:spcAft>
                <a:spcPts val="800"/>
              </a:spcAft>
              <a:buClr>
                <a:srgbClr val="193EB0"/>
              </a:buClr>
              <a:buSzPts val="1300"/>
              <a:buFont typeface="Arial" panose="020B0604020202020204" pitchFamily="34" charset="0"/>
              <a:buChar char="‣"/>
            </a:pPr>
            <a:r>
              <a:rPr lang="en-US" altLang="ko-KR" sz="1300" dirty="0">
                <a:solidFill>
                  <a:schemeClr val="tx1"/>
                </a:solidFill>
                <a:latin typeface="SamsungOne 400" panose="020B0503030303020204" pitchFamily="34" charset="0"/>
                <a:ea typeface="SamsungOne 400" panose="020B0503030303020204" pitchFamily="34" charset="0"/>
                <a:sym typeface="Arial"/>
              </a:rPr>
              <a:t>The lighter of the two iron marbles can be placed in a new iron marble barrel.</a:t>
            </a:r>
          </a:p>
        </p:txBody>
      </p:sp>
    </p:spTree>
    <p:extLst>
      <p:ext uri="{BB962C8B-B14F-4D97-AF65-F5344CB8AC3E}">
        <p14:creationId xmlns:p14="http://schemas.microsoft.com/office/powerpoint/2010/main" val="365840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Mission</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grpSp>
        <p:nvGrpSpPr>
          <p:cNvPr id="8" name="그룹 7">
            <a:extLst>
              <a:ext uri="{FF2B5EF4-FFF2-40B4-BE49-F238E27FC236}">
                <a16:creationId xmlns:a16="http://schemas.microsoft.com/office/drawing/2014/main" xmlns="" id="{5CCAF01D-30E4-4D0C-AA78-81EB9D07EB2C}"/>
              </a:ext>
            </a:extLst>
          </p:cNvPr>
          <p:cNvGrpSpPr/>
          <p:nvPr/>
        </p:nvGrpSpPr>
        <p:grpSpPr>
          <a:xfrm>
            <a:off x="451456" y="435607"/>
            <a:ext cx="5130640" cy="277000"/>
            <a:chOff x="558800" y="1148582"/>
            <a:chExt cx="5130640" cy="277000"/>
          </a:xfrm>
        </p:grpSpPr>
        <p:sp>
          <p:nvSpPr>
            <p:cNvPr id="9"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dirty="0" smtClean="0">
                  <a:solidFill>
                    <a:prstClr val="black">
                      <a:lumMod val="50000"/>
                      <a:lumOff val="50000"/>
                    </a:prstClr>
                  </a:solidFill>
                  <a:latin typeface="Samsung Sharp Sans" pitchFamily="2" charset="0"/>
                  <a:ea typeface="Samsung Sharp Sans" pitchFamily="2" charset="0"/>
                  <a:cs typeface="Samsung Sharp Sans" pitchFamily="2" charset="0"/>
                </a:rPr>
                <a:t>27</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2" name="직사각형 11">
              <a:extLst>
                <a:ext uri="{FF2B5EF4-FFF2-40B4-BE49-F238E27FC236}">
                  <a16:creationId xmlns:a16="http://schemas.microsoft.com/office/drawing/2014/main" xmlns="" id="{B640FC7E-A899-44A0-93CD-28A2FA14072E}"/>
                </a:ext>
              </a:extLst>
            </p:cNvPr>
            <p:cNvSpPr/>
            <p:nvPr/>
          </p:nvSpPr>
          <p:spPr>
            <a:xfrm>
              <a:off x="1471961" y="1148582"/>
              <a:ext cx="421747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Bubble, Selection, and Insertion Sort</a:t>
              </a:r>
            </a:p>
          </p:txBody>
        </p:sp>
      </p:grpSp>
      <p:sp>
        <p:nvSpPr>
          <p:cNvPr id="15" name="직사각형 14"/>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782870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Key concept</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9" name="그룹 8">
            <a:extLst>
              <a:ext uri="{FF2B5EF4-FFF2-40B4-BE49-F238E27FC236}">
                <a16:creationId xmlns:a16="http://schemas.microsoft.com/office/drawing/2014/main" xmlns="" id="{5CCAF01D-30E4-4D0C-AA78-81EB9D07EB2C}"/>
              </a:ext>
            </a:extLst>
          </p:cNvPr>
          <p:cNvGrpSpPr/>
          <p:nvPr/>
        </p:nvGrpSpPr>
        <p:grpSpPr>
          <a:xfrm>
            <a:off x="451456" y="435607"/>
            <a:ext cx="4725849" cy="277000"/>
            <a:chOff x="558800" y="1148582"/>
            <a:chExt cx="4725849" cy="277000"/>
          </a:xfrm>
        </p:grpSpPr>
        <p:sp>
          <p:nvSpPr>
            <p:cNvPr id="12"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defTabSz="457187" fontAlgn="auto" latinLnBrk="0">
                <a:spcBef>
                  <a:spcPts val="0"/>
                </a:spcBef>
                <a:spcAft>
                  <a:spcPts val="0"/>
                </a:spcAf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dirty="0">
                  <a:solidFill>
                    <a:prstClr val="black">
                      <a:lumMod val="50000"/>
                      <a:lumOff val="50000"/>
                    </a:prstClr>
                  </a:solidFill>
                  <a:latin typeface="Samsung Sharp Sans" pitchFamily="2" charset="0"/>
                  <a:ea typeface="Samsung Sharp Sans" pitchFamily="2" charset="0"/>
                  <a:cs typeface="Samsung Sharp Sans" pitchFamily="2" charset="0"/>
                </a:rPr>
                <a:t>28.</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B640FC7E-A899-44A0-93CD-28A2FA14072E}"/>
                </a:ext>
              </a:extLst>
            </p:cNvPr>
            <p:cNvSpPr/>
            <p:nvPr/>
          </p:nvSpPr>
          <p:spPr>
            <a:xfrm>
              <a:off x="148259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Merge Sort</a:t>
              </a:r>
            </a:p>
          </p:txBody>
        </p:sp>
      </p:grpSp>
    </p:spTree>
    <p:extLst>
      <p:ext uri="{BB962C8B-B14F-4D97-AF65-F5344CB8AC3E}">
        <p14:creationId xmlns:p14="http://schemas.microsoft.com/office/powerpoint/2010/main" val="5906149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그룹 13">
            <a:extLst>
              <a:ext uri="{FF2B5EF4-FFF2-40B4-BE49-F238E27FC236}">
                <a16:creationId xmlns:a16="http://schemas.microsoft.com/office/drawing/2014/main" xmlns="" id="{E2BCA925-2A70-4764-B9D4-4801E19E1D86}"/>
              </a:ext>
            </a:extLst>
          </p:cNvPr>
          <p:cNvGrpSpPr/>
          <p:nvPr/>
        </p:nvGrpSpPr>
        <p:grpSpPr>
          <a:xfrm>
            <a:off x="560388" y="2481965"/>
            <a:ext cx="8785224" cy="292388"/>
            <a:chOff x="804285" y="2642508"/>
            <a:chExt cx="8785224" cy="292388"/>
          </a:xfrm>
        </p:grpSpPr>
        <p:sp>
          <p:nvSpPr>
            <p:cNvPr id="15" name="TextBox 14">
              <a:extLst>
                <a:ext uri="{FF2B5EF4-FFF2-40B4-BE49-F238E27FC236}">
                  <a16:creationId xmlns:a16="http://schemas.microsoft.com/office/drawing/2014/main" xmlns="" id="{4DD85EF0-0C6F-403D-9AD1-512DCE44F2E4}"/>
                </a:ext>
              </a:extLst>
            </p:cNvPr>
            <p:cNvSpPr txBox="1"/>
            <p:nvPr/>
          </p:nvSpPr>
          <p:spPr>
            <a:xfrm>
              <a:off x="1065102" y="2642508"/>
              <a:ext cx="8524407" cy="292388"/>
            </a:xfrm>
            <a:prstGeom prst="rect">
              <a:avLst/>
            </a:prstGeom>
            <a:noFill/>
          </p:spPr>
          <p:txBody>
            <a:bodyPr wrap="square">
              <a:spAutoFit/>
            </a:bodyPr>
            <a:lstStyle/>
            <a:p>
              <a:pPr lvl="0" latinLnBrk="0">
                <a:spcBef>
                  <a:spcPts val="0"/>
                </a:spcBef>
                <a:spcAft>
                  <a:spcPts val="800"/>
                </a:spcAft>
                <a:buClr>
                  <a:schemeClr val="dk1"/>
                </a:buClr>
                <a:buSzPts val="1100"/>
              </a:pPr>
              <a:r>
                <a:rPr lang="en-US" altLang="ko-KR" sz="1300" dirty="0">
                  <a:latin typeface="SamsungOne 400" panose="020B0503030303020204" pitchFamily="34" charset="0"/>
                  <a:ea typeface="SamsungOne 400" panose="020B0503030303020204" pitchFamily="34" charset="0"/>
                  <a:cs typeface="+mn-cs"/>
                </a:rPr>
                <a:t>Suppose we want to sort a list arranged in the order of [27, 10, 12, 20, 25, 13, 15, 22] as follows.</a:t>
              </a:r>
            </a:p>
          </p:txBody>
        </p:sp>
        <p:sp>
          <p:nvSpPr>
            <p:cNvPr id="16" name="사각형: 둥근 모서리 25">
              <a:extLst>
                <a:ext uri="{FF2B5EF4-FFF2-40B4-BE49-F238E27FC236}">
                  <a16:creationId xmlns:a16="http://schemas.microsoft.com/office/drawing/2014/main" xmlns="" id="{F897523F-2105-4113-88F3-190D864FEFF7}"/>
                </a:ext>
              </a:extLst>
            </p:cNvPr>
            <p:cNvSpPr/>
            <p:nvPr/>
          </p:nvSpPr>
          <p:spPr>
            <a:xfrm>
              <a:off x="804285" y="2671544"/>
              <a:ext cx="284150"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rPr>
                <a:t>Ex</a:t>
              </a:r>
              <a:endParaRPr lang="ko-KR" altLang="en-US" sz="1200" b="1" dirty="0">
                <a:solidFill>
                  <a:schemeClr val="bg1"/>
                </a:solidFill>
                <a:latin typeface="SamsungOne 400" panose="020B0503030303020204" pitchFamily="34" charset="0"/>
              </a:endParaRPr>
            </a:p>
          </p:txBody>
        </p:sp>
      </p:grpSp>
      <p:grpSp>
        <p:nvGrpSpPr>
          <p:cNvPr id="19" name="그룹 18">
            <a:extLst>
              <a:ext uri="{FF2B5EF4-FFF2-40B4-BE49-F238E27FC236}">
                <a16:creationId xmlns:a16="http://schemas.microsoft.com/office/drawing/2014/main" xmlns="" id="{78A79241-A6AA-4EF1-8383-7466BF9DF691}"/>
              </a:ext>
            </a:extLst>
          </p:cNvPr>
          <p:cNvGrpSpPr/>
          <p:nvPr/>
        </p:nvGrpSpPr>
        <p:grpSpPr>
          <a:xfrm>
            <a:off x="2386901" y="3228509"/>
            <a:ext cx="5132198" cy="400982"/>
            <a:chOff x="1635943" y="3988331"/>
            <a:chExt cx="5132198" cy="400982"/>
          </a:xfrm>
        </p:grpSpPr>
        <p:sp>
          <p:nvSpPr>
            <p:cNvPr id="20" name="타원 19">
              <a:extLst>
                <a:ext uri="{FF2B5EF4-FFF2-40B4-BE49-F238E27FC236}">
                  <a16:creationId xmlns:a16="http://schemas.microsoft.com/office/drawing/2014/main" xmlns="" id="{E2662A51-DB2A-4484-877E-6D632F81D8DE}"/>
                </a:ext>
              </a:extLst>
            </p:cNvPr>
            <p:cNvSpPr/>
            <p:nvPr/>
          </p:nvSpPr>
          <p:spPr>
            <a:xfrm>
              <a:off x="1635943"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23" name="타원 22">
              <a:extLst>
                <a:ext uri="{FF2B5EF4-FFF2-40B4-BE49-F238E27FC236}">
                  <a16:creationId xmlns:a16="http://schemas.microsoft.com/office/drawing/2014/main" xmlns="" id="{B778C77D-3934-4F50-AE58-4C36B2B9D946}"/>
                </a:ext>
              </a:extLst>
            </p:cNvPr>
            <p:cNvSpPr/>
            <p:nvPr/>
          </p:nvSpPr>
          <p:spPr>
            <a:xfrm>
              <a:off x="231183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24" name="타원 23">
              <a:extLst>
                <a:ext uri="{FF2B5EF4-FFF2-40B4-BE49-F238E27FC236}">
                  <a16:creationId xmlns:a16="http://schemas.microsoft.com/office/drawing/2014/main" xmlns="" id="{FF108F3C-6614-4273-BF6D-3F9BCD9F7EDD}"/>
                </a:ext>
              </a:extLst>
            </p:cNvPr>
            <p:cNvSpPr/>
            <p:nvPr/>
          </p:nvSpPr>
          <p:spPr>
            <a:xfrm>
              <a:off x="2987719"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25" name="타원 24">
              <a:extLst>
                <a:ext uri="{FF2B5EF4-FFF2-40B4-BE49-F238E27FC236}">
                  <a16:creationId xmlns:a16="http://schemas.microsoft.com/office/drawing/2014/main" xmlns="" id="{28D644B7-AE9A-4E48-A0F4-10DD84E8C328}"/>
                </a:ext>
              </a:extLst>
            </p:cNvPr>
            <p:cNvSpPr/>
            <p:nvPr/>
          </p:nvSpPr>
          <p:spPr>
            <a:xfrm>
              <a:off x="3663607"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26" name="타원 25">
              <a:extLst>
                <a:ext uri="{FF2B5EF4-FFF2-40B4-BE49-F238E27FC236}">
                  <a16:creationId xmlns:a16="http://schemas.microsoft.com/office/drawing/2014/main" xmlns="" id="{1E893768-AC4A-4F2B-8DD0-B6E79019693A}"/>
                </a:ext>
              </a:extLst>
            </p:cNvPr>
            <p:cNvSpPr/>
            <p:nvPr/>
          </p:nvSpPr>
          <p:spPr>
            <a:xfrm>
              <a:off x="4339495"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27" name="타원 26">
              <a:extLst>
                <a:ext uri="{FF2B5EF4-FFF2-40B4-BE49-F238E27FC236}">
                  <a16:creationId xmlns:a16="http://schemas.microsoft.com/office/drawing/2014/main" xmlns="" id="{6DCE1C8D-4AD1-4695-9EDE-050710300F58}"/>
                </a:ext>
              </a:extLst>
            </p:cNvPr>
            <p:cNvSpPr/>
            <p:nvPr/>
          </p:nvSpPr>
          <p:spPr>
            <a:xfrm>
              <a:off x="5015383"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35" name="타원 34">
              <a:extLst>
                <a:ext uri="{FF2B5EF4-FFF2-40B4-BE49-F238E27FC236}">
                  <a16:creationId xmlns:a16="http://schemas.microsoft.com/office/drawing/2014/main" xmlns="" id="{DD1E8FD6-8B4E-4146-A251-39D6357EF314}"/>
                </a:ext>
              </a:extLst>
            </p:cNvPr>
            <p:cNvSpPr/>
            <p:nvPr/>
          </p:nvSpPr>
          <p:spPr>
            <a:xfrm>
              <a:off x="5691271"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36" name="타원 35">
              <a:extLst>
                <a:ext uri="{FF2B5EF4-FFF2-40B4-BE49-F238E27FC236}">
                  <a16:creationId xmlns:a16="http://schemas.microsoft.com/office/drawing/2014/main" xmlns="" id="{FE214009-9490-4A35-8E07-C9589FE2754F}"/>
                </a:ext>
              </a:extLst>
            </p:cNvPr>
            <p:cNvSpPr/>
            <p:nvPr/>
          </p:nvSpPr>
          <p:spPr>
            <a:xfrm>
              <a:off x="6367159" y="398833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sp>
        <p:nvSpPr>
          <p:cNvPr id="21" name="직사각형 2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8" name="직사각형 27">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29" name="TextBox 28">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An example of merge sort</a:t>
            </a:r>
          </a:p>
        </p:txBody>
      </p:sp>
      <p:sp>
        <p:nvSpPr>
          <p:cNvPr id="31" name="직사각형 30">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Merge sort is a sorting algorithm that divides an unsorted list into two </a:t>
            </a:r>
            <a:r>
              <a:rPr lang="en-US" altLang="ko-KR" sz="1300" dirty="0" err="1">
                <a:solidFill>
                  <a:schemeClr val="tx1"/>
                </a:solidFill>
                <a:latin typeface="SamsungOne 400" panose="020B0503030303020204" pitchFamily="34" charset="0"/>
                <a:ea typeface="SamsungOne 400" panose="020B0503030303020204" pitchFamily="34" charset="0"/>
              </a:rPr>
              <a:t>sublists</a:t>
            </a:r>
            <a:r>
              <a:rPr lang="en-US" altLang="ko-KR" sz="1300" dirty="0">
                <a:solidFill>
                  <a:schemeClr val="tx1"/>
                </a:solidFill>
                <a:latin typeface="SamsungOne 400" panose="020B0503030303020204" pitchFamily="34" charset="0"/>
                <a:ea typeface="SamsungOne 400" panose="020B0503030303020204" pitchFamily="34" charset="0"/>
              </a:rPr>
              <a:t>. sorts them, and then merges them into a sorted list. </a:t>
            </a:r>
          </a:p>
        </p:txBody>
      </p:sp>
    </p:spTree>
    <p:extLst>
      <p:ext uri="{BB962C8B-B14F-4D97-AF65-F5344CB8AC3E}">
        <p14:creationId xmlns:p14="http://schemas.microsoft.com/office/powerpoint/2010/main" val="1407151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6A1BB8FC-B764-4A14-8125-E1564415D80B}"/>
              </a:ext>
            </a:extLst>
          </p:cNvPr>
          <p:cNvGrpSpPr/>
          <p:nvPr/>
        </p:nvGrpSpPr>
        <p:grpSpPr>
          <a:xfrm>
            <a:off x="1163216" y="2789853"/>
            <a:ext cx="7579568" cy="3352877"/>
            <a:chOff x="1163216" y="2789853"/>
            <a:chExt cx="7579568" cy="3352877"/>
          </a:xfrm>
        </p:grpSpPr>
        <p:sp>
          <p:nvSpPr>
            <p:cNvPr id="21" name="직사각형 20">
              <a:extLst>
                <a:ext uri="{FF2B5EF4-FFF2-40B4-BE49-F238E27FC236}">
                  <a16:creationId xmlns:a16="http://schemas.microsoft.com/office/drawing/2014/main" xmlns="" id="{0EC1A3A3-F453-4034-8ADC-8CBE34B2FD8F}"/>
                </a:ext>
              </a:extLst>
            </p:cNvPr>
            <p:cNvSpPr/>
            <p:nvPr/>
          </p:nvSpPr>
          <p:spPr>
            <a:xfrm>
              <a:off x="2267342" y="2789853"/>
              <a:ext cx="5389338"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22" name="직사각형 21">
              <a:extLst>
                <a:ext uri="{FF2B5EF4-FFF2-40B4-BE49-F238E27FC236}">
                  <a16:creationId xmlns:a16="http://schemas.microsoft.com/office/drawing/2014/main" xmlns="" id="{BE07D76D-B863-41E1-8041-2E67DD8D0256}"/>
                </a:ext>
              </a:extLst>
            </p:cNvPr>
            <p:cNvSpPr/>
            <p:nvPr/>
          </p:nvSpPr>
          <p:spPr>
            <a:xfrm>
              <a:off x="1163216" y="4138590"/>
              <a:ext cx="2770611" cy="639147"/>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28" name="직사각형 27">
              <a:extLst>
                <a:ext uri="{FF2B5EF4-FFF2-40B4-BE49-F238E27FC236}">
                  <a16:creationId xmlns:a16="http://schemas.microsoft.com/office/drawing/2014/main" xmlns="" id="{D415A769-AA99-43B6-804F-1D08202D21EF}"/>
                </a:ext>
              </a:extLst>
            </p:cNvPr>
            <p:cNvSpPr/>
            <p:nvPr/>
          </p:nvSpPr>
          <p:spPr>
            <a:xfrm>
              <a:off x="5972174" y="4138590"/>
              <a:ext cx="2770610" cy="639147"/>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00727F93-D9A3-4CF4-B3CB-F31B5111A671}"/>
                </a:ext>
              </a:extLst>
            </p:cNvPr>
            <p:cNvCxnSpPr>
              <a:cxnSpLocks/>
              <a:endCxn id="22" idx="0"/>
            </p:cNvCxnSpPr>
            <p:nvPr/>
          </p:nvCxnSpPr>
          <p:spPr>
            <a:xfrm flipH="1">
              <a:off x="2548522" y="3429000"/>
              <a:ext cx="390624" cy="709590"/>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xmlns="" id="{18C7CD1E-6FE1-4C0F-976F-7DD4A66D413D}"/>
                </a:ext>
              </a:extLst>
            </p:cNvPr>
            <p:cNvCxnSpPr>
              <a:cxnSpLocks/>
              <a:endCxn id="28" idx="0"/>
            </p:cNvCxnSpPr>
            <p:nvPr/>
          </p:nvCxnSpPr>
          <p:spPr>
            <a:xfrm>
              <a:off x="6966859" y="3427988"/>
              <a:ext cx="390620" cy="710602"/>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xmlns="" id="{51537F4B-7C34-4D6B-8C5F-72DDE4E6DABD}"/>
                </a:ext>
              </a:extLst>
            </p:cNvPr>
            <p:cNvSpPr/>
            <p:nvPr/>
          </p:nvSpPr>
          <p:spPr>
            <a:xfrm>
              <a:off x="2267342" y="5503583"/>
              <a:ext cx="5389338"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600" dirty="0">
                  <a:solidFill>
                    <a:srgbClr val="1429A0"/>
                  </a:solidFill>
                  <a:latin typeface="SamsungOne 400" panose="020B0503030303020204" pitchFamily="34" charset="0"/>
                  <a:ea typeface="맑은 고딕"/>
                </a:rPr>
                <a:t>Sorted List</a:t>
              </a:r>
              <a:endParaRPr lang="ko-KR" altLang="en-US" sz="1600" dirty="0">
                <a:solidFill>
                  <a:srgbClr val="1429A0"/>
                </a:solidFill>
                <a:latin typeface="SamsungOne 400" panose="020B0503030303020204" pitchFamily="34" charset="0"/>
                <a:ea typeface="맑은 고딕"/>
              </a:endParaRPr>
            </a:p>
          </p:txBody>
        </p:sp>
        <p:cxnSp>
          <p:nvCxnSpPr>
            <p:cNvPr id="32" name="직선 화살표 연결선 31">
              <a:extLst>
                <a:ext uri="{FF2B5EF4-FFF2-40B4-BE49-F238E27FC236}">
                  <a16:creationId xmlns:a16="http://schemas.microsoft.com/office/drawing/2014/main" xmlns="" id="{0EEDB78A-1205-4A81-AD53-9E0F4717BB63}"/>
                </a:ext>
              </a:extLst>
            </p:cNvPr>
            <p:cNvCxnSpPr>
              <a:cxnSpLocks/>
              <a:stCxn id="22" idx="2"/>
            </p:cNvCxnSpPr>
            <p:nvPr/>
          </p:nvCxnSpPr>
          <p:spPr>
            <a:xfrm>
              <a:off x="2548522" y="4777737"/>
              <a:ext cx="364074" cy="72584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xmlns="" id="{78CE47E4-6F7A-4A5E-9FED-D31E8E3813F9}"/>
                </a:ext>
              </a:extLst>
            </p:cNvPr>
            <p:cNvCxnSpPr>
              <a:cxnSpLocks/>
              <a:stCxn id="28" idx="2"/>
            </p:cNvCxnSpPr>
            <p:nvPr/>
          </p:nvCxnSpPr>
          <p:spPr>
            <a:xfrm flipH="1">
              <a:off x="7081935" y="4777737"/>
              <a:ext cx="275544" cy="72584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xmlns="" id="{99F6CC1F-2FF3-404A-AA1F-E1CB4F5A7EF4}"/>
                </a:ext>
              </a:extLst>
            </p:cNvPr>
            <p:cNvSpPr/>
            <p:nvPr/>
          </p:nvSpPr>
          <p:spPr>
            <a:xfrm>
              <a:off x="4584324" y="5005140"/>
              <a:ext cx="771365"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merge</a:t>
              </a:r>
              <a:endParaRPr lang="ko-KR" altLang="en-US" sz="1600" dirty="0">
                <a:latin typeface="SamsungOne 400" panose="020B0503030303020204" pitchFamily="34" charset="0"/>
              </a:endParaRPr>
            </a:p>
          </p:txBody>
        </p:sp>
        <p:sp>
          <p:nvSpPr>
            <p:cNvPr id="38" name="타원 37">
              <a:extLst>
                <a:ext uri="{FF2B5EF4-FFF2-40B4-BE49-F238E27FC236}">
                  <a16:creationId xmlns:a16="http://schemas.microsoft.com/office/drawing/2014/main" xmlns="" id="{1DF9DED5-DAAA-45D9-80C2-58A12553A79B}"/>
                </a:ext>
              </a:extLst>
            </p:cNvPr>
            <p:cNvSpPr/>
            <p:nvPr/>
          </p:nvSpPr>
          <p:spPr>
            <a:xfrm>
              <a:off x="2386901" y="290702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39" name="타원 38">
              <a:extLst>
                <a:ext uri="{FF2B5EF4-FFF2-40B4-BE49-F238E27FC236}">
                  <a16:creationId xmlns:a16="http://schemas.microsoft.com/office/drawing/2014/main" xmlns="" id="{D1370BE6-9491-4473-89D6-EA141DB7C4FA}"/>
                </a:ext>
              </a:extLst>
            </p:cNvPr>
            <p:cNvSpPr/>
            <p:nvPr/>
          </p:nvSpPr>
          <p:spPr>
            <a:xfrm>
              <a:off x="3062789" y="290702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59A97D5A-D015-45CC-8E2E-2F7EF7F8BA4B}"/>
                </a:ext>
              </a:extLst>
            </p:cNvPr>
            <p:cNvSpPr/>
            <p:nvPr/>
          </p:nvSpPr>
          <p:spPr>
            <a:xfrm>
              <a:off x="3738677" y="290702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95A9DBF7-75D1-4A3E-8AD1-7AB4E0D17E04}"/>
                </a:ext>
              </a:extLst>
            </p:cNvPr>
            <p:cNvSpPr/>
            <p:nvPr/>
          </p:nvSpPr>
          <p:spPr>
            <a:xfrm>
              <a:off x="4414565" y="290702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2" name="타원 41">
              <a:extLst>
                <a:ext uri="{FF2B5EF4-FFF2-40B4-BE49-F238E27FC236}">
                  <a16:creationId xmlns:a16="http://schemas.microsoft.com/office/drawing/2014/main" xmlns="" id="{B85071A0-2E6B-4246-AC13-7CE683F10078}"/>
                </a:ext>
              </a:extLst>
            </p:cNvPr>
            <p:cNvSpPr/>
            <p:nvPr/>
          </p:nvSpPr>
          <p:spPr>
            <a:xfrm>
              <a:off x="5090453" y="290702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43" name="타원 42">
              <a:extLst>
                <a:ext uri="{FF2B5EF4-FFF2-40B4-BE49-F238E27FC236}">
                  <a16:creationId xmlns:a16="http://schemas.microsoft.com/office/drawing/2014/main" xmlns="" id="{BF35C1F4-FDD6-4311-AF31-4DB72AA93BAA}"/>
                </a:ext>
              </a:extLst>
            </p:cNvPr>
            <p:cNvSpPr/>
            <p:nvPr/>
          </p:nvSpPr>
          <p:spPr>
            <a:xfrm>
              <a:off x="5766341" y="290702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44" name="타원 43">
              <a:extLst>
                <a:ext uri="{FF2B5EF4-FFF2-40B4-BE49-F238E27FC236}">
                  <a16:creationId xmlns:a16="http://schemas.microsoft.com/office/drawing/2014/main" xmlns="" id="{5A36ECEA-1104-4A5D-BFBE-C58B869BE0F1}"/>
                </a:ext>
              </a:extLst>
            </p:cNvPr>
            <p:cNvSpPr/>
            <p:nvPr/>
          </p:nvSpPr>
          <p:spPr>
            <a:xfrm>
              <a:off x="6442229" y="290702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45" name="타원 44">
              <a:extLst>
                <a:ext uri="{FF2B5EF4-FFF2-40B4-BE49-F238E27FC236}">
                  <a16:creationId xmlns:a16="http://schemas.microsoft.com/office/drawing/2014/main" xmlns="" id="{8B7930DE-7223-4C3A-AA51-0311CBEBAE52}"/>
                </a:ext>
              </a:extLst>
            </p:cNvPr>
            <p:cNvSpPr/>
            <p:nvPr/>
          </p:nvSpPr>
          <p:spPr>
            <a:xfrm>
              <a:off x="7118117" y="290702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46" name="타원 45">
              <a:extLst>
                <a:ext uri="{FF2B5EF4-FFF2-40B4-BE49-F238E27FC236}">
                  <a16:creationId xmlns:a16="http://schemas.microsoft.com/office/drawing/2014/main" xmlns="" id="{73B51376-E679-491E-B047-834FBC2EE785}"/>
                </a:ext>
              </a:extLst>
            </p:cNvPr>
            <p:cNvSpPr/>
            <p:nvPr/>
          </p:nvSpPr>
          <p:spPr>
            <a:xfrm>
              <a:off x="1310031" y="426580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47" name="타원 46">
              <a:extLst>
                <a:ext uri="{FF2B5EF4-FFF2-40B4-BE49-F238E27FC236}">
                  <a16:creationId xmlns:a16="http://schemas.microsoft.com/office/drawing/2014/main" xmlns="" id="{03B070B5-DAE4-4F2A-8DB7-ACEA8E74F2E7}"/>
                </a:ext>
              </a:extLst>
            </p:cNvPr>
            <p:cNvSpPr/>
            <p:nvPr/>
          </p:nvSpPr>
          <p:spPr>
            <a:xfrm>
              <a:off x="1985919" y="426580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8" name="타원 47">
              <a:extLst>
                <a:ext uri="{FF2B5EF4-FFF2-40B4-BE49-F238E27FC236}">
                  <a16:creationId xmlns:a16="http://schemas.microsoft.com/office/drawing/2014/main" xmlns="" id="{4F3A87EF-7270-480D-B27A-A03D9A5B8563}"/>
                </a:ext>
              </a:extLst>
            </p:cNvPr>
            <p:cNvSpPr/>
            <p:nvPr/>
          </p:nvSpPr>
          <p:spPr>
            <a:xfrm>
              <a:off x="2661807" y="426580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49" name="타원 48">
              <a:extLst>
                <a:ext uri="{FF2B5EF4-FFF2-40B4-BE49-F238E27FC236}">
                  <a16:creationId xmlns:a16="http://schemas.microsoft.com/office/drawing/2014/main" xmlns="" id="{6E1BC313-7A65-497D-B5EB-6760CA4B66E1}"/>
                </a:ext>
              </a:extLst>
            </p:cNvPr>
            <p:cNvSpPr/>
            <p:nvPr/>
          </p:nvSpPr>
          <p:spPr>
            <a:xfrm>
              <a:off x="3337695" y="4265800"/>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50" name="타원 49">
              <a:extLst>
                <a:ext uri="{FF2B5EF4-FFF2-40B4-BE49-F238E27FC236}">
                  <a16:creationId xmlns:a16="http://schemas.microsoft.com/office/drawing/2014/main" xmlns="" id="{4E71B94B-8253-4E8A-83D4-70F93088D03A}"/>
                </a:ext>
              </a:extLst>
            </p:cNvPr>
            <p:cNvSpPr/>
            <p:nvPr/>
          </p:nvSpPr>
          <p:spPr>
            <a:xfrm>
              <a:off x="6167323" y="4265800"/>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1" name="타원 50">
              <a:extLst>
                <a:ext uri="{FF2B5EF4-FFF2-40B4-BE49-F238E27FC236}">
                  <a16:creationId xmlns:a16="http://schemas.microsoft.com/office/drawing/2014/main" xmlns="" id="{D67E0F36-3759-492A-A3B2-CC077099C6F2}"/>
                </a:ext>
              </a:extLst>
            </p:cNvPr>
            <p:cNvSpPr/>
            <p:nvPr/>
          </p:nvSpPr>
          <p:spPr>
            <a:xfrm>
              <a:off x="6843211" y="4265800"/>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52" name="타원 51">
              <a:extLst>
                <a:ext uri="{FF2B5EF4-FFF2-40B4-BE49-F238E27FC236}">
                  <a16:creationId xmlns:a16="http://schemas.microsoft.com/office/drawing/2014/main" xmlns="" id="{1CE5E4E9-782D-4FA6-AFF1-27B0F0D422FB}"/>
                </a:ext>
              </a:extLst>
            </p:cNvPr>
            <p:cNvSpPr/>
            <p:nvPr/>
          </p:nvSpPr>
          <p:spPr>
            <a:xfrm>
              <a:off x="7519099" y="4265800"/>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BE9C769D-75A1-4991-BD9D-1896CF10B957}"/>
                </a:ext>
              </a:extLst>
            </p:cNvPr>
            <p:cNvSpPr/>
            <p:nvPr/>
          </p:nvSpPr>
          <p:spPr>
            <a:xfrm>
              <a:off x="8194987" y="4265800"/>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grpSp>
      <p:sp>
        <p:nvSpPr>
          <p:cNvPr id="35" name="직사각형 3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6" name="직사각형 3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4" name="직사각형 53">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55" name="TextBox 54">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An example of merge sort</a:t>
            </a:r>
          </a:p>
        </p:txBody>
      </p:sp>
      <p:sp>
        <p:nvSpPr>
          <p:cNvPr id="56" name="직사각형 55">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First, divide 8 elements by two to get 4 elements each. If this divides list is in a sorted state, you can merge the two divided lists in a sorted state again. We have to recursively sort the divided list.</a:t>
            </a:r>
          </a:p>
        </p:txBody>
      </p:sp>
    </p:spTree>
    <p:extLst>
      <p:ext uri="{BB962C8B-B14F-4D97-AF65-F5344CB8AC3E}">
        <p14:creationId xmlns:p14="http://schemas.microsoft.com/office/powerpoint/2010/main" val="33757664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3411BE68-A125-4579-BCB3-4465CABE7AC1}"/>
              </a:ext>
            </a:extLst>
          </p:cNvPr>
          <p:cNvGrpSpPr/>
          <p:nvPr/>
        </p:nvGrpSpPr>
        <p:grpSpPr>
          <a:xfrm>
            <a:off x="1163216" y="2794979"/>
            <a:ext cx="3343234" cy="3399629"/>
            <a:chOff x="851214" y="2794979"/>
            <a:chExt cx="3343234" cy="3399629"/>
          </a:xfrm>
        </p:grpSpPr>
        <p:sp>
          <p:nvSpPr>
            <p:cNvPr id="35" name="직사각형 34">
              <a:extLst>
                <a:ext uri="{FF2B5EF4-FFF2-40B4-BE49-F238E27FC236}">
                  <a16:creationId xmlns:a16="http://schemas.microsoft.com/office/drawing/2014/main" xmlns="" id="{9EFB6869-2618-426B-A0CD-EFA4A83871DA}"/>
                </a:ext>
              </a:extLst>
            </p:cNvPr>
            <p:cNvSpPr/>
            <p:nvPr/>
          </p:nvSpPr>
          <p:spPr>
            <a:xfrm>
              <a:off x="1163216" y="2794979"/>
              <a:ext cx="277061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5" name="타원 54">
              <a:extLst>
                <a:ext uri="{FF2B5EF4-FFF2-40B4-BE49-F238E27FC236}">
                  <a16:creationId xmlns:a16="http://schemas.microsoft.com/office/drawing/2014/main" xmlns="" id="{91413DEC-EE5D-490C-9D77-02DE5B8453B1}"/>
                </a:ext>
              </a:extLst>
            </p:cNvPr>
            <p:cNvSpPr/>
            <p:nvPr/>
          </p:nvSpPr>
          <p:spPr>
            <a:xfrm>
              <a:off x="1310031" y="2922189"/>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AA508561-24E9-422B-9E6D-2304B56E59CD}"/>
                </a:ext>
              </a:extLst>
            </p:cNvPr>
            <p:cNvSpPr/>
            <p:nvPr/>
          </p:nvSpPr>
          <p:spPr>
            <a:xfrm>
              <a:off x="1985919" y="2922189"/>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7" name="타원 56">
              <a:extLst>
                <a:ext uri="{FF2B5EF4-FFF2-40B4-BE49-F238E27FC236}">
                  <a16:creationId xmlns:a16="http://schemas.microsoft.com/office/drawing/2014/main" xmlns="" id="{B5CC9BD4-D3C4-48C0-A9FA-809512E9AA1F}"/>
                </a:ext>
              </a:extLst>
            </p:cNvPr>
            <p:cNvSpPr/>
            <p:nvPr/>
          </p:nvSpPr>
          <p:spPr>
            <a:xfrm>
              <a:off x="2661807" y="2922189"/>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58" name="타원 57">
              <a:extLst>
                <a:ext uri="{FF2B5EF4-FFF2-40B4-BE49-F238E27FC236}">
                  <a16:creationId xmlns:a16="http://schemas.microsoft.com/office/drawing/2014/main" xmlns="" id="{5F478013-DB6E-4936-827A-9A0D5F247C78}"/>
                </a:ext>
              </a:extLst>
            </p:cNvPr>
            <p:cNvSpPr/>
            <p:nvPr/>
          </p:nvSpPr>
          <p:spPr>
            <a:xfrm>
              <a:off x="3337695" y="2922189"/>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3" name="직사각형 62">
              <a:extLst>
                <a:ext uri="{FF2B5EF4-FFF2-40B4-BE49-F238E27FC236}">
                  <a16:creationId xmlns:a16="http://schemas.microsoft.com/office/drawing/2014/main" xmlns="" id="{90C28217-914A-4B3E-AD49-330BA8A7F4C8}"/>
                </a:ext>
              </a:extLst>
            </p:cNvPr>
            <p:cNvSpPr/>
            <p:nvPr/>
          </p:nvSpPr>
          <p:spPr>
            <a:xfrm>
              <a:off x="851214" y="4190468"/>
              <a:ext cx="1332150" cy="639147"/>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64" name="타원 63">
              <a:extLst>
                <a:ext uri="{FF2B5EF4-FFF2-40B4-BE49-F238E27FC236}">
                  <a16:creationId xmlns:a16="http://schemas.microsoft.com/office/drawing/2014/main" xmlns="" id="{CD439338-42F3-4280-AA85-887FDB129633}"/>
                </a:ext>
              </a:extLst>
            </p:cNvPr>
            <p:cNvSpPr/>
            <p:nvPr/>
          </p:nvSpPr>
          <p:spPr>
            <a:xfrm>
              <a:off x="998028" y="4317678"/>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65" name="타원 64">
              <a:extLst>
                <a:ext uri="{FF2B5EF4-FFF2-40B4-BE49-F238E27FC236}">
                  <a16:creationId xmlns:a16="http://schemas.microsoft.com/office/drawing/2014/main" xmlns="" id="{F5C9FD70-EEEC-4539-B557-17D4D2E89090}"/>
                </a:ext>
              </a:extLst>
            </p:cNvPr>
            <p:cNvSpPr/>
            <p:nvPr/>
          </p:nvSpPr>
          <p:spPr>
            <a:xfrm>
              <a:off x="1673916" y="4317678"/>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6" name="타원 65">
              <a:extLst>
                <a:ext uri="{FF2B5EF4-FFF2-40B4-BE49-F238E27FC236}">
                  <a16:creationId xmlns:a16="http://schemas.microsoft.com/office/drawing/2014/main" xmlns="" id="{404DFB53-2669-428B-9154-9DAB3626DF7C}"/>
                </a:ext>
              </a:extLst>
            </p:cNvPr>
            <p:cNvSpPr/>
            <p:nvPr/>
          </p:nvSpPr>
          <p:spPr>
            <a:xfrm>
              <a:off x="3010595" y="4317678"/>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67" name="타원 66">
              <a:extLst>
                <a:ext uri="{FF2B5EF4-FFF2-40B4-BE49-F238E27FC236}">
                  <a16:creationId xmlns:a16="http://schemas.microsoft.com/office/drawing/2014/main" xmlns="" id="{8959921B-F7EC-4A32-AFF4-F55530334833}"/>
                </a:ext>
              </a:extLst>
            </p:cNvPr>
            <p:cNvSpPr/>
            <p:nvPr/>
          </p:nvSpPr>
          <p:spPr>
            <a:xfrm>
              <a:off x="3686483" y="4317678"/>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8" name="직사각형 67">
              <a:extLst>
                <a:ext uri="{FF2B5EF4-FFF2-40B4-BE49-F238E27FC236}">
                  <a16:creationId xmlns:a16="http://schemas.microsoft.com/office/drawing/2014/main" xmlns="" id="{13E730DF-DA59-4491-B307-CF0CAE9ED70F}"/>
                </a:ext>
              </a:extLst>
            </p:cNvPr>
            <p:cNvSpPr/>
            <p:nvPr/>
          </p:nvSpPr>
          <p:spPr>
            <a:xfrm>
              <a:off x="2862298" y="4190468"/>
              <a:ext cx="1332150" cy="639147"/>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cxnSp>
          <p:nvCxnSpPr>
            <p:cNvPr id="75" name="직선 화살표 연결선 74">
              <a:extLst>
                <a:ext uri="{FF2B5EF4-FFF2-40B4-BE49-F238E27FC236}">
                  <a16:creationId xmlns:a16="http://schemas.microsoft.com/office/drawing/2014/main" xmlns="" id="{5D8B8A43-DB8A-4B3C-9D2D-7FB5A9514B05}"/>
                </a:ext>
              </a:extLst>
            </p:cNvPr>
            <p:cNvCxnSpPr>
              <a:cxnSpLocks/>
            </p:cNvCxnSpPr>
            <p:nvPr/>
          </p:nvCxnSpPr>
          <p:spPr>
            <a:xfrm flipH="1">
              <a:off x="1536144" y="3457689"/>
              <a:ext cx="275544" cy="72584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xmlns="" id="{E02E45DE-B30B-4A2F-B8B3-C0EFAA7354B8}"/>
                </a:ext>
              </a:extLst>
            </p:cNvPr>
            <p:cNvCxnSpPr>
              <a:cxnSpLocks/>
            </p:cNvCxnSpPr>
            <p:nvPr/>
          </p:nvCxnSpPr>
          <p:spPr>
            <a:xfrm>
              <a:off x="3216267" y="3449370"/>
              <a:ext cx="390620" cy="710602"/>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xmlns="" id="{FD41710F-9EFE-430F-9EBA-9C942A910D7A}"/>
                </a:ext>
              </a:extLst>
            </p:cNvPr>
            <p:cNvCxnSpPr>
              <a:cxnSpLocks/>
            </p:cNvCxnSpPr>
            <p:nvPr/>
          </p:nvCxnSpPr>
          <p:spPr>
            <a:xfrm flipH="1">
              <a:off x="3331343" y="4829615"/>
              <a:ext cx="275544" cy="72584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xmlns="" id="{FCB0C1FF-97C1-4CA0-B3D3-F097E40B1425}"/>
                </a:ext>
              </a:extLst>
            </p:cNvPr>
            <p:cNvCxnSpPr>
              <a:cxnSpLocks/>
            </p:cNvCxnSpPr>
            <p:nvPr/>
          </p:nvCxnSpPr>
          <p:spPr>
            <a:xfrm>
              <a:off x="1517289" y="4850895"/>
              <a:ext cx="390620" cy="710602"/>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xmlns="" id="{04549130-C5F8-4E10-91D7-FA268A5C404E}"/>
                </a:ext>
              </a:extLst>
            </p:cNvPr>
            <p:cNvSpPr/>
            <p:nvPr/>
          </p:nvSpPr>
          <p:spPr>
            <a:xfrm>
              <a:off x="1177817" y="5555461"/>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600" dirty="0">
                  <a:solidFill>
                    <a:srgbClr val="1429A0"/>
                  </a:solidFill>
                  <a:latin typeface="SamsungOne 400" panose="020B0503030303020204" pitchFamily="34" charset="0"/>
                  <a:ea typeface="맑은 고딕"/>
                </a:rPr>
                <a:t>Sorted List</a:t>
              </a:r>
              <a:endParaRPr lang="ko-KR" altLang="en-US" sz="1600" dirty="0">
                <a:solidFill>
                  <a:srgbClr val="1429A0"/>
                </a:solidFill>
                <a:latin typeface="SamsungOne 400" panose="020B0503030303020204" pitchFamily="34" charset="0"/>
                <a:ea typeface="맑은 고딕"/>
              </a:endParaRPr>
            </a:p>
          </p:txBody>
        </p:sp>
        <p:sp>
          <p:nvSpPr>
            <p:cNvPr id="84" name="직사각형 83">
              <a:extLst>
                <a:ext uri="{FF2B5EF4-FFF2-40B4-BE49-F238E27FC236}">
                  <a16:creationId xmlns:a16="http://schemas.microsoft.com/office/drawing/2014/main" xmlns="" id="{B6B14C2C-11CE-44FA-9505-1243C2E3F242}"/>
                </a:ext>
              </a:extLst>
            </p:cNvPr>
            <p:cNvSpPr/>
            <p:nvPr/>
          </p:nvSpPr>
          <p:spPr>
            <a:xfrm>
              <a:off x="2162838" y="5113567"/>
              <a:ext cx="771365"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merge</a:t>
              </a:r>
              <a:endParaRPr lang="ko-KR" altLang="en-US" sz="1600" dirty="0">
                <a:latin typeface="SamsungOne 400" panose="020B0503030303020204" pitchFamily="34" charset="0"/>
              </a:endParaRPr>
            </a:p>
          </p:txBody>
        </p:sp>
      </p:grpSp>
      <p:grpSp>
        <p:nvGrpSpPr>
          <p:cNvPr id="3" name="그룹 2">
            <a:extLst>
              <a:ext uri="{FF2B5EF4-FFF2-40B4-BE49-F238E27FC236}">
                <a16:creationId xmlns:a16="http://schemas.microsoft.com/office/drawing/2014/main" xmlns="" id="{C738E281-7DA2-41DE-8058-43BC744ECF9C}"/>
              </a:ext>
            </a:extLst>
          </p:cNvPr>
          <p:cNvGrpSpPr/>
          <p:nvPr/>
        </p:nvGrpSpPr>
        <p:grpSpPr>
          <a:xfrm>
            <a:off x="5404789" y="2794979"/>
            <a:ext cx="3343234" cy="3430125"/>
            <a:chOff x="5711552" y="2794979"/>
            <a:chExt cx="3343234" cy="3430125"/>
          </a:xfrm>
        </p:grpSpPr>
        <p:sp>
          <p:nvSpPr>
            <p:cNvPr id="36" name="직사각형 35">
              <a:extLst>
                <a:ext uri="{FF2B5EF4-FFF2-40B4-BE49-F238E27FC236}">
                  <a16:creationId xmlns:a16="http://schemas.microsoft.com/office/drawing/2014/main" xmlns="" id="{B6E04450-1066-42D9-94D9-EEA6E7C7C7D8}"/>
                </a:ext>
              </a:extLst>
            </p:cNvPr>
            <p:cNvSpPr/>
            <p:nvPr/>
          </p:nvSpPr>
          <p:spPr>
            <a:xfrm>
              <a:off x="5972174" y="2794979"/>
              <a:ext cx="277061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cxnSp>
          <p:nvCxnSpPr>
            <p:cNvPr id="54" name="직선 화살표 연결선 53">
              <a:extLst>
                <a:ext uri="{FF2B5EF4-FFF2-40B4-BE49-F238E27FC236}">
                  <a16:creationId xmlns:a16="http://schemas.microsoft.com/office/drawing/2014/main" xmlns="" id="{5E4279B7-B95F-47CA-A736-ABB53CF9ADE2}"/>
                </a:ext>
              </a:extLst>
            </p:cNvPr>
            <p:cNvCxnSpPr>
              <a:cxnSpLocks/>
            </p:cNvCxnSpPr>
            <p:nvPr/>
          </p:nvCxnSpPr>
          <p:spPr>
            <a:xfrm flipH="1">
              <a:off x="6372809" y="3434126"/>
              <a:ext cx="275544" cy="72584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59" name="타원 58">
              <a:extLst>
                <a:ext uri="{FF2B5EF4-FFF2-40B4-BE49-F238E27FC236}">
                  <a16:creationId xmlns:a16="http://schemas.microsoft.com/office/drawing/2014/main" xmlns="" id="{F088F952-A412-4BAB-A68E-6FFC0A0A2A09}"/>
                </a:ext>
              </a:extLst>
            </p:cNvPr>
            <p:cNvSpPr/>
            <p:nvPr/>
          </p:nvSpPr>
          <p:spPr>
            <a:xfrm>
              <a:off x="6167323" y="2922189"/>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60" name="타원 59">
              <a:extLst>
                <a:ext uri="{FF2B5EF4-FFF2-40B4-BE49-F238E27FC236}">
                  <a16:creationId xmlns:a16="http://schemas.microsoft.com/office/drawing/2014/main" xmlns="" id="{6DBD3B72-A739-4444-8B4F-ACDC6ED0929E}"/>
                </a:ext>
              </a:extLst>
            </p:cNvPr>
            <p:cNvSpPr/>
            <p:nvPr/>
          </p:nvSpPr>
          <p:spPr>
            <a:xfrm>
              <a:off x="6843211" y="2922189"/>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62A2D74-89BE-4B00-BAA0-385749022376}"/>
                </a:ext>
              </a:extLst>
            </p:cNvPr>
            <p:cNvSpPr/>
            <p:nvPr/>
          </p:nvSpPr>
          <p:spPr>
            <a:xfrm>
              <a:off x="7519099" y="2922189"/>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62" name="타원 61">
              <a:extLst>
                <a:ext uri="{FF2B5EF4-FFF2-40B4-BE49-F238E27FC236}">
                  <a16:creationId xmlns:a16="http://schemas.microsoft.com/office/drawing/2014/main" xmlns="" id="{5F218617-29B6-4225-9928-BBD6B37BEB91}"/>
                </a:ext>
              </a:extLst>
            </p:cNvPr>
            <p:cNvSpPr/>
            <p:nvPr/>
          </p:nvSpPr>
          <p:spPr>
            <a:xfrm>
              <a:off x="8194987" y="2922189"/>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69" name="직사각형 68">
              <a:extLst>
                <a:ext uri="{FF2B5EF4-FFF2-40B4-BE49-F238E27FC236}">
                  <a16:creationId xmlns:a16="http://schemas.microsoft.com/office/drawing/2014/main" xmlns="" id="{CF7CCFE5-9B77-4D5D-8170-00ABFCB25E16}"/>
                </a:ext>
              </a:extLst>
            </p:cNvPr>
            <p:cNvSpPr/>
            <p:nvPr/>
          </p:nvSpPr>
          <p:spPr>
            <a:xfrm>
              <a:off x="5711552" y="4190468"/>
              <a:ext cx="1332150" cy="639147"/>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0" name="직사각형 69">
              <a:extLst>
                <a:ext uri="{FF2B5EF4-FFF2-40B4-BE49-F238E27FC236}">
                  <a16:creationId xmlns:a16="http://schemas.microsoft.com/office/drawing/2014/main" xmlns="" id="{B6DFE192-E6F5-404C-902E-D321958B816E}"/>
                </a:ext>
              </a:extLst>
            </p:cNvPr>
            <p:cNvSpPr/>
            <p:nvPr/>
          </p:nvSpPr>
          <p:spPr>
            <a:xfrm>
              <a:off x="7722636" y="4190468"/>
              <a:ext cx="1332150" cy="639147"/>
            </a:xfrm>
            <a:prstGeom prst="rect">
              <a:avLst/>
            </a:prstGeom>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1" name="타원 70">
              <a:extLst>
                <a:ext uri="{FF2B5EF4-FFF2-40B4-BE49-F238E27FC236}">
                  <a16:creationId xmlns:a16="http://schemas.microsoft.com/office/drawing/2014/main" xmlns="" id="{5185C410-1FDE-4B7A-8FB1-B0576789EFB6}"/>
                </a:ext>
              </a:extLst>
            </p:cNvPr>
            <p:cNvSpPr/>
            <p:nvPr/>
          </p:nvSpPr>
          <p:spPr>
            <a:xfrm>
              <a:off x="5836433" y="4317678"/>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72" name="타원 71">
              <a:extLst>
                <a:ext uri="{FF2B5EF4-FFF2-40B4-BE49-F238E27FC236}">
                  <a16:creationId xmlns:a16="http://schemas.microsoft.com/office/drawing/2014/main" xmlns="" id="{1F98FE78-8D9A-40C2-AFEF-88772AC51E94}"/>
                </a:ext>
              </a:extLst>
            </p:cNvPr>
            <p:cNvSpPr/>
            <p:nvPr/>
          </p:nvSpPr>
          <p:spPr>
            <a:xfrm>
              <a:off x="6512321" y="4317678"/>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73" name="타원 72">
              <a:extLst>
                <a:ext uri="{FF2B5EF4-FFF2-40B4-BE49-F238E27FC236}">
                  <a16:creationId xmlns:a16="http://schemas.microsoft.com/office/drawing/2014/main" xmlns="" id="{63D9E0C4-5649-4815-BFA1-38E1A3A2D877}"/>
                </a:ext>
              </a:extLst>
            </p:cNvPr>
            <p:cNvSpPr/>
            <p:nvPr/>
          </p:nvSpPr>
          <p:spPr>
            <a:xfrm>
              <a:off x="7884918" y="4314097"/>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74" name="타원 73">
              <a:extLst>
                <a:ext uri="{FF2B5EF4-FFF2-40B4-BE49-F238E27FC236}">
                  <a16:creationId xmlns:a16="http://schemas.microsoft.com/office/drawing/2014/main" xmlns="" id="{233A44E0-65F3-4C0E-AA6B-596B5F788D75}"/>
                </a:ext>
              </a:extLst>
            </p:cNvPr>
            <p:cNvSpPr/>
            <p:nvPr/>
          </p:nvSpPr>
          <p:spPr>
            <a:xfrm>
              <a:off x="8560806" y="4314097"/>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cxnSp>
          <p:nvCxnSpPr>
            <p:cNvPr id="77" name="직선 화살표 연결선 76">
              <a:extLst>
                <a:ext uri="{FF2B5EF4-FFF2-40B4-BE49-F238E27FC236}">
                  <a16:creationId xmlns:a16="http://schemas.microsoft.com/office/drawing/2014/main" xmlns="" id="{25A102D6-02EE-44FE-8D66-FB6D50EB1FCE}"/>
                </a:ext>
              </a:extLst>
            </p:cNvPr>
            <p:cNvCxnSpPr>
              <a:cxnSpLocks/>
            </p:cNvCxnSpPr>
            <p:nvPr/>
          </p:nvCxnSpPr>
          <p:spPr>
            <a:xfrm>
              <a:off x="8085409" y="3449370"/>
              <a:ext cx="390620" cy="710602"/>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xmlns="" id="{24D362AE-CCDD-40F6-9A14-7F6E157775B8}"/>
                </a:ext>
              </a:extLst>
            </p:cNvPr>
            <p:cNvCxnSpPr>
              <a:cxnSpLocks/>
            </p:cNvCxnSpPr>
            <p:nvPr/>
          </p:nvCxnSpPr>
          <p:spPr>
            <a:xfrm flipH="1">
              <a:off x="8182803" y="4860111"/>
              <a:ext cx="275544" cy="72584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xmlns="" id="{0BFFC131-28CD-4B6D-9B2A-F9A99413BBF7}"/>
                </a:ext>
              </a:extLst>
            </p:cNvPr>
            <p:cNvCxnSpPr>
              <a:cxnSpLocks/>
            </p:cNvCxnSpPr>
            <p:nvPr/>
          </p:nvCxnSpPr>
          <p:spPr>
            <a:xfrm>
              <a:off x="6368749" y="4881391"/>
              <a:ext cx="390620" cy="710602"/>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097D80F2-5758-48C0-A7A3-7249B0DD3CD3}"/>
                </a:ext>
              </a:extLst>
            </p:cNvPr>
            <p:cNvSpPr/>
            <p:nvPr/>
          </p:nvSpPr>
          <p:spPr>
            <a:xfrm>
              <a:off x="5975793" y="5585957"/>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600" dirty="0">
                  <a:solidFill>
                    <a:srgbClr val="1429A0"/>
                  </a:solidFill>
                  <a:latin typeface="SamsungOne 400" panose="020B0503030303020204" pitchFamily="34" charset="0"/>
                  <a:ea typeface="맑은 고딕"/>
                </a:rPr>
                <a:t>Sorted List</a:t>
              </a:r>
              <a:endParaRPr lang="ko-KR" altLang="en-US" sz="1600" dirty="0">
                <a:solidFill>
                  <a:srgbClr val="1429A0"/>
                </a:solidFill>
                <a:latin typeface="SamsungOne 400" panose="020B0503030303020204" pitchFamily="34" charset="0"/>
                <a:ea typeface="맑은 고딕"/>
              </a:endParaRPr>
            </a:p>
          </p:txBody>
        </p:sp>
        <p:sp>
          <p:nvSpPr>
            <p:cNvPr id="85" name="직사각형 84">
              <a:extLst>
                <a:ext uri="{FF2B5EF4-FFF2-40B4-BE49-F238E27FC236}">
                  <a16:creationId xmlns:a16="http://schemas.microsoft.com/office/drawing/2014/main" xmlns="" id="{B157B802-BC69-4B46-B94A-D3F4A176E4F5}"/>
                </a:ext>
              </a:extLst>
            </p:cNvPr>
            <p:cNvSpPr/>
            <p:nvPr/>
          </p:nvSpPr>
          <p:spPr>
            <a:xfrm>
              <a:off x="6971493" y="5192538"/>
              <a:ext cx="771365"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merge</a:t>
              </a:r>
              <a:endParaRPr lang="ko-KR" altLang="en-US" sz="1600" dirty="0">
                <a:latin typeface="SamsungOne 400" panose="020B0503030303020204" pitchFamily="34" charset="0"/>
              </a:endParaRPr>
            </a:p>
          </p:txBody>
        </p:sp>
      </p:grpSp>
      <p:sp>
        <p:nvSpPr>
          <p:cNvPr id="43" name="직사각형 4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4" name="직사각형 4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5" name="직사각형 4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46" name="TextBox 45">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An example of merge sort</a:t>
            </a:r>
          </a:p>
        </p:txBody>
      </p:sp>
      <p:sp>
        <p:nvSpPr>
          <p:cNvPr id="47" name="직사각형 46">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An unsorted list divided into two can be divided into two and merged into a sorted list. Since the divided list is not sorted yet, the recursive call continues.</a:t>
            </a:r>
          </a:p>
        </p:txBody>
      </p:sp>
    </p:spTree>
    <p:extLst>
      <p:ext uri="{BB962C8B-B14F-4D97-AF65-F5344CB8AC3E}">
        <p14:creationId xmlns:p14="http://schemas.microsoft.com/office/powerpoint/2010/main" val="228086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1B1586BA-00B4-4AF0-B7C3-023F49C2F5C6}"/>
              </a:ext>
            </a:extLst>
          </p:cNvPr>
          <p:cNvGrpSpPr/>
          <p:nvPr/>
        </p:nvGrpSpPr>
        <p:grpSpPr>
          <a:xfrm>
            <a:off x="1065262" y="2821974"/>
            <a:ext cx="1420902" cy="2335862"/>
            <a:chOff x="1065262" y="2821974"/>
            <a:chExt cx="1420902" cy="2335862"/>
          </a:xfrm>
        </p:grpSpPr>
        <p:cxnSp>
          <p:nvCxnSpPr>
            <p:cNvPr id="43" name="직선 화살표 연결선 42">
              <a:extLst>
                <a:ext uri="{FF2B5EF4-FFF2-40B4-BE49-F238E27FC236}">
                  <a16:creationId xmlns:a16="http://schemas.microsoft.com/office/drawing/2014/main" xmlns="" id="{ED1B551D-3B59-44C9-8347-8260873AF991}"/>
                </a:ext>
              </a:extLst>
            </p:cNvPr>
            <p:cNvCxnSpPr>
              <a:cxnSpLocks/>
              <a:stCxn id="52" idx="4"/>
              <a:endCxn id="95" idx="0"/>
            </p:cNvCxnSpPr>
            <p:nvPr/>
          </p:nvCxnSpPr>
          <p:spPr>
            <a:xfrm flipH="1">
              <a:off x="1420488" y="3350166"/>
              <a:ext cx="4246" cy="91782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xmlns="" id="{573375AD-655B-4EE9-9BBC-01B954AB4D61}"/>
                </a:ext>
              </a:extLst>
            </p:cNvPr>
            <p:cNvCxnSpPr>
              <a:cxnSpLocks/>
              <a:stCxn id="53" idx="4"/>
              <a:endCxn id="96" idx="0"/>
            </p:cNvCxnSpPr>
            <p:nvPr/>
          </p:nvCxnSpPr>
          <p:spPr>
            <a:xfrm flipH="1">
              <a:off x="2096376" y="3350166"/>
              <a:ext cx="4246" cy="91782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xmlns="" id="{5D863E05-4457-4DF3-8C22-A3D5F7AF24DE}"/>
                </a:ext>
              </a:extLst>
            </p:cNvPr>
            <p:cNvSpPr/>
            <p:nvPr/>
          </p:nvSpPr>
          <p:spPr>
            <a:xfrm>
              <a:off x="1087589" y="2821974"/>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2" name="타원 51">
              <a:extLst>
                <a:ext uri="{FF2B5EF4-FFF2-40B4-BE49-F238E27FC236}">
                  <a16:creationId xmlns:a16="http://schemas.microsoft.com/office/drawing/2014/main" xmlns="" id="{2FD522CD-0E3F-4858-9C92-B3F65C00B30E}"/>
                </a:ext>
              </a:extLst>
            </p:cNvPr>
            <p:cNvSpPr/>
            <p:nvPr/>
          </p:nvSpPr>
          <p:spPr>
            <a:xfrm>
              <a:off x="1224243" y="2949184"/>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B5AD2FE0-BC5A-490B-A81E-C92011DAB5F8}"/>
                </a:ext>
              </a:extLst>
            </p:cNvPr>
            <p:cNvSpPr/>
            <p:nvPr/>
          </p:nvSpPr>
          <p:spPr>
            <a:xfrm>
              <a:off x="1900131" y="2949184"/>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95" name="타원 94">
              <a:extLst>
                <a:ext uri="{FF2B5EF4-FFF2-40B4-BE49-F238E27FC236}">
                  <a16:creationId xmlns:a16="http://schemas.microsoft.com/office/drawing/2014/main" xmlns="" id="{AD62DD9E-D52E-4360-A1DF-8C26A9C10812}"/>
                </a:ext>
              </a:extLst>
            </p:cNvPr>
            <p:cNvSpPr/>
            <p:nvPr/>
          </p:nvSpPr>
          <p:spPr>
            <a:xfrm>
              <a:off x="1219997" y="4267992"/>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96" name="타원 95">
              <a:extLst>
                <a:ext uri="{FF2B5EF4-FFF2-40B4-BE49-F238E27FC236}">
                  <a16:creationId xmlns:a16="http://schemas.microsoft.com/office/drawing/2014/main" xmlns="" id="{BED582BD-CEEF-403E-BE15-EE43D76E07C9}"/>
                </a:ext>
              </a:extLst>
            </p:cNvPr>
            <p:cNvSpPr/>
            <p:nvPr/>
          </p:nvSpPr>
          <p:spPr>
            <a:xfrm>
              <a:off x="1895885" y="4267992"/>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103" name="직사각형 102">
              <a:extLst>
                <a:ext uri="{FF2B5EF4-FFF2-40B4-BE49-F238E27FC236}">
                  <a16:creationId xmlns:a16="http://schemas.microsoft.com/office/drawing/2014/main" xmlns="" id="{D2D088AD-4910-48F4-9EF2-07807A27C77D}"/>
                </a:ext>
              </a:extLst>
            </p:cNvPr>
            <p:cNvSpPr/>
            <p:nvPr/>
          </p:nvSpPr>
          <p:spPr>
            <a:xfrm>
              <a:off x="1065262" y="4665393"/>
              <a:ext cx="710451" cy="492443"/>
            </a:xfrm>
            <a:prstGeom prst="rect">
              <a:avLst/>
            </a:prstGeom>
          </p:spPr>
          <p:txBody>
            <a:bodyPr wrap="none">
              <a:spAutoFit/>
            </a:bodyPr>
            <a:lstStyle/>
            <a:p>
              <a:pPr algn="ctr"/>
              <a:r>
                <a:rPr lang="en-US" altLang="ko-KR" sz="1300" dirty="0">
                  <a:solidFill>
                    <a:srgbClr val="1429A0"/>
                  </a:solidFill>
                  <a:latin typeface="SamsungOne 400" panose="020B0503030303020204" pitchFamily="34" charset="0"/>
                </a:rPr>
                <a:t>Sorted </a:t>
              </a:r>
            </a:p>
            <a:p>
              <a:pPr algn="ctr"/>
              <a:r>
                <a:rPr lang="en-US" altLang="ko-KR" sz="1300" dirty="0">
                  <a:solidFill>
                    <a:srgbClr val="1429A0"/>
                  </a:solidFill>
                  <a:latin typeface="SamsungOne 400" panose="020B0503030303020204" pitchFamily="34" charset="0"/>
                </a:rPr>
                <a:t>List</a:t>
              </a:r>
              <a:endParaRPr lang="ko-KR" altLang="en-US" sz="1300" dirty="0">
                <a:solidFill>
                  <a:srgbClr val="1429A0"/>
                </a:solidFill>
                <a:latin typeface="SamsungOne 400" panose="020B0503030303020204" pitchFamily="34" charset="0"/>
              </a:endParaRPr>
            </a:p>
          </p:txBody>
        </p:sp>
        <p:sp>
          <p:nvSpPr>
            <p:cNvPr id="104" name="직사각형 103">
              <a:extLst>
                <a:ext uri="{FF2B5EF4-FFF2-40B4-BE49-F238E27FC236}">
                  <a16:creationId xmlns:a16="http://schemas.microsoft.com/office/drawing/2014/main" xmlns="" id="{32067F98-509F-4674-A3C0-BD75F9352905}"/>
                </a:ext>
              </a:extLst>
            </p:cNvPr>
            <p:cNvSpPr/>
            <p:nvPr/>
          </p:nvSpPr>
          <p:spPr>
            <a:xfrm>
              <a:off x="1775713" y="4665393"/>
              <a:ext cx="710451" cy="492443"/>
            </a:xfrm>
            <a:prstGeom prst="rect">
              <a:avLst/>
            </a:prstGeom>
          </p:spPr>
          <p:txBody>
            <a:bodyPr wrap="none">
              <a:spAutoFit/>
            </a:bodyPr>
            <a:lstStyle/>
            <a:p>
              <a:pPr algn="ctr"/>
              <a:r>
                <a:rPr lang="en-US" altLang="ko-KR" sz="1300" dirty="0">
                  <a:solidFill>
                    <a:srgbClr val="1429A0"/>
                  </a:solidFill>
                  <a:latin typeface="SamsungOne 400" panose="020B0503030303020204" pitchFamily="34" charset="0"/>
                </a:rPr>
                <a:t>Sorted </a:t>
              </a:r>
            </a:p>
            <a:p>
              <a:pPr algn="ctr"/>
              <a:r>
                <a:rPr lang="en-US" altLang="ko-KR" sz="1300" dirty="0">
                  <a:solidFill>
                    <a:srgbClr val="1429A0"/>
                  </a:solidFill>
                  <a:latin typeface="SamsungOne 400" panose="020B0503030303020204" pitchFamily="34" charset="0"/>
                </a:rPr>
                <a:t>List</a:t>
              </a:r>
              <a:endParaRPr lang="ko-KR" altLang="en-US" sz="1300" dirty="0">
                <a:solidFill>
                  <a:srgbClr val="1429A0"/>
                </a:solidFill>
                <a:latin typeface="SamsungOne 400" panose="020B0503030303020204" pitchFamily="34" charset="0"/>
              </a:endParaRPr>
            </a:p>
          </p:txBody>
        </p:sp>
      </p:grpSp>
      <p:grpSp>
        <p:nvGrpSpPr>
          <p:cNvPr id="5" name="그룹 4">
            <a:extLst>
              <a:ext uri="{FF2B5EF4-FFF2-40B4-BE49-F238E27FC236}">
                <a16:creationId xmlns:a16="http://schemas.microsoft.com/office/drawing/2014/main" xmlns="" id="{99E6238A-1916-40F0-B17F-6E1A19A83BBE}"/>
              </a:ext>
            </a:extLst>
          </p:cNvPr>
          <p:cNvGrpSpPr/>
          <p:nvPr/>
        </p:nvGrpSpPr>
        <p:grpSpPr>
          <a:xfrm>
            <a:off x="3172015" y="2821974"/>
            <a:ext cx="1420902" cy="2335862"/>
            <a:chOff x="3172015" y="2821974"/>
            <a:chExt cx="1420902" cy="2335862"/>
          </a:xfrm>
        </p:grpSpPr>
        <p:cxnSp>
          <p:nvCxnSpPr>
            <p:cNvPr id="46" name="직선 화살표 연결선 45">
              <a:extLst>
                <a:ext uri="{FF2B5EF4-FFF2-40B4-BE49-F238E27FC236}">
                  <a16:creationId xmlns:a16="http://schemas.microsoft.com/office/drawing/2014/main" xmlns="" id="{D6DE7762-9860-4341-96F0-C37D42F46B3C}"/>
                </a:ext>
              </a:extLst>
            </p:cNvPr>
            <p:cNvCxnSpPr>
              <a:cxnSpLocks/>
              <a:stCxn id="87" idx="4"/>
              <a:endCxn id="97" idx="0"/>
            </p:cNvCxnSpPr>
            <p:nvPr/>
          </p:nvCxnSpPr>
          <p:spPr>
            <a:xfrm flipH="1">
              <a:off x="3542959" y="3350166"/>
              <a:ext cx="4246" cy="91782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9E15D762-1F3D-431D-96D8-9DA0C80C6906}"/>
                </a:ext>
              </a:extLst>
            </p:cNvPr>
            <p:cNvCxnSpPr>
              <a:cxnSpLocks/>
              <a:stCxn id="88" idx="4"/>
              <a:endCxn id="98" idx="0"/>
            </p:cNvCxnSpPr>
            <p:nvPr/>
          </p:nvCxnSpPr>
          <p:spPr>
            <a:xfrm flipH="1">
              <a:off x="4218847" y="3350166"/>
              <a:ext cx="4246" cy="91782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xmlns="" id="{DE709873-13CF-446A-8622-6B96A6F639AC}"/>
                </a:ext>
              </a:extLst>
            </p:cNvPr>
            <p:cNvSpPr/>
            <p:nvPr/>
          </p:nvSpPr>
          <p:spPr>
            <a:xfrm>
              <a:off x="3218737" y="2821974"/>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87" name="타원 86">
              <a:extLst>
                <a:ext uri="{FF2B5EF4-FFF2-40B4-BE49-F238E27FC236}">
                  <a16:creationId xmlns:a16="http://schemas.microsoft.com/office/drawing/2014/main" xmlns="" id="{39D21F9E-DCCD-4740-8B7A-5EBB60E6759E}"/>
                </a:ext>
              </a:extLst>
            </p:cNvPr>
            <p:cNvSpPr/>
            <p:nvPr/>
          </p:nvSpPr>
          <p:spPr>
            <a:xfrm>
              <a:off x="3346714" y="2949184"/>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88" name="타원 87">
              <a:extLst>
                <a:ext uri="{FF2B5EF4-FFF2-40B4-BE49-F238E27FC236}">
                  <a16:creationId xmlns:a16="http://schemas.microsoft.com/office/drawing/2014/main" xmlns="" id="{F996AB2A-7912-42EE-BB4D-798B3E61E74E}"/>
                </a:ext>
              </a:extLst>
            </p:cNvPr>
            <p:cNvSpPr/>
            <p:nvPr/>
          </p:nvSpPr>
          <p:spPr>
            <a:xfrm>
              <a:off x="4022602" y="2949184"/>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97" name="타원 96">
              <a:extLst>
                <a:ext uri="{FF2B5EF4-FFF2-40B4-BE49-F238E27FC236}">
                  <a16:creationId xmlns:a16="http://schemas.microsoft.com/office/drawing/2014/main" xmlns="" id="{9144398E-CD7E-42D0-BAD7-92BC419A2294}"/>
                </a:ext>
              </a:extLst>
            </p:cNvPr>
            <p:cNvSpPr/>
            <p:nvPr/>
          </p:nvSpPr>
          <p:spPr>
            <a:xfrm>
              <a:off x="3342468" y="4267992"/>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98" name="타원 97">
              <a:extLst>
                <a:ext uri="{FF2B5EF4-FFF2-40B4-BE49-F238E27FC236}">
                  <a16:creationId xmlns:a16="http://schemas.microsoft.com/office/drawing/2014/main" xmlns="" id="{F841E711-5393-42B4-A102-3EFD71BA985C}"/>
                </a:ext>
              </a:extLst>
            </p:cNvPr>
            <p:cNvSpPr/>
            <p:nvPr/>
          </p:nvSpPr>
          <p:spPr>
            <a:xfrm>
              <a:off x="4018356" y="4267992"/>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105" name="직사각형 104">
              <a:extLst>
                <a:ext uri="{FF2B5EF4-FFF2-40B4-BE49-F238E27FC236}">
                  <a16:creationId xmlns:a16="http://schemas.microsoft.com/office/drawing/2014/main" xmlns="" id="{C4AB76F1-D69C-4ACC-9E82-B0E33A1813C8}"/>
                </a:ext>
              </a:extLst>
            </p:cNvPr>
            <p:cNvSpPr/>
            <p:nvPr/>
          </p:nvSpPr>
          <p:spPr>
            <a:xfrm>
              <a:off x="3172015" y="4665393"/>
              <a:ext cx="710451" cy="492443"/>
            </a:xfrm>
            <a:prstGeom prst="rect">
              <a:avLst/>
            </a:prstGeom>
          </p:spPr>
          <p:txBody>
            <a:bodyPr wrap="none">
              <a:spAutoFit/>
            </a:bodyPr>
            <a:lstStyle/>
            <a:p>
              <a:pPr algn="ctr"/>
              <a:r>
                <a:rPr lang="en-US" altLang="ko-KR" sz="1300" dirty="0">
                  <a:solidFill>
                    <a:srgbClr val="1429A0"/>
                  </a:solidFill>
                  <a:latin typeface="SamsungOne 400" panose="020B0503030303020204" pitchFamily="34" charset="0"/>
                </a:rPr>
                <a:t>Sorted </a:t>
              </a:r>
            </a:p>
            <a:p>
              <a:pPr algn="ctr"/>
              <a:r>
                <a:rPr lang="en-US" altLang="ko-KR" sz="1300" dirty="0">
                  <a:solidFill>
                    <a:srgbClr val="1429A0"/>
                  </a:solidFill>
                  <a:latin typeface="SamsungOne 400" panose="020B0503030303020204" pitchFamily="34" charset="0"/>
                </a:rPr>
                <a:t>List</a:t>
              </a:r>
              <a:endParaRPr lang="ko-KR" altLang="en-US" sz="1300" dirty="0">
                <a:solidFill>
                  <a:srgbClr val="1429A0"/>
                </a:solidFill>
                <a:latin typeface="SamsungOne 400" panose="020B0503030303020204" pitchFamily="34" charset="0"/>
              </a:endParaRPr>
            </a:p>
          </p:txBody>
        </p:sp>
        <p:sp>
          <p:nvSpPr>
            <p:cNvPr id="106" name="직사각형 105">
              <a:extLst>
                <a:ext uri="{FF2B5EF4-FFF2-40B4-BE49-F238E27FC236}">
                  <a16:creationId xmlns:a16="http://schemas.microsoft.com/office/drawing/2014/main" xmlns="" id="{D53CE966-B84A-4DB2-B588-C68F0E3E79C4}"/>
                </a:ext>
              </a:extLst>
            </p:cNvPr>
            <p:cNvSpPr/>
            <p:nvPr/>
          </p:nvSpPr>
          <p:spPr>
            <a:xfrm>
              <a:off x="3882466" y="4665393"/>
              <a:ext cx="710451" cy="492443"/>
            </a:xfrm>
            <a:prstGeom prst="rect">
              <a:avLst/>
            </a:prstGeom>
          </p:spPr>
          <p:txBody>
            <a:bodyPr wrap="none">
              <a:spAutoFit/>
            </a:bodyPr>
            <a:lstStyle/>
            <a:p>
              <a:pPr algn="ctr"/>
              <a:r>
                <a:rPr lang="en-US" altLang="ko-KR" sz="1300" dirty="0">
                  <a:solidFill>
                    <a:srgbClr val="1429A0"/>
                  </a:solidFill>
                  <a:latin typeface="SamsungOne 400" panose="020B0503030303020204" pitchFamily="34" charset="0"/>
                </a:rPr>
                <a:t>Sorted </a:t>
              </a:r>
            </a:p>
            <a:p>
              <a:pPr algn="ctr"/>
              <a:r>
                <a:rPr lang="en-US" altLang="ko-KR" sz="1300" dirty="0">
                  <a:solidFill>
                    <a:srgbClr val="1429A0"/>
                  </a:solidFill>
                  <a:latin typeface="SamsungOne 400" panose="020B0503030303020204" pitchFamily="34" charset="0"/>
                </a:rPr>
                <a:t>List</a:t>
              </a:r>
              <a:endParaRPr lang="ko-KR" altLang="en-US" sz="1300" dirty="0">
                <a:solidFill>
                  <a:srgbClr val="1429A0"/>
                </a:solidFill>
                <a:latin typeface="SamsungOne 400" panose="020B0503030303020204" pitchFamily="34" charset="0"/>
              </a:endParaRPr>
            </a:p>
          </p:txBody>
        </p:sp>
      </p:grpSp>
      <p:grpSp>
        <p:nvGrpSpPr>
          <p:cNvPr id="6" name="그룹 5">
            <a:extLst>
              <a:ext uri="{FF2B5EF4-FFF2-40B4-BE49-F238E27FC236}">
                <a16:creationId xmlns:a16="http://schemas.microsoft.com/office/drawing/2014/main" xmlns="" id="{DF2442AC-01F4-413C-957A-5526306719D0}"/>
              </a:ext>
            </a:extLst>
          </p:cNvPr>
          <p:cNvGrpSpPr/>
          <p:nvPr/>
        </p:nvGrpSpPr>
        <p:grpSpPr>
          <a:xfrm>
            <a:off x="5317102" y="2821974"/>
            <a:ext cx="1420902" cy="2335862"/>
            <a:chOff x="5317102" y="2821974"/>
            <a:chExt cx="1420902" cy="2335862"/>
          </a:xfrm>
        </p:grpSpPr>
        <p:cxnSp>
          <p:nvCxnSpPr>
            <p:cNvPr id="49" name="직선 화살표 연결선 48">
              <a:extLst>
                <a:ext uri="{FF2B5EF4-FFF2-40B4-BE49-F238E27FC236}">
                  <a16:creationId xmlns:a16="http://schemas.microsoft.com/office/drawing/2014/main" xmlns="" id="{F28FA827-5436-4ACD-8DAC-B42EA494862C}"/>
                </a:ext>
              </a:extLst>
            </p:cNvPr>
            <p:cNvCxnSpPr>
              <a:cxnSpLocks/>
              <a:stCxn id="90" idx="4"/>
              <a:endCxn id="99" idx="0"/>
            </p:cNvCxnSpPr>
            <p:nvPr/>
          </p:nvCxnSpPr>
          <p:spPr>
            <a:xfrm flipH="1">
              <a:off x="5671011" y="3350166"/>
              <a:ext cx="4246" cy="91782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xmlns="" id="{FC4373C9-94BF-4001-93DC-8DE7D5126443}"/>
                </a:ext>
              </a:extLst>
            </p:cNvPr>
            <p:cNvCxnSpPr>
              <a:cxnSpLocks/>
              <a:stCxn id="91" idx="4"/>
              <a:endCxn id="100" idx="0"/>
            </p:cNvCxnSpPr>
            <p:nvPr/>
          </p:nvCxnSpPr>
          <p:spPr>
            <a:xfrm flipH="1">
              <a:off x="6346899" y="3350166"/>
              <a:ext cx="4246" cy="91782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xmlns="" id="{CF521D6F-661C-4E2D-9BA2-9DFBC592504E}"/>
                </a:ext>
              </a:extLst>
            </p:cNvPr>
            <p:cNvSpPr/>
            <p:nvPr/>
          </p:nvSpPr>
          <p:spPr>
            <a:xfrm>
              <a:off x="5349885" y="2821974"/>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90" name="타원 89">
              <a:extLst>
                <a:ext uri="{FF2B5EF4-FFF2-40B4-BE49-F238E27FC236}">
                  <a16:creationId xmlns:a16="http://schemas.microsoft.com/office/drawing/2014/main" xmlns="" id="{75CB27EE-04C2-46C7-9609-E9D0D43ABB65}"/>
                </a:ext>
              </a:extLst>
            </p:cNvPr>
            <p:cNvSpPr/>
            <p:nvPr/>
          </p:nvSpPr>
          <p:spPr>
            <a:xfrm>
              <a:off x="5474766" y="2949184"/>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91" name="타원 90">
              <a:extLst>
                <a:ext uri="{FF2B5EF4-FFF2-40B4-BE49-F238E27FC236}">
                  <a16:creationId xmlns:a16="http://schemas.microsoft.com/office/drawing/2014/main" xmlns="" id="{A153C34E-6B5E-4785-B0CC-C242CFBFFE1F}"/>
                </a:ext>
              </a:extLst>
            </p:cNvPr>
            <p:cNvSpPr/>
            <p:nvPr/>
          </p:nvSpPr>
          <p:spPr>
            <a:xfrm>
              <a:off x="6150654" y="2949184"/>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99" name="타원 98">
              <a:extLst>
                <a:ext uri="{FF2B5EF4-FFF2-40B4-BE49-F238E27FC236}">
                  <a16:creationId xmlns:a16="http://schemas.microsoft.com/office/drawing/2014/main" xmlns="" id="{08D48981-59B9-426D-BDA6-799D1CF7B232}"/>
                </a:ext>
              </a:extLst>
            </p:cNvPr>
            <p:cNvSpPr/>
            <p:nvPr/>
          </p:nvSpPr>
          <p:spPr>
            <a:xfrm>
              <a:off x="5470520" y="4267992"/>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100" name="타원 99">
              <a:extLst>
                <a:ext uri="{FF2B5EF4-FFF2-40B4-BE49-F238E27FC236}">
                  <a16:creationId xmlns:a16="http://schemas.microsoft.com/office/drawing/2014/main" xmlns="" id="{C6B9DE7A-DA51-4641-A062-EE3F9198E5F9}"/>
                </a:ext>
              </a:extLst>
            </p:cNvPr>
            <p:cNvSpPr/>
            <p:nvPr/>
          </p:nvSpPr>
          <p:spPr>
            <a:xfrm>
              <a:off x="6146408" y="4267992"/>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107" name="직사각형 106">
              <a:extLst>
                <a:ext uri="{FF2B5EF4-FFF2-40B4-BE49-F238E27FC236}">
                  <a16:creationId xmlns:a16="http://schemas.microsoft.com/office/drawing/2014/main" xmlns="" id="{76EA8D8F-A5B7-444E-8ED7-9057EED01FF6}"/>
                </a:ext>
              </a:extLst>
            </p:cNvPr>
            <p:cNvSpPr/>
            <p:nvPr/>
          </p:nvSpPr>
          <p:spPr>
            <a:xfrm>
              <a:off x="5317102" y="4665393"/>
              <a:ext cx="710451" cy="492443"/>
            </a:xfrm>
            <a:prstGeom prst="rect">
              <a:avLst/>
            </a:prstGeom>
          </p:spPr>
          <p:txBody>
            <a:bodyPr wrap="none">
              <a:spAutoFit/>
            </a:bodyPr>
            <a:lstStyle/>
            <a:p>
              <a:pPr algn="ctr"/>
              <a:r>
                <a:rPr lang="en-US" altLang="ko-KR" sz="1300" dirty="0">
                  <a:solidFill>
                    <a:srgbClr val="1429A0"/>
                  </a:solidFill>
                  <a:latin typeface="SamsungOne 400" panose="020B0503030303020204" pitchFamily="34" charset="0"/>
                </a:rPr>
                <a:t>Sorted </a:t>
              </a:r>
            </a:p>
            <a:p>
              <a:pPr algn="ctr"/>
              <a:r>
                <a:rPr lang="en-US" altLang="ko-KR" sz="1300" dirty="0">
                  <a:solidFill>
                    <a:srgbClr val="1429A0"/>
                  </a:solidFill>
                  <a:latin typeface="SamsungOne 400" panose="020B0503030303020204" pitchFamily="34" charset="0"/>
                </a:rPr>
                <a:t>List</a:t>
              </a:r>
              <a:endParaRPr lang="ko-KR" altLang="en-US" sz="1300" dirty="0">
                <a:solidFill>
                  <a:srgbClr val="1429A0"/>
                </a:solidFill>
                <a:latin typeface="SamsungOne 400" panose="020B0503030303020204" pitchFamily="34" charset="0"/>
              </a:endParaRPr>
            </a:p>
          </p:txBody>
        </p:sp>
        <p:sp>
          <p:nvSpPr>
            <p:cNvPr id="108" name="직사각형 107">
              <a:extLst>
                <a:ext uri="{FF2B5EF4-FFF2-40B4-BE49-F238E27FC236}">
                  <a16:creationId xmlns:a16="http://schemas.microsoft.com/office/drawing/2014/main" xmlns="" id="{75208D73-20B2-4398-A73F-101BD10259F3}"/>
                </a:ext>
              </a:extLst>
            </p:cNvPr>
            <p:cNvSpPr/>
            <p:nvPr/>
          </p:nvSpPr>
          <p:spPr>
            <a:xfrm>
              <a:off x="6027553" y="4665393"/>
              <a:ext cx="710451" cy="492443"/>
            </a:xfrm>
            <a:prstGeom prst="rect">
              <a:avLst/>
            </a:prstGeom>
          </p:spPr>
          <p:txBody>
            <a:bodyPr wrap="none">
              <a:spAutoFit/>
            </a:bodyPr>
            <a:lstStyle/>
            <a:p>
              <a:pPr algn="ctr"/>
              <a:r>
                <a:rPr lang="en-US" altLang="ko-KR" sz="1300" dirty="0">
                  <a:solidFill>
                    <a:srgbClr val="1429A0"/>
                  </a:solidFill>
                  <a:latin typeface="SamsungOne 400" panose="020B0503030303020204" pitchFamily="34" charset="0"/>
                </a:rPr>
                <a:t>Sorted </a:t>
              </a:r>
            </a:p>
            <a:p>
              <a:pPr algn="ctr"/>
              <a:r>
                <a:rPr lang="en-US" altLang="ko-KR" sz="1300" dirty="0">
                  <a:solidFill>
                    <a:srgbClr val="1429A0"/>
                  </a:solidFill>
                  <a:latin typeface="SamsungOne 400" panose="020B0503030303020204" pitchFamily="34" charset="0"/>
                </a:rPr>
                <a:t>List</a:t>
              </a:r>
              <a:endParaRPr lang="ko-KR" altLang="en-US" sz="1300" dirty="0">
                <a:solidFill>
                  <a:srgbClr val="1429A0"/>
                </a:solidFill>
                <a:latin typeface="SamsungOne 400" panose="020B0503030303020204" pitchFamily="34" charset="0"/>
              </a:endParaRPr>
            </a:p>
          </p:txBody>
        </p:sp>
      </p:grpSp>
      <p:grpSp>
        <p:nvGrpSpPr>
          <p:cNvPr id="7" name="그룹 6">
            <a:extLst>
              <a:ext uri="{FF2B5EF4-FFF2-40B4-BE49-F238E27FC236}">
                <a16:creationId xmlns:a16="http://schemas.microsoft.com/office/drawing/2014/main" xmlns="" id="{06A609FD-D0D1-4C5C-9BDA-3F43420F0538}"/>
              </a:ext>
            </a:extLst>
          </p:cNvPr>
          <p:cNvGrpSpPr/>
          <p:nvPr/>
        </p:nvGrpSpPr>
        <p:grpSpPr>
          <a:xfrm>
            <a:off x="7431709" y="2821974"/>
            <a:ext cx="1420902" cy="2335862"/>
            <a:chOff x="7431709" y="2821974"/>
            <a:chExt cx="1420902" cy="2335862"/>
          </a:xfrm>
        </p:grpSpPr>
        <p:cxnSp>
          <p:nvCxnSpPr>
            <p:cNvPr id="44" name="직선 화살표 연결선 43">
              <a:extLst>
                <a:ext uri="{FF2B5EF4-FFF2-40B4-BE49-F238E27FC236}">
                  <a16:creationId xmlns:a16="http://schemas.microsoft.com/office/drawing/2014/main" xmlns="" id="{214FDB62-EE4D-42EC-8725-C4A12B3B5705}"/>
                </a:ext>
              </a:extLst>
            </p:cNvPr>
            <p:cNvCxnSpPr>
              <a:cxnSpLocks/>
              <a:stCxn id="94" idx="4"/>
              <a:endCxn id="102" idx="0"/>
            </p:cNvCxnSpPr>
            <p:nvPr/>
          </p:nvCxnSpPr>
          <p:spPr>
            <a:xfrm flipH="1">
              <a:off x="8474808" y="3346585"/>
              <a:ext cx="4246" cy="91782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xmlns="" id="{1AE65981-0AD4-4AD0-AAB0-5937AA90D403}"/>
                </a:ext>
              </a:extLst>
            </p:cNvPr>
            <p:cNvCxnSpPr>
              <a:cxnSpLocks/>
              <a:stCxn id="93" idx="4"/>
              <a:endCxn id="101" idx="0"/>
            </p:cNvCxnSpPr>
            <p:nvPr/>
          </p:nvCxnSpPr>
          <p:spPr>
            <a:xfrm flipH="1">
              <a:off x="7798920" y="3346585"/>
              <a:ext cx="4246" cy="91782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92" name="직사각형 91">
              <a:extLst>
                <a:ext uri="{FF2B5EF4-FFF2-40B4-BE49-F238E27FC236}">
                  <a16:creationId xmlns:a16="http://schemas.microsoft.com/office/drawing/2014/main" xmlns="" id="{325BAC3A-8C86-46E5-8F15-0426BF1D0A33}"/>
                </a:ext>
              </a:extLst>
            </p:cNvPr>
            <p:cNvSpPr/>
            <p:nvPr/>
          </p:nvSpPr>
          <p:spPr>
            <a:xfrm>
              <a:off x="7481033" y="2821974"/>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93" name="타원 92">
              <a:extLst>
                <a:ext uri="{FF2B5EF4-FFF2-40B4-BE49-F238E27FC236}">
                  <a16:creationId xmlns:a16="http://schemas.microsoft.com/office/drawing/2014/main" xmlns="" id="{C47EE9E0-D0EF-4BBC-B864-C7CFE160A52A}"/>
                </a:ext>
              </a:extLst>
            </p:cNvPr>
            <p:cNvSpPr/>
            <p:nvPr/>
          </p:nvSpPr>
          <p:spPr>
            <a:xfrm>
              <a:off x="7602675" y="294560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94" name="타원 93">
              <a:extLst>
                <a:ext uri="{FF2B5EF4-FFF2-40B4-BE49-F238E27FC236}">
                  <a16:creationId xmlns:a16="http://schemas.microsoft.com/office/drawing/2014/main" xmlns="" id="{7E93160F-DC27-4650-982C-210615C6C320}"/>
                </a:ext>
              </a:extLst>
            </p:cNvPr>
            <p:cNvSpPr/>
            <p:nvPr/>
          </p:nvSpPr>
          <p:spPr>
            <a:xfrm>
              <a:off x="8278563" y="294560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101" name="타원 100">
              <a:extLst>
                <a:ext uri="{FF2B5EF4-FFF2-40B4-BE49-F238E27FC236}">
                  <a16:creationId xmlns:a16="http://schemas.microsoft.com/office/drawing/2014/main" xmlns="" id="{D58DF174-4EB1-4A9D-A489-216764CBEAE6}"/>
                </a:ext>
              </a:extLst>
            </p:cNvPr>
            <p:cNvSpPr/>
            <p:nvPr/>
          </p:nvSpPr>
          <p:spPr>
            <a:xfrm>
              <a:off x="7598429" y="426441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102" name="타원 101">
              <a:extLst>
                <a:ext uri="{FF2B5EF4-FFF2-40B4-BE49-F238E27FC236}">
                  <a16:creationId xmlns:a16="http://schemas.microsoft.com/office/drawing/2014/main" xmlns="" id="{472478CF-F95E-48C9-9C1B-2DDBD00D6FDA}"/>
                </a:ext>
              </a:extLst>
            </p:cNvPr>
            <p:cNvSpPr/>
            <p:nvPr/>
          </p:nvSpPr>
          <p:spPr>
            <a:xfrm>
              <a:off x="8274317" y="426441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109" name="직사각형 108">
              <a:extLst>
                <a:ext uri="{FF2B5EF4-FFF2-40B4-BE49-F238E27FC236}">
                  <a16:creationId xmlns:a16="http://schemas.microsoft.com/office/drawing/2014/main" xmlns="" id="{89BB4A4F-7EA5-435B-A9E2-1C2529F89FAE}"/>
                </a:ext>
              </a:extLst>
            </p:cNvPr>
            <p:cNvSpPr/>
            <p:nvPr/>
          </p:nvSpPr>
          <p:spPr>
            <a:xfrm>
              <a:off x="7431709" y="4665393"/>
              <a:ext cx="710451" cy="492443"/>
            </a:xfrm>
            <a:prstGeom prst="rect">
              <a:avLst/>
            </a:prstGeom>
          </p:spPr>
          <p:txBody>
            <a:bodyPr wrap="none">
              <a:spAutoFit/>
            </a:bodyPr>
            <a:lstStyle/>
            <a:p>
              <a:pPr algn="ctr"/>
              <a:r>
                <a:rPr lang="en-US" altLang="ko-KR" sz="1300" dirty="0">
                  <a:solidFill>
                    <a:srgbClr val="1429A0"/>
                  </a:solidFill>
                  <a:latin typeface="SamsungOne 400" panose="020B0503030303020204" pitchFamily="34" charset="0"/>
                </a:rPr>
                <a:t>Sorted </a:t>
              </a:r>
            </a:p>
            <a:p>
              <a:pPr algn="ctr"/>
              <a:r>
                <a:rPr lang="en-US" altLang="ko-KR" sz="1300" dirty="0">
                  <a:solidFill>
                    <a:srgbClr val="1429A0"/>
                  </a:solidFill>
                  <a:latin typeface="SamsungOne 400" panose="020B0503030303020204" pitchFamily="34" charset="0"/>
                </a:rPr>
                <a:t>List</a:t>
              </a:r>
              <a:endParaRPr lang="ko-KR" altLang="en-US" sz="1300" dirty="0">
                <a:solidFill>
                  <a:srgbClr val="1429A0"/>
                </a:solidFill>
                <a:latin typeface="SamsungOne 400" panose="020B0503030303020204" pitchFamily="34" charset="0"/>
              </a:endParaRPr>
            </a:p>
          </p:txBody>
        </p:sp>
        <p:sp>
          <p:nvSpPr>
            <p:cNvPr id="110" name="직사각형 109">
              <a:extLst>
                <a:ext uri="{FF2B5EF4-FFF2-40B4-BE49-F238E27FC236}">
                  <a16:creationId xmlns:a16="http://schemas.microsoft.com/office/drawing/2014/main" xmlns="" id="{1C734D18-9AF0-4D72-B964-A13208B527E2}"/>
                </a:ext>
              </a:extLst>
            </p:cNvPr>
            <p:cNvSpPr/>
            <p:nvPr/>
          </p:nvSpPr>
          <p:spPr>
            <a:xfrm>
              <a:off x="8142160" y="4665393"/>
              <a:ext cx="710451" cy="492443"/>
            </a:xfrm>
            <a:prstGeom prst="rect">
              <a:avLst/>
            </a:prstGeom>
          </p:spPr>
          <p:txBody>
            <a:bodyPr wrap="none">
              <a:spAutoFit/>
            </a:bodyPr>
            <a:lstStyle/>
            <a:p>
              <a:pPr algn="ctr"/>
              <a:r>
                <a:rPr lang="en-US" altLang="ko-KR" sz="1300" dirty="0">
                  <a:solidFill>
                    <a:srgbClr val="1429A0"/>
                  </a:solidFill>
                  <a:latin typeface="SamsungOne 400" panose="020B0503030303020204" pitchFamily="34" charset="0"/>
                </a:rPr>
                <a:t>Sorted </a:t>
              </a:r>
            </a:p>
            <a:p>
              <a:pPr algn="ctr"/>
              <a:r>
                <a:rPr lang="en-US" altLang="ko-KR" sz="1300" dirty="0">
                  <a:solidFill>
                    <a:srgbClr val="1429A0"/>
                  </a:solidFill>
                  <a:latin typeface="SamsungOne 400" panose="020B0503030303020204" pitchFamily="34" charset="0"/>
                </a:rPr>
                <a:t>List</a:t>
              </a:r>
              <a:endParaRPr lang="ko-KR" altLang="en-US" sz="1300" dirty="0">
                <a:solidFill>
                  <a:srgbClr val="1429A0"/>
                </a:solidFill>
                <a:latin typeface="SamsungOne 400" panose="020B0503030303020204" pitchFamily="34" charset="0"/>
              </a:endParaRPr>
            </a:p>
          </p:txBody>
        </p:sp>
      </p:grpSp>
      <p:sp>
        <p:nvSpPr>
          <p:cNvPr id="54" name="직사각형 53">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55" name="직사각형 54">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56" name="직사각형 55">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57" name="TextBox 56">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An example of merge sort</a:t>
            </a:r>
          </a:p>
        </p:txBody>
      </p:sp>
      <p:sp>
        <p:nvSpPr>
          <p:cNvPr id="58" name="직사각형 57">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dividing a two-element list results in a one-element list. In this case, since a list with one element is a sorted list, the lists can be merged again in a sorted state.</a:t>
            </a:r>
          </a:p>
        </p:txBody>
      </p:sp>
    </p:spTree>
    <p:extLst>
      <p:ext uri="{BB962C8B-B14F-4D97-AF65-F5344CB8AC3E}">
        <p14:creationId xmlns:p14="http://schemas.microsoft.com/office/powerpoint/2010/main" val="2777647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4163E530-C5FA-4DF3-BD89-E2A3029CCA24}"/>
              </a:ext>
            </a:extLst>
          </p:cNvPr>
          <p:cNvGrpSpPr/>
          <p:nvPr/>
        </p:nvGrpSpPr>
        <p:grpSpPr>
          <a:xfrm>
            <a:off x="1082406" y="3112913"/>
            <a:ext cx="1332150" cy="2114804"/>
            <a:chOff x="1031606" y="3112913"/>
            <a:chExt cx="1332150" cy="2114804"/>
          </a:xfrm>
        </p:grpSpPr>
        <p:sp>
          <p:nvSpPr>
            <p:cNvPr id="54" name="타원 53">
              <a:extLst>
                <a:ext uri="{FF2B5EF4-FFF2-40B4-BE49-F238E27FC236}">
                  <a16:creationId xmlns:a16="http://schemas.microsoft.com/office/drawing/2014/main" xmlns="" id="{608854D3-0FDE-4F35-8974-23946A6D1AD7}"/>
                </a:ext>
              </a:extLst>
            </p:cNvPr>
            <p:cNvSpPr/>
            <p:nvPr/>
          </p:nvSpPr>
          <p:spPr>
            <a:xfrm>
              <a:off x="1178420" y="311291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55D1A2C0-0289-4A70-BD93-0E54FE875C69}"/>
                </a:ext>
              </a:extLst>
            </p:cNvPr>
            <p:cNvSpPr/>
            <p:nvPr/>
          </p:nvSpPr>
          <p:spPr>
            <a:xfrm>
              <a:off x="1854308" y="3112913"/>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2" name="직사각형 61">
              <a:extLst>
                <a:ext uri="{FF2B5EF4-FFF2-40B4-BE49-F238E27FC236}">
                  <a16:creationId xmlns:a16="http://schemas.microsoft.com/office/drawing/2014/main" xmlns="" id="{7925E9F6-7765-4560-A9E4-9871A493DEAE}"/>
                </a:ext>
              </a:extLst>
            </p:cNvPr>
            <p:cNvSpPr/>
            <p:nvPr/>
          </p:nvSpPr>
          <p:spPr>
            <a:xfrm>
              <a:off x="1031606" y="4588570"/>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63" name="타원 62">
              <a:extLst>
                <a:ext uri="{FF2B5EF4-FFF2-40B4-BE49-F238E27FC236}">
                  <a16:creationId xmlns:a16="http://schemas.microsoft.com/office/drawing/2014/main" xmlns="" id="{9D354EAC-8874-4B03-ACF3-F83CFE26A20F}"/>
                </a:ext>
              </a:extLst>
            </p:cNvPr>
            <p:cNvSpPr/>
            <p:nvPr/>
          </p:nvSpPr>
          <p:spPr>
            <a:xfrm>
              <a:off x="1178420" y="4715780"/>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4" name="타원 63">
              <a:extLst>
                <a:ext uri="{FF2B5EF4-FFF2-40B4-BE49-F238E27FC236}">
                  <a16:creationId xmlns:a16="http://schemas.microsoft.com/office/drawing/2014/main" xmlns="" id="{56F0207C-C22E-4F05-8FF9-E46C28C13954}"/>
                </a:ext>
              </a:extLst>
            </p:cNvPr>
            <p:cNvSpPr/>
            <p:nvPr/>
          </p:nvSpPr>
          <p:spPr>
            <a:xfrm>
              <a:off x="1854308" y="4715780"/>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cxnSp>
          <p:nvCxnSpPr>
            <p:cNvPr id="74" name="직선 화살표 연결선 73">
              <a:extLst>
                <a:ext uri="{FF2B5EF4-FFF2-40B4-BE49-F238E27FC236}">
                  <a16:creationId xmlns:a16="http://schemas.microsoft.com/office/drawing/2014/main" xmlns="" id="{B6256C49-014C-4872-89E3-DF7299A5446D}"/>
                </a:ext>
              </a:extLst>
            </p:cNvPr>
            <p:cNvCxnSpPr>
              <a:cxnSpLocks/>
              <a:stCxn id="54" idx="4"/>
              <a:endCxn id="62" idx="0"/>
            </p:cNvCxnSpPr>
            <p:nvPr/>
          </p:nvCxnSpPr>
          <p:spPr>
            <a:xfrm>
              <a:off x="1378911" y="3513895"/>
              <a:ext cx="318770" cy="1074675"/>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xmlns="" id="{C40AD2FF-B18C-4056-B55F-B80CABF18FE5}"/>
                </a:ext>
              </a:extLst>
            </p:cNvPr>
            <p:cNvCxnSpPr>
              <a:cxnSpLocks/>
              <a:stCxn id="55" idx="4"/>
              <a:endCxn id="62" idx="0"/>
            </p:cNvCxnSpPr>
            <p:nvPr/>
          </p:nvCxnSpPr>
          <p:spPr>
            <a:xfrm flipH="1">
              <a:off x="1697681" y="3513895"/>
              <a:ext cx="357118" cy="1074675"/>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82" name="직사각형 81">
              <a:extLst>
                <a:ext uri="{FF2B5EF4-FFF2-40B4-BE49-F238E27FC236}">
                  <a16:creationId xmlns:a16="http://schemas.microsoft.com/office/drawing/2014/main" xmlns="" id="{C524282E-C218-42BE-B21A-A8DD7E73ECEF}"/>
                </a:ext>
              </a:extLst>
            </p:cNvPr>
            <p:cNvSpPr/>
            <p:nvPr/>
          </p:nvSpPr>
          <p:spPr>
            <a:xfrm>
              <a:off x="1399876" y="3554241"/>
              <a:ext cx="623889" cy="276999"/>
            </a:xfrm>
            <a:prstGeom prst="rect">
              <a:avLst/>
            </a:prstGeom>
          </p:spPr>
          <p:txBody>
            <a:bodyPr wrap="none">
              <a:spAutoFit/>
            </a:bodyPr>
            <a:lstStyle/>
            <a:p>
              <a:pPr algn="ctr"/>
              <a:r>
                <a:rPr lang="en-US" altLang="ko-KR" sz="1200" dirty="0">
                  <a:latin typeface="SamsungOne 400" panose="020B0503030303020204" pitchFamily="34" charset="0"/>
                  <a:ea typeface="SamsungOne 400" panose="020B0503030303020204" pitchFamily="34" charset="0"/>
                </a:rPr>
                <a:t>merge</a:t>
              </a:r>
              <a:endParaRPr lang="ko-KR" altLang="en-US" sz="1200" dirty="0">
                <a:latin typeface="SamsungOne 400" panose="020B0503030303020204" pitchFamily="34" charset="0"/>
              </a:endParaRPr>
            </a:p>
          </p:txBody>
        </p:sp>
      </p:grpSp>
      <p:grpSp>
        <p:nvGrpSpPr>
          <p:cNvPr id="3" name="그룹 2">
            <a:extLst>
              <a:ext uri="{FF2B5EF4-FFF2-40B4-BE49-F238E27FC236}">
                <a16:creationId xmlns:a16="http://schemas.microsoft.com/office/drawing/2014/main" xmlns="" id="{9E6C0EDE-A123-4034-9113-3A0950CE7776}"/>
              </a:ext>
            </a:extLst>
          </p:cNvPr>
          <p:cNvGrpSpPr/>
          <p:nvPr/>
        </p:nvGrpSpPr>
        <p:grpSpPr>
          <a:xfrm>
            <a:off x="3213554" y="3112913"/>
            <a:ext cx="1332150" cy="2114804"/>
            <a:chOff x="3162754" y="3112913"/>
            <a:chExt cx="1332150" cy="2114804"/>
          </a:xfrm>
        </p:grpSpPr>
        <p:sp>
          <p:nvSpPr>
            <p:cNvPr id="56" name="타원 55">
              <a:extLst>
                <a:ext uri="{FF2B5EF4-FFF2-40B4-BE49-F238E27FC236}">
                  <a16:creationId xmlns:a16="http://schemas.microsoft.com/office/drawing/2014/main" xmlns="" id="{B58C71E6-E289-4F7F-945E-2B7A1C7234F6}"/>
                </a:ext>
              </a:extLst>
            </p:cNvPr>
            <p:cNvSpPr/>
            <p:nvPr/>
          </p:nvSpPr>
          <p:spPr>
            <a:xfrm>
              <a:off x="3290731" y="311291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57" name="타원 56">
              <a:extLst>
                <a:ext uri="{FF2B5EF4-FFF2-40B4-BE49-F238E27FC236}">
                  <a16:creationId xmlns:a16="http://schemas.microsoft.com/office/drawing/2014/main" xmlns="" id="{D24DCD4A-CE1C-49F2-A4A9-29719B5926ED}"/>
                </a:ext>
              </a:extLst>
            </p:cNvPr>
            <p:cNvSpPr/>
            <p:nvPr/>
          </p:nvSpPr>
          <p:spPr>
            <a:xfrm>
              <a:off x="3966619" y="3112913"/>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5" name="직사각형 64">
              <a:extLst>
                <a:ext uri="{FF2B5EF4-FFF2-40B4-BE49-F238E27FC236}">
                  <a16:creationId xmlns:a16="http://schemas.microsoft.com/office/drawing/2014/main" xmlns="" id="{51BB2934-24A7-4718-ACF6-D227B120FF6B}"/>
                </a:ext>
              </a:extLst>
            </p:cNvPr>
            <p:cNvSpPr/>
            <p:nvPr/>
          </p:nvSpPr>
          <p:spPr>
            <a:xfrm>
              <a:off x="3162754" y="4588570"/>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66" name="타원 65">
              <a:extLst>
                <a:ext uri="{FF2B5EF4-FFF2-40B4-BE49-F238E27FC236}">
                  <a16:creationId xmlns:a16="http://schemas.microsoft.com/office/drawing/2014/main" xmlns="" id="{D75AE7D0-3868-4E1B-BA8E-FE5C52F20864}"/>
                </a:ext>
              </a:extLst>
            </p:cNvPr>
            <p:cNvSpPr/>
            <p:nvPr/>
          </p:nvSpPr>
          <p:spPr>
            <a:xfrm>
              <a:off x="3290731" y="4715780"/>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67" name="타원 66">
              <a:extLst>
                <a:ext uri="{FF2B5EF4-FFF2-40B4-BE49-F238E27FC236}">
                  <a16:creationId xmlns:a16="http://schemas.microsoft.com/office/drawing/2014/main" xmlns="" id="{01E203DD-11B0-4579-8B08-684798E57D3A}"/>
                </a:ext>
              </a:extLst>
            </p:cNvPr>
            <p:cNvSpPr/>
            <p:nvPr/>
          </p:nvSpPr>
          <p:spPr>
            <a:xfrm>
              <a:off x="3966619" y="4715780"/>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76" name="직선 화살표 연결선 75">
              <a:extLst>
                <a:ext uri="{FF2B5EF4-FFF2-40B4-BE49-F238E27FC236}">
                  <a16:creationId xmlns:a16="http://schemas.microsoft.com/office/drawing/2014/main" xmlns="" id="{C49CE047-9A47-4623-B1E5-08B8658BE94B}"/>
                </a:ext>
              </a:extLst>
            </p:cNvPr>
            <p:cNvCxnSpPr>
              <a:cxnSpLocks/>
              <a:stCxn id="56" idx="4"/>
              <a:endCxn id="65" idx="0"/>
            </p:cNvCxnSpPr>
            <p:nvPr/>
          </p:nvCxnSpPr>
          <p:spPr>
            <a:xfrm>
              <a:off x="3491222" y="3513895"/>
              <a:ext cx="337607" cy="1074675"/>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xmlns="" id="{5AAA6502-5733-4F9B-81B5-86CAD0AE4810}"/>
                </a:ext>
              </a:extLst>
            </p:cNvPr>
            <p:cNvCxnSpPr>
              <a:cxnSpLocks/>
              <a:stCxn id="57" idx="4"/>
              <a:endCxn id="65" idx="0"/>
            </p:cNvCxnSpPr>
            <p:nvPr/>
          </p:nvCxnSpPr>
          <p:spPr>
            <a:xfrm flipH="1">
              <a:off x="3828829" y="3513895"/>
              <a:ext cx="338281" cy="1074675"/>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83" name="직사각형 82">
              <a:extLst>
                <a:ext uri="{FF2B5EF4-FFF2-40B4-BE49-F238E27FC236}">
                  <a16:creationId xmlns:a16="http://schemas.microsoft.com/office/drawing/2014/main" xmlns="" id="{FAE4EEF0-BED2-4C93-89AA-2E99650CA4F1}"/>
                </a:ext>
              </a:extLst>
            </p:cNvPr>
            <p:cNvSpPr/>
            <p:nvPr/>
          </p:nvSpPr>
          <p:spPr>
            <a:xfrm>
              <a:off x="3506734" y="3521297"/>
              <a:ext cx="623889" cy="276999"/>
            </a:xfrm>
            <a:prstGeom prst="rect">
              <a:avLst/>
            </a:prstGeom>
          </p:spPr>
          <p:txBody>
            <a:bodyPr wrap="none">
              <a:spAutoFit/>
            </a:bodyPr>
            <a:lstStyle/>
            <a:p>
              <a:pPr algn="ctr"/>
              <a:r>
                <a:rPr lang="en-US" altLang="ko-KR" sz="1200" dirty="0">
                  <a:latin typeface="SamsungOne 400" panose="020B0503030303020204" pitchFamily="34" charset="0"/>
                  <a:ea typeface="SamsungOne 400" panose="020B0503030303020204" pitchFamily="34" charset="0"/>
                </a:rPr>
                <a:t>merge</a:t>
              </a:r>
              <a:endParaRPr lang="ko-KR" altLang="en-US" sz="1200" dirty="0">
                <a:latin typeface="SamsungOne 400" panose="020B0503030303020204" pitchFamily="34" charset="0"/>
              </a:endParaRPr>
            </a:p>
          </p:txBody>
        </p:sp>
      </p:grpSp>
      <p:grpSp>
        <p:nvGrpSpPr>
          <p:cNvPr id="8" name="그룹 7">
            <a:extLst>
              <a:ext uri="{FF2B5EF4-FFF2-40B4-BE49-F238E27FC236}">
                <a16:creationId xmlns:a16="http://schemas.microsoft.com/office/drawing/2014/main" xmlns="" id="{D370CD4B-855B-4C0D-B929-BC2FD4E57A6A}"/>
              </a:ext>
            </a:extLst>
          </p:cNvPr>
          <p:cNvGrpSpPr/>
          <p:nvPr/>
        </p:nvGrpSpPr>
        <p:grpSpPr>
          <a:xfrm>
            <a:off x="5344702" y="3112913"/>
            <a:ext cx="1332150" cy="2114804"/>
            <a:chOff x="5293902" y="3112913"/>
            <a:chExt cx="1332150" cy="2114804"/>
          </a:xfrm>
        </p:grpSpPr>
        <p:sp>
          <p:nvSpPr>
            <p:cNvPr id="58" name="타원 57">
              <a:extLst>
                <a:ext uri="{FF2B5EF4-FFF2-40B4-BE49-F238E27FC236}">
                  <a16:creationId xmlns:a16="http://schemas.microsoft.com/office/drawing/2014/main" xmlns="" id="{C2BC26C3-EEA3-4A33-A12B-F3DB50228A53}"/>
                </a:ext>
              </a:extLst>
            </p:cNvPr>
            <p:cNvSpPr/>
            <p:nvPr/>
          </p:nvSpPr>
          <p:spPr>
            <a:xfrm>
              <a:off x="5418783" y="311291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9" name="타원 58">
              <a:extLst>
                <a:ext uri="{FF2B5EF4-FFF2-40B4-BE49-F238E27FC236}">
                  <a16:creationId xmlns:a16="http://schemas.microsoft.com/office/drawing/2014/main" xmlns="" id="{DFF2E084-C378-4C54-BA77-96D004F06ACD}"/>
                </a:ext>
              </a:extLst>
            </p:cNvPr>
            <p:cNvSpPr/>
            <p:nvPr/>
          </p:nvSpPr>
          <p:spPr>
            <a:xfrm>
              <a:off x="6094671" y="3112913"/>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68" name="직사각형 67">
              <a:extLst>
                <a:ext uri="{FF2B5EF4-FFF2-40B4-BE49-F238E27FC236}">
                  <a16:creationId xmlns:a16="http://schemas.microsoft.com/office/drawing/2014/main" xmlns="" id="{7C365B85-3302-4A06-8CCC-E9963DA6ABFE}"/>
                </a:ext>
              </a:extLst>
            </p:cNvPr>
            <p:cNvSpPr/>
            <p:nvPr/>
          </p:nvSpPr>
          <p:spPr>
            <a:xfrm>
              <a:off x="5293902" y="4588570"/>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69" name="타원 68">
              <a:extLst>
                <a:ext uri="{FF2B5EF4-FFF2-40B4-BE49-F238E27FC236}">
                  <a16:creationId xmlns:a16="http://schemas.microsoft.com/office/drawing/2014/main" xmlns="" id="{F0ABA379-5736-4DFC-8BDA-332C0DB9A19F}"/>
                </a:ext>
              </a:extLst>
            </p:cNvPr>
            <p:cNvSpPr/>
            <p:nvPr/>
          </p:nvSpPr>
          <p:spPr>
            <a:xfrm>
              <a:off x="5418783" y="4715780"/>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70" name="타원 69">
              <a:extLst>
                <a:ext uri="{FF2B5EF4-FFF2-40B4-BE49-F238E27FC236}">
                  <a16:creationId xmlns:a16="http://schemas.microsoft.com/office/drawing/2014/main" xmlns="" id="{0C602220-81D3-48D9-B220-83608EE73FB0}"/>
                </a:ext>
              </a:extLst>
            </p:cNvPr>
            <p:cNvSpPr/>
            <p:nvPr/>
          </p:nvSpPr>
          <p:spPr>
            <a:xfrm>
              <a:off x="6094671" y="4715780"/>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cxnSp>
          <p:nvCxnSpPr>
            <p:cNvPr id="78" name="직선 화살표 연결선 77">
              <a:extLst>
                <a:ext uri="{FF2B5EF4-FFF2-40B4-BE49-F238E27FC236}">
                  <a16:creationId xmlns:a16="http://schemas.microsoft.com/office/drawing/2014/main" xmlns="" id="{F9D36ACB-06E7-4C64-BC94-A7BDE4D7DBF8}"/>
                </a:ext>
              </a:extLst>
            </p:cNvPr>
            <p:cNvCxnSpPr>
              <a:cxnSpLocks/>
              <a:stCxn id="58" idx="4"/>
              <a:endCxn id="68" idx="0"/>
            </p:cNvCxnSpPr>
            <p:nvPr/>
          </p:nvCxnSpPr>
          <p:spPr>
            <a:xfrm>
              <a:off x="5619274" y="3513895"/>
              <a:ext cx="340703" cy="1074675"/>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xmlns="" id="{48721210-DEB4-4DB3-935F-BD69FCB704F2}"/>
                </a:ext>
              </a:extLst>
            </p:cNvPr>
            <p:cNvCxnSpPr>
              <a:cxnSpLocks/>
              <a:stCxn id="59" idx="4"/>
              <a:endCxn id="68" idx="0"/>
            </p:cNvCxnSpPr>
            <p:nvPr/>
          </p:nvCxnSpPr>
          <p:spPr>
            <a:xfrm flipH="1">
              <a:off x="5959977" y="3513895"/>
              <a:ext cx="335185" cy="1074675"/>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xmlns="" id="{554F95BE-692F-4693-9E9D-E73EC4706D7F}"/>
                </a:ext>
              </a:extLst>
            </p:cNvPr>
            <p:cNvSpPr/>
            <p:nvPr/>
          </p:nvSpPr>
          <p:spPr>
            <a:xfrm>
              <a:off x="5661460" y="3554240"/>
              <a:ext cx="623889" cy="276999"/>
            </a:xfrm>
            <a:prstGeom prst="rect">
              <a:avLst/>
            </a:prstGeom>
          </p:spPr>
          <p:txBody>
            <a:bodyPr wrap="none">
              <a:spAutoFit/>
            </a:bodyPr>
            <a:lstStyle/>
            <a:p>
              <a:pPr algn="ctr"/>
              <a:r>
                <a:rPr lang="en-US" altLang="ko-KR" sz="1200" dirty="0">
                  <a:latin typeface="SamsungOne 400" panose="020B0503030303020204" pitchFamily="34" charset="0"/>
                  <a:ea typeface="SamsungOne 400" panose="020B0503030303020204" pitchFamily="34" charset="0"/>
                </a:rPr>
                <a:t>merge</a:t>
              </a:r>
              <a:endParaRPr lang="ko-KR" altLang="en-US" sz="1200" dirty="0">
                <a:latin typeface="SamsungOne 400" panose="020B0503030303020204" pitchFamily="34" charset="0"/>
              </a:endParaRPr>
            </a:p>
          </p:txBody>
        </p:sp>
      </p:grpSp>
      <p:grpSp>
        <p:nvGrpSpPr>
          <p:cNvPr id="15" name="그룹 14">
            <a:extLst>
              <a:ext uri="{FF2B5EF4-FFF2-40B4-BE49-F238E27FC236}">
                <a16:creationId xmlns:a16="http://schemas.microsoft.com/office/drawing/2014/main" xmlns="" id="{52696CFD-C328-4D00-8CC4-C2921F286084}"/>
              </a:ext>
            </a:extLst>
          </p:cNvPr>
          <p:cNvGrpSpPr/>
          <p:nvPr/>
        </p:nvGrpSpPr>
        <p:grpSpPr>
          <a:xfrm>
            <a:off x="7475850" y="3109332"/>
            <a:ext cx="1332150" cy="2118385"/>
            <a:chOff x="7425050" y="3109332"/>
            <a:chExt cx="1332150" cy="2118385"/>
          </a:xfrm>
        </p:grpSpPr>
        <p:sp>
          <p:nvSpPr>
            <p:cNvPr id="60" name="타원 59">
              <a:extLst>
                <a:ext uri="{FF2B5EF4-FFF2-40B4-BE49-F238E27FC236}">
                  <a16:creationId xmlns:a16="http://schemas.microsoft.com/office/drawing/2014/main" xmlns="" id="{B93DEA0C-256F-44FC-B157-D0A9E9DFDCFB}"/>
                </a:ext>
              </a:extLst>
            </p:cNvPr>
            <p:cNvSpPr/>
            <p:nvPr/>
          </p:nvSpPr>
          <p:spPr>
            <a:xfrm>
              <a:off x="7556852" y="3109332"/>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61" name="타원 60">
              <a:extLst>
                <a:ext uri="{FF2B5EF4-FFF2-40B4-BE49-F238E27FC236}">
                  <a16:creationId xmlns:a16="http://schemas.microsoft.com/office/drawing/2014/main" xmlns="" id="{7D0B4FB6-926C-4B05-B962-203F9B266F64}"/>
                </a:ext>
              </a:extLst>
            </p:cNvPr>
            <p:cNvSpPr/>
            <p:nvPr/>
          </p:nvSpPr>
          <p:spPr>
            <a:xfrm>
              <a:off x="8232740" y="3109332"/>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71" name="직사각형 70">
              <a:extLst>
                <a:ext uri="{FF2B5EF4-FFF2-40B4-BE49-F238E27FC236}">
                  <a16:creationId xmlns:a16="http://schemas.microsoft.com/office/drawing/2014/main" xmlns="" id="{CDE52D81-C5AF-4287-8A9D-8074D62414AD}"/>
                </a:ext>
              </a:extLst>
            </p:cNvPr>
            <p:cNvSpPr/>
            <p:nvPr/>
          </p:nvSpPr>
          <p:spPr>
            <a:xfrm>
              <a:off x="7425050" y="4588570"/>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2" name="타원 71">
              <a:extLst>
                <a:ext uri="{FF2B5EF4-FFF2-40B4-BE49-F238E27FC236}">
                  <a16:creationId xmlns:a16="http://schemas.microsoft.com/office/drawing/2014/main" xmlns="" id="{E739B31C-DD19-4E9E-BF2F-F0A2B7259FCF}"/>
                </a:ext>
              </a:extLst>
            </p:cNvPr>
            <p:cNvSpPr/>
            <p:nvPr/>
          </p:nvSpPr>
          <p:spPr>
            <a:xfrm>
              <a:off x="7556852" y="4712199"/>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73" name="타원 72">
              <a:extLst>
                <a:ext uri="{FF2B5EF4-FFF2-40B4-BE49-F238E27FC236}">
                  <a16:creationId xmlns:a16="http://schemas.microsoft.com/office/drawing/2014/main" xmlns="" id="{747D7DBF-E06D-490A-991D-08E0BB705086}"/>
                </a:ext>
              </a:extLst>
            </p:cNvPr>
            <p:cNvSpPr/>
            <p:nvPr/>
          </p:nvSpPr>
          <p:spPr>
            <a:xfrm>
              <a:off x="8232740" y="4712199"/>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cxnSp>
          <p:nvCxnSpPr>
            <p:cNvPr id="80" name="직선 화살표 연결선 79">
              <a:extLst>
                <a:ext uri="{FF2B5EF4-FFF2-40B4-BE49-F238E27FC236}">
                  <a16:creationId xmlns:a16="http://schemas.microsoft.com/office/drawing/2014/main" xmlns="" id="{B65D01FF-E50D-46CB-B912-59AF702CD5C1}"/>
                </a:ext>
              </a:extLst>
            </p:cNvPr>
            <p:cNvCxnSpPr>
              <a:cxnSpLocks/>
              <a:stCxn id="60" idx="4"/>
              <a:endCxn id="71" idx="0"/>
            </p:cNvCxnSpPr>
            <p:nvPr/>
          </p:nvCxnSpPr>
          <p:spPr>
            <a:xfrm>
              <a:off x="7757343" y="3510314"/>
              <a:ext cx="333782" cy="107825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xmlns="" id="{D310E185-F1EC-4424-A849-88F2C0EB9817}"/>
                </a:ext>
              </a:extLst>
            </p:cNvPr>
            <p:cNvCxnSpPr>
              <a:cxnSpLocks/>
              <a:stCxn id="61" idx="4"/>
              <a:endCxn id="71" idx="0"/>
            </p:cNvCxnSpPr>
            <p:nvPr/>
          </p:nvCxnSpPr>
          <p:spPr>
            <a:xfrm flipH="1">
              <a:off x="8091125" y="3510314"/>
              <a:ext cx="342106" cy="107825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xmlns="" id="{16C9E34F-D380-4123-8580-40FAB95D57B9}"/>
                </a:ext>
              </a:extLst>
            </p:cNvPr>
            <p:cNvSpPr/>
            <p:nvPr/>
          </p:nvSpPr>
          <p:spPr>
            <a:xfrm>
              <a:off x="7797847" y="3554240"/>
              <a:ext cx="623889" cy="276999"/>
            </a:xfrm>
            <a:prstGeom prst="rect">
              <a:avLst/>
            </a:prstGeom>
          </p:spPr>
          <p:txBody>
            <a:bodyPr wrap="none">
              <a:spAutoFit/>
            </a:bodyPr>
            <a:lstStyle/>
            <a:p>
              <a:pPr algn="ctr"/>
              <a:r>
                <a:rPr lang="en-US" altLang="ko-KR" sz="1200" dirty="0">
                  <a:latin typeface="SamsungOne 400" panose="020B0503030303020204" pitchFamily="34" charset="0"/>
                  <a:ea typeface="SamsungOne 400" panose="020B0503030303020204" pitchFamily="34" charset="0"/>
                </a:rPr>
                <a:t>merge</a:t>
              </a:r>
              <a:endParaRPr lang="ko-KR" altLang="en-US" sz="1200" dirty="0">
                <a:latin typeface="SamsungOne 400" panose="020B0503030303020204" pitchFamily="34" charset="0"/>
              </a:endParaRPr>
            </a:p>
          </p:txBody>
        </p:sp>
      </p:grpSp>
      <p:sp>
        <p:nvSpPr>
          <p:cNvPr id="43" name="직사각형 42">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44" name="직사각형 43">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5" name="직사각형 44">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46" name="TextBox 45">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An example of merge sort</a:t>
            </a:r>
          </a:p>
        </p:txBody>
      </p:sp>
      <p:sp>
        <p:nvSpPr>
          <p:cNvPr id="47" name="직사각형 46">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Merging one-element lists creates a two-element ordered list.</a:t>
            </a:r>
          </a:p>
        </p:txBody>
      </p:sp>
    </p:spTree>
    <p:extLst>
      <p:ext uri="{BB962C8B-B14F-4D97-AF65-F5344CB8AC3E}">
        <p14:creationId xmlns:p14="http://schemas.microsoft.com/office/powerpoint/2010/main" val="25238249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xmlns="" id="{BCC17A85-3045-476F-B9AF-856F2C8DDAA4}"/>
              </a:ext>
            </a:extLst>
          </p:cNvPr>
          <p:cNvGrpSpPr/>
          <p:nvPr/>
        </p:nvGrpSpPr>
        <p:grpSpPr>
          <a:xfrm>
            <a:off x="1088419" y="2789853"/>
            <a:ext cx="7725594" cy="2889576"/>
            <a:chOff x="1078259" y="2789853"/>
            <a:chExt cx="7725594" cy="2889576"/>
          </a:xfrm>
        </p:grpSpPr>
        <p:sp>
          <p:nvSpPr>
            <p:cNvPr id="43" name="직사각형 42">
              <a:extLst>
                <a:ext uri="{FF2B5EF4-FFF2-40B4-BE49-F238E27FC236}">
                  <a16:creationId xmlns:a16="http://schemas.microsoft.com/office/drawing/2014/main" xmlns="" id="{BDA3609F-0F58-4BF7-A7B5-CABFE422A73B}"/>
                </a:ext>
              </a:extLst>
            </p:cNvPr>
            <p:cNvSpPr/>
            <p:nvPr/>
          </p:nvSpPr>
          <p:spPr>
            <a:xfrm>
              <a:off x="1078259" y="2789853"/>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44" name="타원 43">
              <a:extLst>
                <a:ext uri="{FF2B5EF4-FFF2-40B4-BE49-F238E27FC236}">
                  <a16:creationId xmlns:a16="http://schemas.microsoft.com/office/drawing/2014/main" xmlns="" id="{154ADC7F-F7C4-4CEE-91F7-C6997692F09D}"/>
                </a:ext>
              </a:extLst>
            </p:cNvPr>
            <p:cNvSpPr/>
            <p:nvPr/>
          </p:nvSpPr>
          <p:spPr>
            <a:xfrm>
              <a:off x="1204753" y="291706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5" name="타원 44">
              <a:extLst>
                <a:ext uri="{FF2B5EF4-FFF2-40B4-BE49-F238E27FC236}">
                  <a16:creationId xmlns:a16="http://schemas.microsoft.com/office/drawing/2014/main" xmlns="" id="{6367195C-3240-4FD9-8B28-D0E780DC9C48}"/>
                </a:ext>
              </a:extLst>
            </p:cNvPr>
            <p:cNvSpPr/>
            <p:nvPr/>
          </p:nvSpPr>
          <p:spPr>
            <a:xfrm>
              <a:off x="1880641" y="291706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46" name="직사각형 45">
              <a:extLst>
                <a:ext uri="{FF2B5EF4-FFF2-40B4-BE49-F238E27FC236}">
                  <a16:creationId xmlns:a16="http://schemas.microsoft.com/office/drawing/2014/main" xmlns="" id="{60C56171-A0E7-4417-A090-3318EE6B54B1}"/>
                </a:ext>
              </a:extLst>
            </p:cNvPr>
            <p:cNvSpPr/>
            <p:nvPr/>
          </p:nvSpPr>
          <p:spPr>
            <a:xfrm>
              <a:off x="3209407" y="2789853"/>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47" name="타원 46">
              <a:extLst>
                <a:ext uri="{FF2B5EF4-FFF2-40B4-BE49-F238E27FC236}">
                  <a16:creationId xmlns:a16="http://schemas.microsoft.com/office/drawing/2014/main" xmlns="" id="{D29A18B6-20A1-453E-A75D-F16585ECACC4}"/>
                </a:ext>
              </a:extLst>
            </p:cNvPr>
            <p:cNvSpPr/>
            <p:nvPr/>
          </p:nvSpPr>
          <p:spPr>
            <a:xfrm>
              <a:off x="3347544" y="291706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48" name="타원 47">
              <a:extLst>
                <a:ext uri="{FF2B5EF4-FFF2-40B4-BE49-F238E27FC236}">
                  <a16:creationId xmlns:a16="http://schemas.microsoft.com/office/drawing/2014/main" xmlns="" id="{7600C08D-6D78-4296-8AE5-1064D2AD1E5F}"/>
                </a:ext>
              </a:extLst>
            </p:cNvPr>
            <p:cNvSpPr/>
            <p:nvPr/>
          </p:nvSpPr>
          <p:spPr>
            <a:xfrm>
              <a:off x="4023432" y="291706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9" name="직사각형 48">
              <a:extLst>
                <a:ext uri="{FF2B5EF4-FFF2-40B4-BE49-F238E27FC236}">
                  <a16:creationId xmlns:a16="http://schemas.microsoft.com/office/drawing/2014/main" xmlns="" id="{621E394A-C0D6-4942-B709-A7518EA16C5B}"/>
                </a:ext>
              </a:extLst>
            </p:cNvPr>
            <p:cNvSpPr/>
            <p:nvPr/>
          </p:nvSpPr>
          <p:spPr>
            <a:xfrm>
              <a:off x="5340555" y="2789853"/>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0" name="타원 49">
              <a:extLst>
                <a:ext uri="{FF2B5EF4-FFF2-40B4-BE49-F238E27FC236}">
                  <a16:creationId xmlns:a16="http://schemas.microsoft.com/office/drawing/2014/main" xmlns="" id="{ACC26692-0C42-452E-84BC-8E2F8742BE5A}"/>
                </a:ext>
              </a:extLst>
            </p:cNvPr>
            <p:cNvSpPr/>
            <p:nvPr/>
          </p:nvSpPr>
          <p:spPr>
            <a:xfrm>
              <a:off x="5465436" y="291706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51" name="타원 50">
              <a:extLst>
                <a:ext uri="{FF2B5EF4-FFF2-40B4-BE49-F238E27FC236}">
                  <a16:creationId xmlns:a16="http://schemas.microsoft.com/office/drawing/2014/main" xmlns="" id="{CD315EC3-EFEE-4CB6-9567-691058FCF753}"/>
                </a:ext>
              </a:extLst>
            </p:cNvPr>
            <p:cNvSpPr/>
            <p:nvPr/>
          </p:nvSpPr>
          <p:spPr>
            <a:xfrm>
              <a:off x="6141324" y="291706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2" name="직사각형 51">
              <a:extLst>
                <a:ext uri="{FF2B5EF4-FFF2-40B4-BE49-F238E27FC236}">
                  <a16:creationId xmlns:a16="http://schemas.microsoft.com/office/drawing/2014/main" xmlns="" id="{E9BD5D2E-7742-494B-B404-685DD1D98364}"/>
                </a:ext>
              </a:extLst>
            </p:cNvPr>
            <p:cNvSpPr/>
            <p:nvPr/>
          </p:nvSpPr>
          <p:spPr>
            <a:xfrm>
              <a:off x="7471703" y="2789853"/>
              <a:ext cx="1332150"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3" name="타원 52">
              <a:extLst>
                <a:ext uri="{FF2B5EF4-FFF2-40B4-BE49-F238E27FC236}">
                  <a16:creationId xmlns:a16="http://schemas.microsoft.com/office/drawing/2014/main" xmlns="" id="{0856251A-6B16-4D3F-AF9E-FD431768FFCB}"/>
                </a:ext>
              </a:extLst>
            </p:cNvPr>
            <p:cNvSpPr/>
            <p:nvPr/>
          </p:nvSpPr>
          <p:spPr>
            <a:xfrm>
              <a:off x="7613665" y="2913482"/>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86" name="타원 85">
              <a:extLst>
                <a:ext uri="{FF2B5EF4-FFF2-40B4-BE49-F238E27FC236}">
                  <a16:creationId xmlns:a16="http://schemas.microsoft.com/office/drawing/2014/main" xmlns="" id="{45264BF0-D5EA-482C-A4B9-7F01CBE82957}"/>
                </a:ext>
              </a:extLst>
            </p:cNvPr>
            <p:cNvSpPr/>
            <p:nvPr/>
          </p:nvSpPr>
          <p:spPr>
            <a:xfrm>
              <a:off x="8289553" y="2913482"/>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cxnSp>
          <p:nvCxnSpPr>
            <p:cNvPr id="87" name="직선 화살표 연결선 86">
              <a:extLst>
                <a:ext uri="{FF2B5EF4-FFF2-40B4-BE49-F238E27FC236}">
                  <a16:creationId xmlns:a16="http://schemas.microsoft.com/office/drawing/2014/main" xmlns="" id="{2400449C-D1DA-4F9E-AD49-0D0D18106F00}"/>
                </a:ext>
              </a:extLst>
            </p:cNvPr>
            <p:cNvCxnSpPr>
              <a:cxnSpLocks/>
              <a:stCxn id="46" idx="2"/>
            </p:cNvCxnSpPr>
            <p:nvPr/>
          </p:nvCxnSpPr>
          <p:spPr>
            <a:xfrm flipH="1">
              <a:off x="3411691" y="3429000"/>
              <a:ext cx="463791" cy="126797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xmlns="" id="{947A8E8A-0EC7-4755-9D1B-47D797F62A49}"/>
                </a:ext>
              </a:extLst>
            </p:cNvPr>
            <p:cNvCxnSpPr>
              <a:cxnSpLocks/>
              <a:stCxn id="43" idx="2"/>
            </p:cNvCxnSpPr>
            <p:nvPr/>
          </p:nvCxnSpPr>
          <p:spPr>
            <a:xfrm>
              <a:off x="1744334" y="3429000"/>
              <a:ext cx="385401" cy="126797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xmlns="" id="{D3743B4F-852E-4CF0-B42B-DB5BEEB60F52}"/>
                </a:ext>
              </a:extLst>
            </p:cNvPr>
            <p:cNvCxnSpPr>
              <a:cxnSpLocks/>
            </p:cNvCxnSpPr>
            <p:nvPr/>
          </p:nvCxnSpPr>
          <p:spPr>
            <a:xfrm flipH="1">
              <a:off x="7916118" y="3429000"/>
              <a:ext cx="221660" cy="126797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xmlns="" id="{BA038498-BAE1-448D-B099-E514DBF71BBD}"/>
                </a:ext>
              </a:extLst>
            </p:cNvPr>
            <p:cNvCxnSpPr>
              <a:cxnSpLocks/>
              <a:stCxn id="49" idx="2"/>
            </p:cNvCxnSpPr>
            <p:nvPr/>
          </p:nvCxnSpPr>
          <p:spPr>
            <a:xfrm>
              <a:off x="6006630" y="3429000"/>
              <a:ext cx="572853" cy="1267976"/>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xmlns="" id="{99167390-39E6-49C2-A6CC-16478D5EC5FF}"/>
                </a:ext>
              </a:extLst>
            </p:cNvPr>
            <p:cNvSpPr/>
            <p:nvPr/>
          </p:nvSpPr>
          <p:spPr>
            <a:xfrm>
              <a:off x="1412252" y="4696976"/>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92" name="직사각형 91">
              <a:extLst>
                <a:ext uri="{FF2B5EF4-FFF2-40B4-BE49-F238E27FC236}">
                  <a16:creationId xmlns:a16="http://schemas.microsoft.com/office/drawing/2014/main" xmlns="" id="{1E158647-CE28-46E6-B49F-A17D3F780F50}"/>
                </a:ext>
              </a:extLst>
            </p:cNvPr>
            <p:cNvSpPr/>
            <p:nvPr/>
          </p:nvSpPr>
          <p:spPr>
            <a:xfrm>
              <a:off x="5866418" y="4696976"/>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93" name="직사각형 92">
              <a:extLst>
                <a:ext uri="{FF2B5EF4-FFF2-40B4-BE49-F238E27FC236}">
                  <a16:creationId xmlns:a16="http://schemas.microsoft.com/office/drawing/2014/main" xmlns="" id="{540ECA62-BC5F-4A1E-BA87-569904EF9747}"/>
                </a:ext>
              </a:extLst>
            </p:cNvPr>
            <p:cNvSpPr/>
            <p:nvPr/>
          </p:nvSpPr>
          <p:spPr>
            <a:xfrm>
              <a:off x="2408347" y="4279319"/>
              <a:ext cx="771365"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merge</a:t>
              </a:r>
              <a:endParaRPr lang="ko-KR" altLang="en-US" sz="1600" dirty="0">
                <a:latin typeface="SamsungOne 400" panose="020B0503030303020204" pitchFamily="34" charset="0"/>
              </a:endParaRPr>
            </a:p>
          </p:txBody>
        </p:sp>
        <p:sp>
          <p:nvSpPr>
            <p:cNvPr id="94" name="직사각형 93">
              <a:extLst>
                <a:ext uri="{FF2B5EF4-FFF2-40B4-BE49-F238E27FC236}">
                  <a16:creationId xmlns:a16="http://schemas.microsoft.com/office/drawing/2014/main" xmlns="" id="{116DEE36-98AB-4458-8CA9-60B2DBE562A8}"/>
                </a:ext>
              </a:extLst>
            </p:cNvPr>
            <p:cNvSpPr/>
            <p:nvPr/>
          </p:nvSpPr>
          <p:spPr>
            <a:xfrm>
              <a:off x="6862118" y="4279319"/>
              <a:ext cx="771365" cy="338554"/>
            </a:xfrm>
            <a:prstGeom prst="rect">
              <a:avLst/>
            </a:prstGeom>
          </p:spPr>
          <p:txBody>
            <a:bodyPr wrap="none">
              <a:spAutoFit/>
            </a:bodyPr>
            <a:lstStyle/>
            <a:p>
              <a:pPr algn="ctr"/>
              <a:r>
                <a:rPr lang="en-US" altLang="ko-KR" sz="1600" dirty="0">
                  <a:latin typeface="SamsungOne 400" panose="020B0503030303020204" pitchFamily="34" charset="0"/>
                  <a:ea typeface="SamsungOne 400" panose="020B0503030303020204" pitchFamily="34" charset="0"/>
                </a:rPr>
                <a:t>merge</a:t>
              </a:r>
              <a:endParaRPr lang="ko-KR" altLang="en-US" sz="1600" dirty="0">
                <a:latin typeface="SamsungOne 400" panose="020B0503030303020204" pitchFamily="34" charset="0"/>
              </a:endParaRPr>
            </a:p>
          </p:txBody>
        </p:sp>
        <p:sp>
          <p:nvSpPr>
            <p:cNvPr id="95" name="직사각형 94">
              <a:extLst>
                <a:ext uri="{FF2B5EF4-FFF2-40B4-BE49-F238E27FC236}">
                  <a16:creationId xmlns:a16="http://schemas.microsoft.com/office/drawing/2014/main" xmlns="" id="{0F64C4DB-2204-4372-978E-C618FA54A82F}"/>
                </a:ext>
              </a:extLst>
            </p:cNvPr>
            <p:cNvSpPr/>
            <p:nvPr/>
          </p:nvSpPr>
          <p:spPr>
            <a:xfrm>
              <a:off x="6611064" y="5340875"/>
              <a:ext cx="1162499"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rPr>
                <a:t>Sorted List</a:t>
              </a:r>
              <a:endParaRPr lang="ko-KR" altLang="en-US" sz="1600" dirty="0">
                <a:solidFill>
                  <a:srgbClr val="1429A0"/>
                </a:solidFill>
                <a:latin typeface="SamsungOne 400" panose="020B0503030303020204" pitchFamily="34" charset="0"/>
              </a:endParaRPr>
            </a:p>
          </p:txBody>
        </p:sp>
        <p:sp>
          <p:nvSpPr>
            <p:cNvPr id="96" name="직사각형 95">
              <a:extLst>
                <a:ext uri="{FF2B5EF4-FFF2-40B4-BE49-F238E27FC236}">
                  <a16:creationId xmlns:a16="http://schemas.microsoft.com/office/drawing/2014/main" xmlns="" id="{A42EFE26-C6C3-4F8A-9A09-A278A2B15616}"/>
                </a:ext>
              </a:extLst>
            </p:cNvPr>
            <p:cNvSpPr/>
            <p:nvPr/>
          </p:nvSpPr>
          <p:spPr>
            <a:xfrm>
              <a:off x="2201706" y="5340875"/>
              <a:ext cx="1162499"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rPr>
                <a:t>Sorted List</a:t>
              </a:r>
              <a:endParaRPr lang="ko-KR" altLang="en-US" sz="1600" dirty="0">
                <a:solidFill>
                  <a:srgbClr val="1429A0"/>
                </a:solidFill>
                <a:latin typeface="SamsungOne 400" panose="020B0503030303020204" pitchFamily="34" charset="0"/>
              </a:endParaRPr>
            </a:p>
          </p:txBody>
        </p:sp>
        <p:sp>
          <p:nvSpPr>
            <p:cNvPr id="97" name="타원 96">
              <a:extLst>
                <a:ext uri="{FF2B5EF4-FFF2-40B4-BE49-F238E27FC236}">
                  <a16:creationId xmlns:a16="http://schemas.microsoft.com/office/drawing/2014/main" xmlns="" id="{D492A93C-B9ED-4A19-A4F5-547717193BF5}"/>
                </a:ext>
              </a:extLst>
            </p:cNvPr>
            <p:cNvSpPr/>
            <p:nvPr/>
          </p:nvSpPr>
          <p:spPr>
            <a:xfrm>
              <a:off x="1564306" y="480296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98" name="타원 97">
              <a:extLst>
                <a:ext uri="{FF2B5EF4-FFF2-40B4-BE49-F238E27FC236}">
                  <a16:creationId xmlns:a16="http://schemas.microsoft.com/office/drawing/2014/main" xmlns="" id="{38953487-C1B6-4FD5-B11C-8862E3F16B16}"/>
                </a:ext>
              </a:extLst>
            </p:cNvPr>
            <p:cNvSpPr/>
            <p:nvPr/>
          </p:nvSpPr>
          <p:spPr>
            <a:xfrm>
              <a:off x="2240194" y="480296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99" name="타원 98">
              <a:extLst>
                <a:ext uri="{FF2B5EF4-FFF2-40B4-BE49-F238E27FC236}">
                  <a16:creationId xmlns:a16="http://schemas.microsoft.com/office/drawing/2014/main" xmlns="" id="{C9034B90-23FA-4C96-9D13-F44C3223B93E}"/>
                </a:ext>
              </a:extLst>
            </p:cNvPr>
            <p:cNvSpPr/>
            <p:nvPr/>
          </p:nvSpPr>
          <p:spPr>
            <a:xfrm>
              <a:off x="2916082" y="480296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100" name="타원 99">
              <a:extLst>
                <a:ext uri="{FF2B5EF4-FFF2-40B4-BE49-F238E27FC236}">
                  <a16:creationId xmlns:a16="http://schemas.microsoft.com/office/drawing/2014/main" xmlns="" id="{74DF6D2B-A6A5-4F1B-859F-BE2B557FD901}"/>
                </a:ext>
              </a:extLst>
            </p:cNvPr>
            <p:cNvSpPr/>
            <p:nvPr/>
          </p:nvSpPr>
          <p:spPr>
            <a:xfrm>
              <a:off x="3591970" y="480296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101" name="타원 100">
              <a:extLst>
                <a:ext uri="{FF2B5EF4-FFF2-40B4-BE49-F238E27FC236}">
                  <a16:creationId xmlns:a16="http://schemas.microsoft.com/office/drawing/2014/main" xmlns="" id="{500F402E-C2F8-4DAA-9039-BC2FE3F22E6E}"/>
                </a:ext>
              </a:extLst>
            </p:cNvPr>
            <p:cNvSpPr/>
            <p:nvPr/>
          </p:nvSpPr>
          <p:spPr>
            <a:xfrm>
              <a:off x="6038994" y="480296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102" name="타원 101">
              <a:extLst>
                <a:ext uri="{FF2B5EF4-FFF2-40B4-BE49-F238E27FC236}">
                  <a16:creationId xmlns:a16="http://schemas.microsoft.com/office/drawing/2014/main" xmlns="" id="{EFD28C56-BE45-4CF8-891F-746D9C437325}"/>
                </a:ext>
              </a:extLst>
            </p:cNvPr>
            <p:cNvSpPr/>
            <p:nvPr/>
          </p:nvSpPr>
          <p:spPr>
            <a:xfrm>
              <a:off x="6714882" y="480296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103" name="타원 102">
              <a:extLst>
                <a:ext uri="{FF2B5EF4-FFF2-40B4-BE49-F238E27FC236}">
                  <a16:creationId xmlns:a16="http://schemas.microsoft.com/office/drawing/2014/main" xmlns="" id="{E6C397DD-24AB-4EB7-8FD3-08C8AE2285D0}"/>
                </a:ext>
              </a:extLst>
            </p:cNvPr>
            <p:cNvSpPr/>
            <p:nvPr/>
          </p:nvSpPr>
          <p:spPr>
            <a:xfrm>
              <a:off x="7390770" y="480296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104" name="타원 103">
              <a:extLst>
                <a:ext uri="{FF2B5EF4-FFF2-40B4-BE49-F238E27FC236}">
                  <a16:creationId xmlns:a16="http://schemas.microsoft.com/office/drawing/2014/main" xmlns="" id="{D5C36D8A-CE30-4E76-9034-7ECB765D3DD8}"/>
                </a:ext>
              </a:extLst>
            </p:cNvPr>
            <p:cNvSpPr/>
            <p:nvPr/>
          </p:nvSpPr>
          <p:spPr>
            <a:xfrm>
              <a:off x="8066658" y="4802961"/>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grpSp>
      <p:sp>
        <p:nvSpPr>
          <p:cNvPr id="38" name="직사각형 37">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9" name="직사각형 38">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0" name="직사각형 39">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41" name="TextBox 40">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An example of merge sort</a:t>
            </a:r>
          </a:p>
        </p:txBody>
      </p:sp>
      <p:sp>
        <p:nvSpPr>
          <p:cNvPr id="42" name="직사각형 41">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Merging two-element lists creates a four-element sorted list.</a:t>
            </a:r>
          </a:p>
        </p:txBody>
      </p:sp>
    </p:spTree>
    <p:extLst>
      <p:ext uri="{BB962C8B-B14F-4D97-AF65-F5344CB8AC3E}">
        <p14:creationId xmlns:p14="http://schemas.microsoft.com/office/powerpoint/2010/main" val="41271892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35D7D50F-C372-45F2-A413-64669DFE05FB}"/>
              </a:ext>
            </a:extLst>
          </p:cNvPr>
          <p:cNvGrpSpPr/>
          <p:nvPr/>
        </p:nvGrpSpPr>
        <p:grpSpPr>
          <a:xfrm>
            <a:off x="1318946" y="2693797"/>
            <a:ext cx="7221157" cy="3343321"/>
            <a:chOff x="1318946" y="2886837"/>
            <a:chExt cx="7221157" cy="3343321"/>
          </a:xfrm>
        </p:grpSpPr>
        <p:sp>
          <p:nvSpPr>
            <p:cNvPr id="37" name="직사각형 36">
              <a:extLst>
                <a:ext uri="{FF2B5EF4-FFF2-40B4-BE49-F238E27FC236}">
                  <a16:creationId xmlns:a16="http://schemas.microsoft.com/office/drawing/2014/main" xmlns="" id="{C929490E-E597-4D84-81FA-8E145CF4B258}"/>
                </a:ext>
              </a:extLst>
            </p:cNvPr>
            <p:cNvSpPr/>
            <p:nvPr/>
          </p:nvSpPr>
          <p:spPr>
            <a:xfrm>
              <a:off x="1318946" y="2886837"/>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38" name="직사각형 37">
              <a:extLst>
                <a:ext uri="{FF2B5EF4-FFF2-40B4-BE49-F238E27FC236}">
                  <a16:creationId xmlns:a16="http://schemas.microsoft.com/office/drawing/2014/main" xmlns="" id="{9B914389-7B74-4722-9BF4-BB0CB6EE3BDA}"/>
                </a:ext>
              </a:extLst>
            </p:cNvPr>
            <p:cNvSpPr/>
            <p:nvPr/>
          </p:nvSpPr>
          <p:spPr>
            <a:xfrm>
              <a:off x="5773112" y="2886837"/>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39" name="타원 38">
              <a:extLst>
                <a:ext uri="{FF2B5EF4-FFF2-40B4-BE49-F238E27FC236}">
                  <a16:creationId xmlns:a16="http://schemas.microsoft.com/office/drawing/2014/main" xmlns="" id="{260FB3FA-265D-4A69-A06F-D0E24A287158}"/>
                </a:ext>
              </a:extLst>
            </p:cNvPr>
            <p:cNvSpPr/>
            <p:nvPr/>
          </p:nvSpPr>
          <p:spPr>
            <a:xfrm>
              <a:off x="1481160" y="2992822"/>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40" name="타원 39">
              <a:extLst>
                <a:ext uri="{FF2B5EF4-FFF2-40B4-BE49-F238E27FC236}">
                  <a16:creationId xmlns:a16="http://schemas.microsoft.com/office/drawing/2014/main" xmlns="" id="{4641BD72-5C58-408F-A895-37F233282D05}"/>
                </a:ext>
              </a:extLst>
            </p:cNvPr>
            <p:cNvSpPr/>
            <p:nvPr/>
          </p:nvSpPr>
          <p:spPr>
            <a:xfrm>
              <a:off x="2157048" y="2992822"/>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41" name="타원 40">
              <a:extLst>
                <a:ext uri="{FF2B5EF4-FFF2-40B4-BE49-F238E27FC236}">
                  <a16:creationId xmlns:a16="http://schemas.microsoft.com/office/drawing/2014/main" xmlns="" id="{CD585A16-A346-4837-B1CA-6826ABD29825}"/>
                </a:ext>
              </a:extLst>
            </p:cNvPr>
            <p:cNvSpPr/>
            <p:nvPr/>
          </p:nvSpPr>
          <p:spPr>
            <a:xfrm>
              <a:off x="2832936" y="2992822"/>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42" name="타원 41">
              <a:extLst>
                <a:ext uri="{FF2B5EF4-FFF2-40B4-BE49-F238E27FC236}">
                  <a16:creationId xmlns:a16="http://schemas.microsoft.com/office/drawing/2014/main" xmlns="" id="{4BA58E38-86B1-4721-A6B8-6E34FB528C89}"/>
                </a:ext>
              </a:extLst>
            </p:cNvPr>
            <p:cNvSpPr/>
            <p:nvPr/>
          </p:nvSpPr>
          <p:spPr>
            <a:xfrm>
              <a:off x="3508824" y="2992822"/>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54" name="타원 53">
              <a:extLst>
                <a:ext uri="{FF2B5EF4-FFF2-40B4-BE49-F238E27FC236}">
                  <a16:creationId xmlns:a16="http://schemas.microsoft.com/office/drawing/2014/main" xmlns="" id="{4D65A0F3-8E07-4BAC-AA4E-810E0F41FB2F}"/>
                </a:ext>
              </a:extLst>
            </p:cNvPr>
            <p:cNvSpPr/>
            <p:nvPr/>
          </p:nvSpPr>
          <p:spPr>
            <a:xfrm>
              <a:off x="5955848" y="2992822"/>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55" name="타원 54">
              <a:extLst>
                <a:ext uri="{FF2B5EF4-FFF2-40B4-BE49-F238E27FC236}">
                  <a16:creationId xmlns:a16="http://schemas.microsoft.com/office/drawing/2014/main" xmlns="" id="{09EC9ADF-14C4-4E11-943D-2739723AF1A6}"/>
                </a:ext>
              </a:extLst>
            </p:cNvPr>
            <p:cNvSpPr/>
            <p:nvPr/>
          </p:nvSpPr>
          <p:spPr>
            <a:xfrm>
              <a:off x="6631736" y="2992822"/>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56" name="타원 55">
              <a:extLst>
                <a:ext uri="{FF2B5EF4-FFF2-40B4-BE49-F238E27FC236}">
                  <a16:creationId xmlns:a16="http://schemas.microsoft.com/office/drawing/2014/main" xmlns="" id="{EA4A7D4F-6BF8-4129-923F-548F4EE9A3D2}"/>
                </a:ext>
              </a:extLst>
            </p:cNvPr>
            <p:cNvSpPr/>
            <p:nvPr/>
          </p:nvSpPr>
          <p:spPr>
            <a:xfrm>
              <a:off x="7307624" y="2992822"/>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57" name="타원 56">
              <a:extLst>
                <a:ext uri="{FF2B5EF4-FFF2-40B4-BE49-F238E27FC236}">
                  <a16:creationId xmlns:a16="http://schemas.microsoft.com/office/drawing/2014/main" xmlns="" id="{6FF38607-59C3-48AE-B4CA-CAC8816644DB}"/>
                </a:ext>
              </a:extLst>
            </p:cNvPr>
            <p:cNvSpPr/>
            <p:nvPr/>
          </p:nvSpPr>
          <p:spPr>
            <a:xfrm>
              <a:off x="7983512" y="2992822"/>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58" name="직사각형 57">
              <a:extLst>
                <a:ext uri="{FF2B5EF4-FFF2-40B4-BE49-F238E27FC236}">
                  <a16:creationId xmlns:a16="http://schemas.microsoft.com/office/drawing/2014/main" xmlns="" id="{24C2AEFE-B17A-4CAF-BE69-3D5D5FD3B080}"/>
                </a:ext>
              </a:extLst>
            </p:cNvPr>
            <p:cNvSpPr/>
            <p:nvPr/>
          </p:nvSpPr>
          <p:spPr>
            <a:xfrm>
              <a:off x="2258331" y="5245862"/>
              <a:ext cx="5389338"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cxnSp>
          <p:nvCxnSpPr>
            <p:cNvPr id="59" name="직선 화살표 연결선 58">
              <a:extLst>
                <a:ext uri="{FF2B5EF4-FFF2-40B4-BE49-F238E27FC236}">
                  <a16:creationId xmlns:a16="http://schemas.microsoft.com/office/drawing/2014/main" xmlns="" id="{E6BC2D13-0E65-471C-AA62-612B5435350B}"/>
                </a:ext>
              </a:extLst>
            </p:cNvPr>
            <p:cNvCxnSpPr>
              <a:cxnSpLocks/>
              <a:stCxn id="37" idx="2"/>
            </p:cNvCxnSpPr>
            <p:nvPr/>
          </p:nvCxnSpPr>
          <p:spPr>
            <a:xfrm>
              <a:off x="2702442" y="3525984"/>
              <a:ext cx="836862" cy="1719878"/>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xmlns="" id="{17CF2A08-8CCF-4A3B-B6A9-A03371789EE1}"/>
                </a:ext>
              </a:extLst>
            </p:cNvPr>
            <p:cNvCxnSpPr>
              <a:cxnSpLocks/>
              <a:stCxn id="38" idx="2"/>
            </p:cNvCxnSpPr>
            <p:nvPr/>
          </p:nvCxnSpPr>
          <p:spPr>
            <a:xfrm flipH="1">
              <a:off x="6615404" y="3525984"/>
              <a:ext cx="541204" cy="1719878"/>
            </a:xfrm>
            <a:prstGeom prst="straightConnector1">
              <a:avLst/>
            </a:prstGeom>
            <a:ln w="19050">
              <a:solidFill>
                <a:srgbClr val="1429A0"/>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xmlns="" id="{0F301C89-9FF1-4B59-8FE9-C7F4FFF53188}"/>
                </a:ext>
              </a:extLst>
            </p:cNvPr>
            <p:cNvSpPr/>
            <p:nvPr/>
          </p:nvSpPr>
          <p:spPr>
            <a:xfrm>
              <a:off x="4529627" y="4808379"/>
              <a:ext cx="862737" cy="338554"/>
            </a:xfrm>
            <a:prstGeom prst="rect">
              <a:avLst/>
            </a:prstGeom>
          </p:spPr>
          <p:txBody>
            <a:bodyPr wrap="square">
              <a:spAutoFit/>
            </a:bodyPr>
            <a:lstStyle/>
            <a:p>
              <a:pPr algn="ctr"/>
              <a:r>
                <a:rPr lang="en-US" altLang="ko-KR" sz="1600" dirty="0">
                  <a:latin typeface="SamsungOne 400" panose="020B0503030303020204" pitchFamily="34" charset="0"/>
                  <a:ea typeface="SamsungOne 400" panose="020B0503030303020204" pitchFamily="34" charset="0"/>
                </a:rPr>
                <a:t>merge</a:t>
              </a:r>
              <a:endParaRPr lang="ko-KR" altLang="en-US" sz="1600" dirty="0">
                <a:latin typeface="SamsungOne 400" panose="020B0503030303020204" pitchFamily="34" charset="0"/>
              </a:endParaRPr>
            </a:p>
          </p:txBody>
        </p:sp>
        <p:sp>
          <p:nvSpPr>
            <p:cNvPr id="62" name="타원 61">
              <a:extLst>
                <a:ext uri="{FF2B5EF4-FFF2-40B4-BE49-F238E27FC236}">
                  <a16:creationId xmlns:a16="http://schemas.microsoft.com/office/drawing/2014/main" xmlns="" id="{A2A93351-5C85-4CE9-929E-9FCEA2B40894}"/>
                </a:ext>
              </a:extLst>
            </p:cNvPr>
            <p:cNvSpPr/>
            <p:nvPr/>
          </p:nvSpPr>
          <p:spPr>
            <a:xfrm>
              <a:off x="2386901" y="536097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63" name="타원 62">
              <a:extLst>
                <a:ext uri="{FF2B5EF4-FFF2-40B4-BE49-F238E27FC236}">
                  <a16:creationId xmlns:a16="http://schemas.microsoft.com/office/drawing/2014/main" xmlns="" id="{C397E3BF-F105-4370-8F7A-28052BC9ED27}"/>
                </a:ext>
              </a:extLst>
            </p:cNvPr>
            <p:cNvSpPr/>
            <p:nvPr/>
          </p:nvSpPr>
          <p:spPr>
            <a:xfrm>
              <a:off x="3062789" y="536097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64" name="타원 63">
              <a:extLst>
                <a:ext uri="{FF2B5EF4-FFF2-40B4-BE49-F238E27FC236}">
                  <a16:creationId xmlns:a16="http://schemas.microsoft.com/office/drawing/2014/main" xmlns="" id="{DAE72E7A-9394-4302-801B-D7DDC5CAA4A4}"/>
                </a:ext>
              </a:extLst>
            </p:cNvPr>
            <p:cNvSpPr/>
            <p:nvPr/>
          </p:nvSpPr>
          <p:spPr>
            <a:xfrm>
              <a:off x="3738677" y="536097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65" name="타원 64">
              <a:extLst>
                <a:ext uri="{FF2B5EF4-FFF2-40B4-BE49-F238E27FC236}">
                  <a16:creationId xmlns:a16="http://schemas.microsoft.com/office/drawing/2014/main" xmlns="" id="{B8D44FF2-4B3F-4629-AD48-AE9A4ADFDCFC}"/>
                </a:ext>
              </a:extLst>
            </p:cNvPr>
            <p:cNvSpPr/>
            <p:nvPr/>
          </p:nvSpPr>
          <p:spPr>
            <a:xfrm>
              <a:off x="4414565" y="536097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66" name="타원 65">
              <a:extLst>
                <a:ext uri="{FF2B5EF4-FFF2-40B4-BE49-F238E27FC236}">
                  <a16:creationId xmlns:a16="http://schemas.microsoft.com/office/drawing/2014/main" xmlns="" id="{CDEBE9DE-2227-478A-B8C7-6CEE14AF8922}"/>
                </a:ext>
              </a:extLst>
            </p:cNvPr>
            <p:cNvSpPr/>
            <p:nvPr/>
          </p:nvSpPr>
          <p:spPr>
            <a:xfrm>
              <a:off x="5090453" y="536097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67" name="타원 66">
              <a:extLst>
                <a:ext uri="{FF2B5EF4-FFF2-40B4-BE49-F238E27FC236}">
                  <a16:creationId xmlns:a16="http://schemas.microsoft.com/office/drawing/2014/main" xmlns="" id="{11042892-4E3B-4AFC-AC87-1ED58572BAD0}"/>
                </a:ext>
              </a:extLst>
            </p:cNvPr>
            <p:cNvSpPr/>
            <p:nvPr/>
          </p:nvSpPr>
          <p:spPr>
            <a:xfrm>
              <a:off x="5766341" y="536097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68" name="타원 67">
              <a:extLst>
                <a:ext uri="{FF2B5EF4-FFF2-40B4-BE49-F238E27FC236}">
                  <a16:creationId xmlns:a16="http://schemas.microsoft.com/office/drawing/2014/main" xmlns="" id="{74CA9BD1-6D65-436C-8E6F-AE85EFCCF3E7}"/>
                </a:ext>
              </a:extLst>
            </p:cNvPr>
            <p:cNvSpPr/>
            <p:nvPr/>
          </p:nvSpPr>
          <p:spPr>
            <a:xfrm>
              <a:off x="6442229" y="536097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69" name="타원 68">
              <a:extLst>
                <a:ext uri="{FF2B5EF4-FFF2-40B4-BE49-F238E27FC236}">
                  <a16:creationId xmlns:a16="http://schemas.microsoft.com/office/drawing/2014/main" xmlns="" id="{DE593B2E-7D55-40CE-B396-3B89CD91176C}"/>
                </a:ext>
              </a:extLst>
            </p:cNvPr>
            <p:cNvSpPr/>
            <p:nvPr/>
          </p:nvSpPr>
          <p:spPr>
            <a:xfrm>
              <a:off x="7118117" y="5360975"/>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70" name="직사각형 69">
              <a:extLst>
                <a:ext uri="{FF2B5EF4-FFF2-40B4-BE49-F238E27FC236}">
                  <a16:creationId xmlns:a16="http://schemas.microsoft.com/office/drawing/2014/main" xmlns="" id="{4AA941AE-B409-4DD2-9C3B-D15F027845E8}"/>
                </a:ext>
              </a:extLst>
            </p:cNvPr>
            <p:cNvSpPr/>
            <p:nvPr/>
          </p:nvSpPr>
          <p:spPr>
            <a:xfrm>
              <a:off x="4379746" y="5891604"/>
              <a:ext cx="1162498" cy="338554"/>
            </a:xfrm>
            <a:prstGeom prst="rect">
              <a:avLst/>
            </a:prstGeom>
          </p:spPr>
          <p:txBody>
            <a:bodyPr wrap="none">
              <a:spAutoFit/>
            </a:bodyPr>
            <a:lstStyle/>
            <a:p>
              <a:pPr algn="ctr"/>
              <a:r>
                <a:rPr lang="en-US" altLang="ko-KR" sz="1600" dirty="0">
                  <a:solidFill>
                    <a:srgbClr val="1429A0"/>
                  </a:solidFill>
                  <a:latin typeface="SamsungOne 400" panose="020B0503030303020204" pitchFamily="34" charset="0"/>
                  <a:cs typeface="+mn-cs"/>
                </a:rPr>
                <a:t>Sorted List</a:t>
              </a:r>
              <a:endParaRPr lang="ko-KR" altLang="en-US" sz="1600" dirty="0">
                <a:solidFill>
                  <a:srgbClr val="1429A0"/>
                </a:solidFill>
                <a:latin typeface="SamsungOne 400" panose="020B0503030303020204" pitchFamily="34" charset="0"/>
                <a:cs typeface="+mn-cs"/>
              </a:endParaRPr>
            </a:p>
          </p:txBody>
        </p:sp>
      </p:grpSp>
      <p:sp>
        <p:nvSpPr>
          <p:cNvPr id="31" name="직사각형 30">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32" name="직사각형 3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33" name="직사각형 32">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35" name="TextBox 34">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An example of merge sort</a:t>
            </a:r>
          </a:p>
        </p:txBody>
      </p:sp>
      <p:sp>
        <p:nvSpPr>
          <p:cNvPr id="36" name="직사각형 35">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Merging a four-element list creates an eight-element sorted list.</a:t>
            </a:r>
          </a:p>
        </p:txBody>
      </p:sp>
    </p:spTree>
    <p:extLst>
      <p:ext uri="{BB962C8B-B14F-4D97-AF65-F5344CB8AC3E}">
        <p14:creationId xmlns:p14="http://schemas.microsoft.com/office/powerpoint/2010/main" val="26009593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xmlns="" id="{F9929EA1-B31D-4D7F-B09B-327750F7F80D}"/>
              </a:ext>
            </a:extLst>
          </p:cNvPr>
          <p:cNvSpPr/>
          <p:nvPr/>
        </p:nvSpPr>
        <p:spPr>
          <a:xfrm>
            <a:off x="1318946"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87F8DFD0-6245-4482-B99C-DEE81469E715}"/>
              </a:ext>
            </a:extLst>
          </p:cNvPr>
          <p:cNvSpPr/>
          <p:nvPr/>
        </p:nvSpPr>
        <p:spPr>
          <a:xfrm>
            <a:off x="5773112"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2" name="타원 51">
            <a:extLst>
              <a:ext uri="{FF2B5EF4-FFF2-40B4-BE49-F238E27FC236}">
                <a16:creationId xmlns:a16="http://schemas.microsoft.com/office/drawing/2014/main" xmlns="" id="{88CD26B9-4C46-45A3-853C-A4D7FBACC56F}"/>
              </a:ext>
            </a:extLst>
          </p:cNvPr>
          <p:cNvSpPr/>
          <p:nvPr/>
        </p:nvSpPr>
        <p:spPr>
          <a:xfrm>
            <a:off x="1491320"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BD17850F-9EBD-4556-8493-8B167E3A044F}"/>
              </a:ext>
            </a:extLst>
          </p:cNvPr>
          <p:cNvSpPr/>
          <p:nvPr/>
        </p:nvSpPr>
        <p:spPr>
          <a:xfrm>
            <a:off x="2167208"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71" name="타원 70">
            <a:extLst>
              <a:ext uri="{FF2B5EF4-FFF2-40B4-BE49-F238E27FC236}">
                <a16:creationId xmlns:a16="http://schemas.microsoft.com/office/drawing/2014/main" xmlns="" id="{12CE8DC3-AA1D-4AB6-9C23-667B1D16ACCC}"/>
              </a:ext>
            </a:extLst>
          </p:cNvPr>
          <p:cNvSpPr/>
          <p:nvPr/>
        </p:nvSpPr>
        <p:spPr>
          <a:xfrm>
            <a:off x="2843096"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72" name="타원 71">
            <a:extLst>
              <a:ext uri="{FF2B5EF4-FFF2-40B4-BE49-F238E27FC236}">
                <a16:creationId xmlns:a16="http://schemas.microsoft.com/office/drawing/2014/main" xmlns="" id="{64BB7934-240B-4F4D-B826-CD4EEE8B8DA4}"/>
              </a:ext>
            </a:extLst>
          </p:cNvPr>
          <p:cNvSpPr/>
          <p:nvPr/>
        </p:nvSpPr>
        <p:spPr>
          <a:xfrm>
            <a:off x="351898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73" name="타원 72">
            <a:extLst>
              <a:ext uri="{FF2B5EF4-FFF2-40B4-BE49-F238E27FC236}">
                <a16:creationId xmlns:a16="http://schemas.microsoft.com/office/drawing/2014/main" xmlns="" id="{8A60D751-AAE8-466A-8440-5266D684A693}"/>
              </a:ext>
            </a:extLst>
          </p:cNvPr>
          <p:cNvSpPr/>
          <p:nvPr/>
        </p:nvSpPr>
        <p:spPr>
          <a:xfrm>
            <a:off x="5945688"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74" name="타원 73">
            <a:extLst>
              <a:ext uri="{FF2B5EF4-FFF2-40B4-BE49-F238E27FC236}">
                <a16:creationId xmlns:a16="http://schemas.microsoft.com/office/drawing/2014/main" xmlns="" id="{48DD788E-E5F4-4358-8CB1-16D934111FF6}"/>
              </a:ext>
            </a:extLst>
          </p:cNvPr>
          <p:cNvSpPr/>
          <p:nvPr/>
        </p:nvSpPr>
        <p:spPr>
          <a:xfrm>
            <a:off x="6621576"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75" name="타원 74">
            <a:extLst>
              <a:ext uri="{FF2B5EF4-FFF2-40B4-BE49-F238E27FC236}">
                <a16:creationId xmlns:a16="http://schemas.microsoft.com/office/drawing/2014/main" xmlns="" id="{680A4D24-9B98-4E84-996A-2ED76F0D84CD}"/>
              </a:ext>
            </a:extLst>
          </p:cNvPr>
          <p:cNvSpPr/>
          <p:nvPr/>
        </p:nvSpPr>
        <p:spPr>
          <a:xfrm>
            <a:off x="729746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76" name="타원 75">
            <a:extLst>
              <a:ext uri="{FF2B5EF4-FFF2-40B4-BE49-F238E27FC236}">
                <a16:creationId xmlns:a16="http://schemas.microsoft.com/office/drawing/2014/main" xmlns="" id="{D27FE1EE-9755-446C-B1DB-D77AA82FA4DB}"/>
              </a:ext>
            </a:extLst>
          </p:cNvPr>
          <p:cNvSpPr/>
          <p:nvPr/>
        </p:nvSpPr>
        <p:spPr>
          <a:xfrm>
            <a:off x="7973352"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pic>
        <p:nvPicPr>
          <p:cNvPr id="79" name="그림 78" descr="저울, 장치, 램프이(가) 표시된 사진&#10;&#10;자동 생성된 설명">
            <a:extLst>
              <a:ext uri="{FF2B5EF4-FFF2-40B4-BE49-F238E27FC236}">
                <a16:creationId xmlns:a16="http://schemas.microsoft.com/office/drawing/2014/main" xmlns="" id="{513B5188-02E8-4E1C-A594-23E9BF1837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487835"/>
            <a:ext cx="1939330" cy="1781284"/>
          </a:xfrm>
          <a:prstGeom prst="rect">
            <a:avLst/>
          </a:prstGeom>
        </p:spPr>
      </p:pic>
      <p:sp>
        <p:nvSpPr>
          <p:cNvPr id="29" name="직사각형 28">
            <a:extLst>
              <a:ext uri="{FF2B5EF4-FFF2-40B4-BE49-F238E27FC236}">
                <a16:creationId xmlns:a16="http://schemas.microsoft.com/office/drawing/2014/main" xmlns="" id="{48F4109E-FA3E-4620-8FE3-D07FB7BE29ED}"/>
              </a:ext>
            </a:extLst>
          </p:cNvPr>
          <p:cNvSpPr/>
          <p:nvPr/>
        </p:nvSpPr>
        <p:spPr>
          <a:xfrm>
            <a:off x="2257822" y="5482899"/>
            <a:ext cx="5389338"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600" dirty="0">
                <a:solidFill>
                  <a:srgbClr val="193EB0"/>
                </a:solidFill>
                <a:latin typeface="SamsungOne 400" panose="020B0503030303020204" pitchFamily="34" charset="0"/>
              </a:rPr>
              <a:t>Sorted List</a:t>
            </a:r>
            <a:endParaRPr lang="ko-KR" altLang="en-US" sz="1600" dirty="0">
              <a:solidFill>
                <a:srgbClr val="193EB0"/>
              </a:solidFill>
              <a:latin typeface="SamsungOne 400" panose="020B0503030303020204" pitchFamily="34" charset="0"/>
            </a:endParaRPr>
          </a:p>
        </p:txBody>
      </p:sp>
      <p:sp>
        <p:nvSpPr>
          <p:cNvPr id="19" name="직사각형 18">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0" name="직사각형 19">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1" name="직사각형 20">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22" name="TextBox 21">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Merging two sorted lists</a:t>
            </a:r>
          </a:p>
        </p:txBody>
      </p:sp>
      <p:sp>
        <p:nvSpPr>
          <p:cNvPr id="23" name="직사각형 22">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Find a method to merge two sorted lists into one sorted list. Use a balance scale.</a:t>
            </a:r>
          </a:p>
        </p:txBody>
      </p:sp>
    </p:spTree>
    <p:extLst>
      <p:ext uri="{BB962C8B-B14F-4D97-AF65-F5344CB8AC3E}">
        <p14:creationId xmlns:p14="http://schemas.microsoft.com/office/powerpoint/2010/main" val="8610875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xmlns="" id="{F9929EA1-B31D-4D7F-B09B-327750F7F80D}"/>
              </a:ext>
            </a:extLst>
          </p:cNvPr>
          <p:cNvSpPr/>
          <p:nvPr/>
        </p:nvSpPr>
        <p:spPr>
          <a:xfrm>
            <a:off x="1318946"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87F8DFD0-6245-4482-B99C-DEE81469E715}"/>
              </a:ext>
            </a:extLst>
          </p:cNvPr>
          <p:cNvSpPr/>
          <p:nvPr/>
        </p:nvSpPr>
        <p:spPr>
          <a:xfrm>
            <a:off x="5773112"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2" name="타원 51">
            <a:extLst>
              <a:ext uri="{FF2B5EF4-FFF2-40B4-BE49-F238E27FC236}">
                <a16:creationId xmlns:a16="http://schemas.microsoft.com/office/drawing/2014/main" xmlns="" id="{88CD26B9-4C46-45A3-853C-A4D7FBACC56F}"/>
              </a:ext>
            </a:extLst>
          </p:cNvPr>
          <p:cNvSpPr/>
          <p:nvPr/>
        </p:nvSpPr>
        <p:spPr>
          <a:xfrm>
            <a:off x="1491320" y="274089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53" name="타원 52">
            <a:extLst>
              <a:ext uri="{FF2B5EF4-FFF2-40B4-BE49-F238E27FC236}">
                <a16:creationId xmlns:a16="http://schemas.microsoft.com/office/drawing/2014/main" xmlns="" id="{BD17850F-9EBD-4556-8493-8B167E3A044F}"/>
              </a:ext>
            </a:extLst>
          </p:cNvPr>
          <p:cNvSpPr/>
          <p:nvPr/>
        </p:nvSpPr>
        <p:spPr>
          <a:xfrm>
            <a:off x="2167208"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71" name="타원 70">
            <a:extLst>
              <a:ext uri="{FF2B5EF4-FFF2-40B4-BE49-F238E27FC236}">
                <a16:creationId xmlns:a16="http://schemas.microsoft.com/office/drawing/2014/main" xmlns="" id="{12CE8DC3-AA1D-4AB6-9C23-667B1D16ACCC}"/>
              </a:ext>
            </a:extLst>
          </p:cNvPr>
          <p:cNvSpPr/>
          <p:nvPr/>
        </p:nvSpPr>
        <p:spPr>
          <a:xfrm>
            <a:off x="2843096"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72" name="타원 71">
            <a:extLst>
              <a:ext uri="{FF2B5EF4-FFF2-40B4-BE49-F238E27FC236}">
                <a16:creationId xmlns:a16="http://schemas.microsoft.com/office/drawing/2014/main" xmlns="" id="{64BB7934-240B-4F4D-B826-CD4EEE8B8DA4}"/>
              </a:ext>
            </a:extLst>
          </p:cNvPr>
          <p:cNvSpPr/>
          <p:nvPr/>
        </p:nvSpPr>
        <p:spPr>
          <a:xfrm>
            <a:off x="351898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73" name="타원 72">
            <a:extLst>
              <a:ext uri="{FF2B5EF4-FFF2-40B4-BE49-F238E27FC236}">
                <a16:creationId xmlns:a16="http://schemas.microsoft.com/office/drawing/2014/main" xmlns="" id="{8A60D751-AAE8-466A-8440-5266D684A693}"/>
              </a:ext>
            </a:extLst>
          </p:cNvPr>
          <p:cNvSpPr/>
          <p:nvPr/>
        </p:nvSpPr>
        <p:spPr>
          <a:xfrm>
            <a:off x="5945688" y="274089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74" name="타원 73">
            <a:extLst>
              <a:ext uri="{FF2B5EF4-FFF2-40B4-BE49-F238E27FC236}">
                <a16:creationId xmlns:a16="http://schemas.microsoft.com/office/drawing/2014/main" xmlns="" id="{48DD788E-E5F4-4358-8CB1-16D934111FF6}"/>
              </a:ext>
            </a:extLst>
          </p:cNvPr>
          <p:cNvSpPr/>
          <p:nvPr/>
        </p:nvSpPr>
        <p:spPr>
          <a:xfrm>
            <a:off x="6621576"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75" name="타원 74">
            <a:extLst>
              <a:ext uri="{FF2B5EF4-FFF2-40B4-BE49-F238E27FC236}">
                <a16:creationId xmlns:a16="http://schemas.microsoft.com/office/drawing/2014/main" xmlns="" id="{680A4D24-9B98-4E84-996A-2ED76F0D84CD}"/>
              </a:ext>
            </a:extLst>
          </p:cNvPr>
          <p:cNvSpPr/>
          <p:nvPr/>
        </p:nvSpPr>
        <p:spPr>
          <a:xfrm>
            <a:off x="729746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76" name="타원 75">
            <a:extLst>
              <a:ext uri="{FF2B5EF4-FFF2-40B4-BE49-F238E27FC236}">
                <a16:creationId xmlns:a16="http://schemas.microsoft.com/office/drawing/2014/main" xmlns="" id="{D27FE1EE-9755-446C-B1DB-D77AA82FA4DB}"/>
              </a:ext>
            </a:extLst>
          </p:cNvPr>
          <p:cNvSpPr/>
          <p:nvPr/>
        </p:nvSpPr>
        <p:spPr>
          <a:xfrm>
            <a:off x="7973352"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78" name="직사각형 77">
            <a:extLst>
              <a:ext uri="{FF2B5EF4-FFF2-40B4-BE49-F238E27FC236}">
                <a16:creationId xmlns:a16="http://schemas.microsoft.com/office/drawing/2014/main" xmlns="" id="{ED0B16DD-7280-4D96-84A4-AE05BB2A6F54}"/>
              </a:ext>
            </a:extLst>
          </p:cNvPr>
          <p:cNvSpPr/>
          <p:nvPr/>
        </p:nvSpPr>
        <p:spPr>
          <a:xfrm>
            <a:off x="2257822" y="5482899"/>
            <a:ext cx="5389338" cy="639147"/>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600" dirty="0">
              <a:solidFill>
                <a:srgbClr val="1429A0"/>
              </a:solidFill>
              <a:latin typeface="SamsungOne 400" panose="020B0503030303020204" pitchFamily="34" charset="0"/>
              <a:ea typeface="맑은 고딕"/>
            </a:endParaRPr>
          </a:p>
        </p:txBody>
      </p:sp>
      <p:pic>
        <p:nvPicPr>
          <p:cNvPr id="79" name="그림 78" descr="저울, 장치, 램프이(가) 표시된 사진&#10;&#10;자동 생성된 설명">
            <a:extLst>
              <a:ext uri="{FF2B5EF4-FFF2-40B4-BE49-F238E27FC236}">
                <a16:creationId xmlns:a16="http://schemas.microsoft.com/office/drawing/2014/main" xmlns="" id="{513B5188-02E8-4E1C-A594-23E9BF1837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487835"/>
            <a:ext cx="1939330" cy="1781284"/>
          </a:xfrm>
          <a:prstGeom prst="rect">
            <a:avLst/>
          </a:prstGeom>
        </p:spPr>
      </p:pic>
      <p:sp>
        <p:nvSpPr>
          <p:cNvPr id="80" name="타원 79">
            <a:extLst>
              <a:ext uri="{FF2B5EF4-FFF2-40B4-BE49-F238E27FC236}">
                <a16:creationId xmlns:a16="http://schemas.microsoft.com/office/drawing/2014/main" xmlns="" id="{C455BEE1-6C92-47E9-B1F2-DCB274DC614D}"/>
              </a:ext>
            </a:extLst>
          </p:cNvPr>
          <p:cNvSpPr/>
          <p:nvPr/>
        </p:nvSpPr>
        <p:spPr>
          <a:xfrm>
            <a:off x="4171657" y="423396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sp>
        <p:nvSpPr>
          <p:cNvPr id="81" name="타원 80">
            <a:extLst>
              <a:ext uri="{FF2B5EF4-FFF2-40B4-BE49-F238E27FC236}">
                <a16:creationId xmlns:a16="http://schemas.microsoft.com/office/drawing/2014/main" xmlns="" id="{23D575F7-072F-4E94-8DA3-4B807DB4C064}"/>
              </a:ext>
            </a:extLst>
          </p:cNvPr>
          <p:cNvSpPr/>
          <p:nvPr/>
        </p:nvSpPr>
        <p:spPr>
          <a:xfrm>
            <a:off x="5340553" y="423396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82" name="타원 81">
            <a:extLst>
              <a:ext uri="{FF2B5EF4-FFF2-40B4-BE49-F238E27FC236}">
                <a16:creationId xmlns:a16="http://schemas.microsoft.com/office/drawing/2014/main" xmlns="" id="{C6B3C69B-14AD-4D05-BCF0-4D9F8BED5A09}"/>
              </a:ext>
            </a:extLst>
          </p:cNvPr>
          <p:cNvSpPr/>
          <p:nvPr/>
        </p:nvSpPr>
        <p:spPr>
          <a:xfrm>
            <a:off x="2386901"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10</a:t>
            </a:r>
            <a:endParaRPr lang="ko-KR" altLang="en-US" sz="1300" dirty="0">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754F2BCF-68A4-4272-B31F-E835DC1F0891}"/>
              </a:ext>
            </a:extLst>
          </p:cNvPr>
          <p:cNvCxnSpPr>
            <a:cxnSpLocks/>
            <a:stCxn id="52" idx="4"/>
            <a:endCxn id="80" idx="1"/>
          </p:cNvCxnSpPr>
          <p:nvPr/>
        </p:nvCxnSpPr>
        <p:spPr>
          <a:xfrm>
            <a:off x="1691811" y="3141875"/>
            <a:ext cx="2538568" cy="115080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9F42EFAF-73C2-4899-AAE2-95902D019540}"/>
              </a:ext>
            </a:extLst>
          </p:cNvPr>
          <p:cNvCxnSpPr>
            <a:cxnSpLocks/>
            <a:stCxn id="80" idx="3"/>
            <a:endCxn id="82" idx="0"/>
          </p:cNvCxnSpPr>
          <p:nvPr/>
        </p:nvCxnSpPr>
        <p:spPr>
          <a:xfrm flipH="1">
            <a:off x="2587392" y="4576221"/>
            <a:ext cx="1642987" cy="1038042"/>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8FC70568-974D-451F-B746-C37154D6EE98}"/>
              </a:ext>
            </a:extLst>
          </p:cNvPr>
          <p:cNvCxnSpPr>
            <a:cxnSpLocks/>
            <a:stCxn id="73" idx="4"/>
            <a:endCxn id="81" idx="0"/>
          </p:cNvCxnSpPr>
          <p:nvPr/>
        </p:nvCxnSpPr>
        <p:spPr>
          <a:xfrm flipH="1">
            <a:off x="5541044" y="3141875"/>
            <a:ext cx="605135" cy="1092086"/>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Merging two sorted lists</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First, take the smallest element of the two sorted lists one by one and compare them. In this case, since 10 is less than 13, 10 is added to the sorted list first.</a:t>
            </a:r>
          </a:p>
        </p:txBody>
      </p:sp>
    </p:spTree>
    <p:extLst>
      <p:ext uri="{BB962C8B-B14F-4D97-AF65-F5344CB8AC3E}">
        <p14:creationId xmlns:p14="http://schemas.microsoft.com/office/powerpoint/2010/main" val="3613172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xmlns="" id="{1A44544B-947A-477A-BD5B-D75FD3FC2853}"/>
              </a:ext>
            </a:extLst>
          </p:cNvPr>
          <p:cNvGrpSpPr/>
          <p:nvPr/>
        </p:nvGrpSpPr>
        <p:grpSpPr>
          <a:xfrm>
            <a:off x="1855240" y="3277361"/>
            <a:ext cx="6195519" cy="1518095"/>
            <a:chOff x="1578339" y="3570438"/>
            <a:chExt cx="6195519" cy="1518095"/>
          </a:xfrm>
        </p:grpSpPr>
        <p:grpSp>
          <p:nvGrpSpPr>
            <p:cNvPr id="19" name="그룹 18">
              <a:extLst>
                <a:ext uri="{FF2B5EF4-FFF2-40B4-BE49-F238E27FC236}">
                  <a16:creationId xmlns:a16="http://schemas.microsoft.com/office/drawing/2014/main" xmlns="" id="{99720BD8-884A-4021-92F8-73C61F46E491}"/>
                </a:ext>
              </a:extLst>
            </p:cNvPr>
            <p:cNvGrpSpPr/>
            <p:nvPr/>
          </p:nvGrpSpPr>
          <p:grpSpPr>
            <a:xfrm>
              <a:off x="3315949" y="3570438"/>
              <a:ext cx="4457909" cy="488377"/>
              <a:chOff x="3315949" y="3570438"/>
              <a:chExt cx="4457909" cy="488377"/>
            </a:xfrm>
          </p:grpSpPr>
          <p:grpSp>
            <p:nvGrpSpPr>
              <p:cNvPr id="20" name="그룹 19">
                <a:extLst>
                  <a:ext uri="{FF2B5EF4-FFF2-40B4-BE49-F238E27FC236}">
                    <a16:creationId xmlns:a16="http://schemas.microsoft.com/office/drawing/2014/main" xmlns="" id="{D3D3E8A4-C2A2-4960-A7A8-B7D6537041E7}"/>
                  </a:ext>
                </a:extLst>
              </p:cNvPr>
              <p:cNvGrpSpPr/>
              <p:nvPr/>
            </p:nvGrpSpPr>
            <p:grpSpPr>
              <a:xfrm>
                <a:off x="3315949" y="3570442"/>
                <a:ext cx="4448142" cy="488373"/>
                <a:chOff x="1015701" y="3813038"/>
                <a:chExt cx="4448142" cy="488373"/>
              </a:xfrm>
            </p:grpSpPr>
            <p:pic>
              <p:nvPicPr>
                <p:cNvPr id="26" name="그림 25">
                  <a:extLst>
                    <a:ext uri="{FF2B5EF4-FFF2-40B4-BE49-F238E27FC236}">
                      <a16:creationId xmlns:a16="http://schemas.microsoft.com/office/drawing/2014/main" xmlns="" id="{0BE8D6BA-59D8-4020-864C-EE6618B07D8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1015701" y="3813038"/>
                  <a:ext cx="478606" cy="488373"/>
                </a:xfrm>
                <a:prstGeom prst="rect">
                  <a:avLst/>
                </a:prstGeom>
                <a:ln>
                  <a:noFill/>
                </a:ln>
              </p:spPr>
            </p:pic>
            <p:pic>
              <p:nvPicPr>
                <p:cNvPr id="27" name="그림 26">
                  <a:extLst>
                    <a:ext uri="{FF2B5EF4-FFF2-40B4-BE49-F238E27FC236}">
                      <a16:creationId xmlns:a16="http://schemas.microsoft.com/office/drawing/2014/main" xmlns="" id="{E647094E-553C-49C2-9C47-1EAD43FD234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2008085" y="3813038"/>
                  <a:ext cx="478606" cy="488373"/>
                </a:xfrm>
                <a:prstGeom prst="rect">
                  <a:avLst/>
                </a:prstGeom>
                <a:ln>
                  <a:noFill/>
                </a:ln>
              </p:spPr>
            </p:pic>
            <p:pic>
              <p:nvPicPr>
                <p:cNvPr id="28" name="그림 27">
                  <a:extLst>
                    <a:ext uri="{FF2B5EF4-FFF2-40B4-BE49-F238E27FC236}">
                      <a16:creationId xmlns:a16="http://schemas.microsoft.com/office/drawing/2014/main" xmlns="" id="{A25B43B7-ADA2-4564-9B15-ACC8E694603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3000469" y="3813038"/>
                  <a:ext cx="478606" cy="488373"/>
                </a:xfrm>
                <a:prstGeom prst="rect">
                  <a:avLst/>
                </a:prstGeom>
                <a:ln>
                  <a:noFill/>
                </a:ln>
              </p:spPr>
            </p:pic>
            <p:pic>
              <p:nvPicPr>
                <p:cNvPr id="29" name="그림 28">
                  <a:extLst>
                    <a:ext uri="{FF2B5EF4-FFF2-40B4-BE49-F238E27FC236}">
                      <a16:creationId xmlns:a16="http://schemas.microsoft.com/office/drawing/2014/main" xmlns="" id="{F2BE1EAC-FEEA-45EC-BA2A-56EB5A78FDA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3992853" y="3813038"/>
                  <a:ext cx="478606" cy="488373"/>
                </a:xfrm>
                <a:prstGeom prst="rect">
                  <a:avLst/>
                </a:prstGeom>
                <a:ln>
                  <a:noFill/>
                </a:ln>
              </p:spPr>
            </p:pic>
            <p:pic>
              <p:nvPicPr>
                <p:cNvPr id="30" name="그림 29">
                  <a:extLst>
                    <a:ext uri="{FF2B5EF4-FFF2-40B4-BE49-F238E27FC236}">
                      <a16:creationId xmlns:a16="http://schemas.microsoft.com/office/drawing/2014/main" xmlns="" id="{1CB77D03-A12E-4733-A5BE-40ED7E8BD10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985237" y="3813038"/>
                  <a:ext cx="478606" cy="488373"/>
                </a:xfrm>
                <a:prstGeom prst="rect">
                  <a:avLst/>
                </a:prstGeom>
                <a:ln>
                  <a:noFill/>
                </a:ln>
              </p:spPr>
            </p:pic>
          </p:grpSp>
          <p:sp>
            <p:nvSpPr>
              <p:cNvPr id="21" name="타원 20">
                <a:extLst>
                  <a:ext uri="{FF2B5EF4-FFF2-40B4-BE49-F238E27FC236}">
                    <a16:creationId xmlns:a16="http://schemas.microsoft.com/office/drawing/2014/main" xmlns="" id="{26943905-EC78-46BD-A55A-E4F2223A1AAD}"/>
                  </a:ext>
                </a:extLst>
              </p:cNvPr>
              <p:cNvSpPr/>
              <p:nvPr/>
            </p:nvSpPr>
            <p:spPr>
              <a:xfrm>
                <a:off x="3315949" y="3570442"/>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sp>
            <p:nvSpPr>
              <p:cNvPr id="22" name="타원 21">
                <a:extLst>
                  <a:ext uri="{FF2B5EF4-FFF2-40B4-BE49-F238E27FC236}">
                    <a16:creationId xmlns:a16="http://schemas.microsoft.com/office/drawing/2014/main" xmlns="" id="{C21A28DA-86A2-4211-BB47-34A7BF4FEC19}"/>
                  </a:ext>
                </a:extLst>
              </p:cNvPr>
              <p:cNvSpPr/>
              <p:nvPr/>
            </p:nvSpPr>
            <p:spPr>
              <a:xfrm>
                <a:off x="4308333" y="3570441"/>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23" name="타원 22">
                <a:extLst>
                  <a:ext uri="{FF2B5EF4-FFF2-40B4-BE49-F238E27FC236}">
                    <a16:creationId xmlns:a16="http://schemas.microsoft.com/office/drawing/2014/main" xmlns="" id="{49F01288-61B9-45D5-BAFA-6AE332D9677C}"/>
                  </a:ext>
                </a:extLst>
              </p:cNvPr>
              <p:cNvSpPr/>
              <p:nvPr/>
            </p:nvSpPr>
            <p:spPr>
              <a:xfrm>
                <a:off x="5300717" y="3570440"/>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sp>
            <p:nvSpPr>
              <p:cNvPr id="24" name="타원 23">
                <a:extLst>
                  <a:ext uri="{FF2B5EF4-FFF2-40B4-BE49-F238E27FC236}">
                    <a16:creationId xmlns:a16="http://schemas.microsoft.com/office/drawing/2014/main" xmlns="" id="{AC3A8A74-41B8-4249-B3FC-02E5ED9890E8}"/>
                  </a:ext>
                </a:extLst>
              </p:cNvPr>
              <p:cNvSpPr/>
              <p:nvPr/>
            </p:nvSpPr>
            <p:spPr>
              <a:xfrm>
                <a:off x="6293101" y="3570439"/>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25" name="타원 24">
                <a:extLst>
                  <a:ext uri="{FF2B5EF4-FFF2-40B4-BE49-F238E27FC236}">
                    <a16:creationId xmlns:a16="http://schemas.microsoft.com/office/drawing/2014/main" xmlns="" id="{76C3233F-4B2F-4A3A-AED7-D372D25BC22C}"/>
                  </a:ext>
                </a:extLst>
              </p:cNvPr>
              <p:cNvSpPr/>
              <p:nvPr/>
            </p:nvSpPr>
            <p:spPr>
              <a:xfrm>
                <a:off x="7285485" y="3570438"/>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grpSp>
        <p:grpSp>
          <p:nvGrpSpPr>
            <p:cNvPr id="5" name="그룹 4">
              <a:extLst>
                <a:ext uri="{FF2B5EF4-FFF2-40B4-BE49-F238E27FC236}">
                  <a16:creationId xmlns:a16="http://schemas.microsoft.com/office/drawing/2014/main" xmlns="" id="{C4C21E8A-8D98-4318-8DD6-186837871EFE}"/>
                </a:ext>
              </a:extLst>
            </p:cNvPr>
            <p:cNvGrpSpPr/>
            <p:nvPr/>
          </p:nvGrpSpPr>
          <p:grpSpPr>
            <a:xfrm>
              <a:off x="3315949" y="4600156"/>
              <a:ext cx="4457909" cy="488377"/>
              <a:chOff x="3315949" y="4600156"/>
              <a:chExt cx="4457909" cy="488377"/>
            </a:xfrm>
          </p:grpSpPr>
          <p:grpSp>
            <p:nvGrpSpPr>
              <p:cNvPr id="31" name="그룹 30">
                <a:extLst>
                  <a:ext uri="{FF2B5EF4-FFF2-40B4-BE49-F238E27FC236}">
                    <a16:creationId xmlns:a16="http://schemas.microsoft.com/office/drawing/2014/main" xmlns="" id="{0BB23F49-D3A8-465C-90C3-7CB63BC5A597}"/>
                  </a:ext>
                </a:extLst>
              </p:cNvPr>
              <p:cNvGrpSpPr/>
              <p:nvPr/>
            </p:nvGrpSpPr>
            <p:grpSpPr>
              <a:xfrm>
                <a:off x="3315949" y="4600160"/>
                <a:ext cx="4448142" cy="488373"/>
                <a:chOff x="1015701" y="3813038"/>
                <a:chExt cx="4448142" cy="488373"/>
              </a:xfrm>
            </p:grpSpPr>
            <p:pic>
              <p:nvPicPr>
                <p:cNvPr id="32" name="그림 31">
                  <a:extLst>
                    <a:ext uri="{FF2B5EF4-FFF2-40B4-BE49-F238E27FC236}">
                      <a16:creationId xmlns:a16="http://schemas.microsoft.com/office/drawing/2014/main" xmlns="" id="{B16137C8-C670-4D57-A3C5-E26D85990BE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1015701" y="3813038"/>
                  <a:ext cx="478606" cy="488373"/>
                </a:xfrm>
                <a:prstGeom prst="rect">
                  <a:avLst/>
                </a:prstGeom>
                <a:ln>
                  <a:noFill/>
                </a:ln>
              </p:spPr>
            </p:pic>
            <p:pic>
              <p:nvPicPr>
                <p:cNvPr id="33" name="그림 32">
                  <a:extLst>
                    <a:ext uri="{FF2B5EF4-FFF2-40B4-BE49-F238E27FC236}">
                      <a16:creationId xmlns:a16="http://schemas.microsoft.com/office/drawing/2014/main" xmlns="" id="{3ABB169D-089A-4C9C-8DBA-F76FE4F279D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2008085" y="3813038"/>
                  <a:ext cx="478606" cy="488373"/>
                </a:xfrm>
                <a:prstGeom prst="rect">
                  <a:avLst/>
                </a:prstGeom>
                <a:ln>
                  <a:noFill/>
                </a:ln>
              </p:spPr>
            </p:pic>
            <p:pic>
              <p:nvPicPr>
                <p:cNvPr id="34" name="그림 33">
                  <a:extLst>
                    <a:ext uri="{FF2B5EF4-FFF2-40B4-BE49-F238E27FC236}">
                      <a16:creationId xmlns:a16="http://schemas.microsoft.com/office/drawing/2014/main" xmlns="" id="{8D774665-D586-4019-A97E-8966FA13A0D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3000469" y="3813038"/>
                  <a:ext cx="478606" cy="488373"/>
                </a:xfrm>
                <a:prstGeom prst="rect">
                  <a:avLst/>
                </a:prstGeom>
                <a:ln>
                  <a:noFill/>
                </a:ln>
              </p:spPr>
            </p:pic>
            <p:pic>
              <p:nvPicPr>
                <p:cNvPr id="35" name="그림 34">
                  <a:extLst>
                    <a:ext uri="{FF2B5EF4-FFF2-40B4-BE49-F238E27FC236}">
                      <a16:creationId xmlns:a16="http://schemas.microsoft.com/office/drawing/2014/main" xmlns="" id="{D7E345AE-E5E4-4054-9941-3D93F463A73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3992853" y="3813038"/>
                  <a:ext cx="478606" cy="488373"/>
                </a:xfrm>
                <a:prstGeom prst="rect">
                  <a:avLst/>
                </a:prstGeom>
                <a:ln>
                  <a:noFill/>
                </a:ln>
              </p:spPr>
            </p:pic>
            <p:pic>
              <p:nvPicPr>
                <p:cNvPr id="36" name="그림 35">
                  <a:extLst>
                    <a:ext uri="{FF2B5EF4-FFF2-40B4-BE49-F238E27FC236}">
                      <a16:creationId xmlns:a16="http://schemas.microsoft.com/office/drawing/2014/main" xmlns="" id="{F673E5E3-E1FD-4C34-B4C3-F537603FA55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4985237" y="3813038"/>
                  <a:ext cx="478606" cy="488373"/>
                </a:xfrm>
                <a:prstGeom prst="rect">
                  <a:avLst/>
                </a:prstGeom>
                <a:ln>
                  <a:noFill/>
                </a:ln>
              </p:spPr>
            </p:pic>
          </p:grpSp>
          <p:sp>
            <p:nvSpPr>
              <p:cNvPr id="37" name="타원 36">
                <a:extLst>
                  <a:ext uri="{FF2B5EF4-FFF2-40B4-BE49-F238E27FC236}">
                    <a16:creationId xmlns:a16="http://schemas.microsoft.com/office/drawing/2014/main" xmlns="" id="{7F0AF7BF-5BB2-473B-9233-DC7D6E05D9AD}"/>
                  </a:ext>
                </a:extLst>
              </p:cNvPr>
              <p:cNvSpPr/>
              <p:nvPr/>
            </p:nvSpPr>
            <p:spPr>
              <a:xfrm>
                <a:off x="3315949" y="4600160"/>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10</a:t>
                </a:r>
                <a:endParaRPr lang="ko-KR" altLang="en-US" sz="1300" dirty="0">
                  <a:solidFill>
                    <a:schemeClr val="bg1"/>
                  </a:solidFill>
                  <a:latin typeface="SamsungOne 400" panose="020B0503030303020204" pitchFamily="34" charset="0"/>
                </a:endParaRPr>
              </a:p>
            </p:txBody>
          </p:sp>
          <p:sp>
            <p:nvSpPr>
              <p:cNvPr id="38" name="타원 37">
                <a:extLst>
                  <a:ext uri="{FF2B5EF4-FFF2-40B4-BE49-F238E27FC236}">
                    <a16:creationId xmlns:a16="http://schemas.microsoft.com/office/drawing/2014/main" xmlns="" id="{F65CDD75-242D-4EC7-9290-7EA614548BC8}"/>
                  </a:ext>
                </a:extLst>
              </p:cNvPr>
              <p:cNvSpPr/>
              <p:nvPr/>
            </p:nvSpPr>
            <p:spPr>
              <a:xfrm>
                <a:off x="4308333" y="4600159"/>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20</a:t>
                </a:r>
                <a:endParaRPr lang="ko-KR" altLang="en-US" sz="1300" dirty="0">
                  <a:solidFill>
                    <a:schemeClr val="bg1"/>
                  </a:solidFill>
                  <a:latin typeface="SamsungOne 400" panose="020B0503030303020204" pitchFamily="34" charset="0"/>
                </a:endParaRPr>
              </a:p>
            </p:txBody>
          </p:sp>
          <p:sp>
            <p:nvSpPr>
              <p:cNvPr id="39" name="타원 38">
                <a:extLst>
                  <a:ext uri="{FF2B5EF4-FFF2-40B4-BE49-F238E27FC236}">
                    <a16:creationId xmlns:a16="http://schemas.microsoft.com/office/drawing/2014/main" xmlns="" id="{914AA7EA-70D4-47D7-B93A-F446559C2E58}"/>
                  </a:ext>
                </a:extLst>
              </p:cNvPr>
              <p:cNvSpPr/>
              <p:nvPr/>
            </p:nvSpPr>
            <p:spPr>
              <a:xfrm>
                <a:off x="5300717" y="4600158"/>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30</a:t>
                </a:r>
                <a:endParaRPr lang="ko-KR" altLang="en-US" sz="1300" dirty="0">
                  <a:solidFill>
                    <a:schemeClr val="bg1"/>
                  </a:solidFill>
                  <a:latin typeface="SamsungOne 400" panose="020B0503030303020204" pitchFamily="34" charset="0"/>
                </a:endParaRPr>
              </a:p>
            </p:txBody>
          </p:sp>
          <p:sp>
            <p:nvSpPr>
              <p:cNvPr id="40" name="타원 39">
                <a:extLst>
                  <a:ext uri="{FF2B5EF4-FFF2-40B4-BE49-F238E27FC236}">
                    <a16:creationId xmlns:a16="http://schemas.microsoft.com/office/drawing/2014/main" xmlns="" id="{CBF97760-89C6-456F-9344-AC87D95994F3}"/>
                  </a:ext>
                </a:extLst>
              </p:cNvPr>
              <p:cNvSpPr/>
              <p:nvPr/>
            </p:nvSpPr>
            <p:spPr>
              <a:xfrm>
                <a:off x="6293101" y="4600157"/>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40</a:t>
                </a:r>
                <a:endParaRPr lang="ko-KR" altLang="en-US" sz="1300" dirty="0">
                  <a:solidFill>
                    <a:schemeClr val="bg1"/>
                  </a:solidFill>
                  <a:latin typeface="SamsungOne 400" panose="020B0503030303020204" pitchFamily="34" charset="0"/>
                </a:endParaRPr>
              </a:p>
            </p:txBody>
          </p:sp>
          <p:sp>
            <p:nvSpPr>
              <p:cNvPr id="41" name="타원 40">
                <a:extLst>
                  <a:ext uri="{FF2B5EF4-FFF2-40B4-BE49-F238E27FC236}">
                    <a16:creationId xmlns:a16="http://schemas.microsoft.com/office/drawing/2014/main" xmlns="" id="{BB7FB924-805F-42F9-93D1-78D91C4D99B9}"/>
                  </a:ext>
                </a:extLst>
              </p:cNvPr>
              <p:cNvSpPr/>
              <p:nvPr/>
            </p:nvSpPr>
            <p:spPr>
              <a:xfrm>
                <a:off x="7285485" y="4600156"/>
                <a:ext cx="488373" cy="488373"/>
              </a:xfrm>
              <a:prstGeom prst="ellipse">
                <a:avLst/>
              </a:prstGeom>
              <a:ln w="19050">
                <a:no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solidFill>
                      <a:schemeClr val="bg1"/>
                    </a:solidFill>
                    <a:latin typeface="SamsungOne 400" panose="020B0503030303020204" pitchFamily="34" charset="0"/>
                  </a:rPr>
                  <a:t>50</a:t>
                </a:r>
                <a:endParaRPr lang="ko-KR" altLang="en-US" sz="1300" dirty="0">
                  <a:solidFill>
                    <a:schemeClr val="bg1"/>
                  </a:solidFill>
                  <a:latin typeface="SamsungOne 400" panose="020B0503030303020204" pitchFamily="34" charset="0"/>
                </a:endParaRPr>
              </a:p>
            </p:txBody>
          </p:sp>
        </p:grpSp>
        <p:sp>
          <p:nvSpPr>
            <p:cNvPr id="42" name="직사각형 41">
              <a:extLst>
                <a:ext uri="{FF2B5EF4-FFF2-40B4-BE49-F238E27FC236}">
                  <a16:creationId xmlns:a16="http://schemas.microsoft.com/office/drawing/2014/main" xmlns="" id="{19844AC0-11E4-4591-B1EA-770D5CB4E36F}"/>
                </a:ext>
              </a:extLst>
            </p:cNvPr>
            <p:cNvSpPr/>
            <p:nvPr/>
          </p:nvSpPr>
          <p:spPr>
            <a:xfrm>
              <a:off x="1582615" y="3570438"/>
              <a:ext cx="1219556" cy="488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b="1" dirty="0">
                  <a:solidFill>
                    <a:srgbClr val="0D0D0D"/>
                  </a:solidFill>
                  <a:latin typeface="SamsungOne 700" panose="020B0803030303020204" pitchFamily="34" charset="0"/>
                </a:rPr>
                <a:t>Unsorted</a:t>
              </a:r>
              <a:endParaRPr lang="ko-KR" altLang="en-US" b="1" dirty="0">
                <a:solidFill>
                  <a:srgbClr val="0D0D0D"/>
                </a:solidFill>
                <a:latin typeface="SamsungOne 700" panose="020B0803030303020204" pitchFamily="34" charset="0"/>
              </a:endParaRPr>
            </a:p>
          </p:txBody>
        </p:sp>
        <p:sp>
          <p:nvSpPr>
            <p:cNvPr id="43" name="직사각형 42">
              <a:extLst>
                <a:ext uri="{FF2B5EF4-FFF2-40B4-BE49-F238E27FC236}">
                  <a16:creationId xmlns:a16="http://schemas.microsoft.com/office/drawing/2014/main" xmlns="" id="{FDF069B7-606D-4C04-A6D7-5BC785D59EF3}"/>
                </a:ext>
              </a:extLst>
            </p:cNvPr>
            <p:cNvSpPr/>
            <p:nvPr/>
          </p:nvSpPr>
          <p:spPr>
            <a:xfrm>
              <a:off x="1578339" y="4600156"/>
              <a:ext cx="1219556" cy="488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b="1" dirty="0">
                  <a:solidFill>
                    <a:srgbClr val="0D0D0D"/>
                  </a:solidFill>
                  <a:latin typeface="SamsungOne 700" panose="020B0803030303020204" pitchFamily="34" charset="0"/>
                </a:rPr>
                <a:t>Sorted</a:t>
              </a:r>
              <a:endParaRPr lang="ko-KR" altLang="en-US" b="1" dirty="0">
                <a:solidFill>
                  <a:srgbClr val="0D0D0D"/>
                </a:solidFill>
                <a:latin typeface="SamsungOne 700" panose="020B0803030303020204" pitchFamily="34" charset="0"/>
              </a:endParaRPr>
            </a:p>
          </p:txBody>
        </p:sp>
      </p:grpSp>
      <p:grpSp>
        <p:nvGrpSpPr>
          <p:cNvPr id="44" name="그룹 43">
            <a:extLst>
              <a:ext uri="{FF2B5EF4-FFF2-40B4-BE49-F238E27FC236}">
                <a16:creationId xmlns:a16="http://schemas.microsoft.com/office/drawing/2014/main" xmlns="" id="{0F88C5A5-9268-4FA9-AE23-5099D1833431}"/>
              </a:ext>
            </a:extLst>
          </p:cNvPr>
          <p:cNvGrpSpPr/>
          <p:nvPr/>
        </p:nvGrpSpPr>
        <p:grpSpPr>
          <a:xfrm>
            <a:off x="560388" y="2281019"/>
            <a:ext cx="8785224" cy="692497"/>
            <a:chOff x="804285" y="2642508"/>
            <a:chExt cx="8785224" cy="692497"/>
          </a:xfrm>
        </p:grpSpPr>
        <p:sp>
          <p:nvSpPr>
            <p:cNvPr id="45" name="TextBox 44">
              <a:extLst>
                <a:ext uri="{FF2B5EF4-FFF2-40B4-BE49-F238E27FC236}">
                  <a16:creationId xmlns:a16="http://schemas.microsoft.com/office/drawing/2014/main" xmlns="" id="{026585DD-BDD9-4877-B331-AA902E41BC09}"/>
                </a:ext>
              </a:extLst>
            </p:cNvPr>
            <p:cNvSpPr txBox="1"/>
            <p:nvPr/>
          </p:nvSpPr>
          <p:spPr>
            <a:xfrm>
              <a:off x="1065102" y="2642508"/>
              <a:ext cx="8524407" cy="692497"/>
            </a:xfrm>
            <a:prstGeom prst="rect">
              <a:avLst/>
            </a:prstGeom>
            <a:noFill/>
          </p:spPr>
          <p:txBody>
            <a:bodyPr wrap="square">
              <a:spAutoFit/>
            </a:bodyPr>
            <a:lstStyle/>
            <a:p>
              <a:pPr lvl="0">
                <a:spcBef>
                  <a:spcPts val="600"/>
                </a:spcBef>
                <a:spcAft>
                  <a:spcPts val="0"/>
                </a:spcAft>
                <a:buClr>
                  <a:schemeClr val="dk1"/>
                </a:buClr>
                <a:buSzPts val="1100"/>
              </a:pPr>
              <a:r>
                <a:rPr lang="en-US" altLang="ko-KR" sz="1300" dirty="0">
                  <a:latin typeface="SamsungOne 400" panose="020B0503030303020204" pitchFamily="34" charset="0"/>
                  <a:ea typeface="SamsungOne 400" panose="020B0503030303020204" pitchFamily="34" charset="0"/>
                  <a:cs typeface="+mn-cs"/>
                </a:rPr>
                <a:t>Suppose you are given 5 blue iron marbles as shown below. These iron marbles are the same shape and size but have different weights. What method should be used to sort these iron marbles in ascending order of weight as shown below?</a:t>
              </a:r>
            </a:p>
          </p:txBody>
        </p:sp>
        <p:sp>
          <p:nvSpPr>
            <p:cNvPr id="46" name="사각형: 둥근 모서리 25">
              <a:extLst>
                <a:ext uri="{FF2B5EF4-FFF2-40B4-BE49-F238E27FC236}">
                  <a16:creationId xmlns:a16="http://schemas.microsoft.com/office/drawing/2014/main" xmlns="" id="{4B9B769B-BC4F-425B-979D-DDC48A08E3E5}"/>
                </a:ext>
              </a:extLst>
            </p:cNvPr>
            <p:cNvSpPr/>
            <p:nvPr/>
          </p:nvSpPr>
          <p:spPr>
            <a:xfrm>
              <a:off x="804285" y="2679164"/>
              <a:ext cx="284150" cy="223667"/>
            </a:xfrm>
            <a:prstGeom prst="round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dirty="0">
                  <a:solidFill>
                    <a:schemeClr val="bg1"/>
                  </a:solidFill>
                  <a:latin typeface="SamsungOne 400" panose="020B0503030303020204" pitchFamily="34" charset="0"/>
                  <a:ea typeface="SamsungOne 400" panose="020B0503030303020204" pitchFamily="34" charset="0"/>
                </a:rPr>
                <a:t>Ex</a:t>
              </a:r>
              <a:endParaRPr lang="ko-KR" altLang="en-US" sz="1200" b="1" dirty="0">
                <a:solidFill>
                  <a:schemeClr val="bg1"/>
                </a:solidFill>
                <a:latin typeface="SamsungOne 400" panose="020B0503030303020204" pitchFamily="34" charset="0"/>
              </a:endParaRPr>
            </a:p>
          </p:txBody>
        </p:sp>
      </p:grpSp>
      <p:sp>
        <p:nvSpPr>
          <p:cNvPr id="47" name="직사각형 46">
            <a:extLst>
              <a:ext uri="{FF2B5EF4-FFF2-40B4-BE49-F238E27FC236}">
                <a16:creationId xmlns:a16="http://schemas.microsoft.com/office/drawing/2014/main" xmlns="" id="{A0FB847E-3637-461C-AB19-4889B228E467}"/>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Mission</a:t>
            </a:r>
          </a:p>
        </p:txBody>
      </p:sp>
      <p:sp>
        <p:nvSpPr>
          <p:cNvPr id="48" name="직사각형 47">
            <a:extLst>
              <a:ext uri="{FF2B5EF4-FFF2-40B4-BE49-F238E27FC236}">
                <a16:creationId xmlns:a16="http://schemas.microsoft.com/office/drawing/2014/main" xmlns="" id="{4FE08D0C-9FDB-42A4-8433-8F7A9AECCD90}"/>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27</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49" name="직사각형 48">
            <a:extLst>
              <a:ext uri="{FF2B5EF4-FFF2-40B4-BE49-F238E27FC236}">
                <a16:creationId xmlns:a16="http://schemas.microsoft.com/office/drawing/2014/main" xmlns="" id="{E401A766-D19C-4656-A4E4-801C12BB7355}"/>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Real world problem</a:t>
            </a:r>
          </a:p>
        </p:txBody>
      </p:sp>
      <p:sp>
        <p:nvSpPr>
          <p:cNvPr id="50" name="TextBox 49">
            <a:extLst>
              <a:ext uri="{FF2B5EF4-FFF2-40B4-BE49-F238E27FC236}">
                <a16:creationId xmlns:a16="http://schemas.microsoft.com/office/drawing/2014/main" xmlns="" id="{903CEE4E-3EC2-420E-81ED-17FD809A4691}"/>
              </a:ext>
            </a:extLst>
          </p:cNvPr>
          <p:cNvSpPr txBox="1"/>
          <p:nvPr/>
        </p:nvSpPr>
        <p:spPr>
          <a:xfrm>
            <a:off x="361950" y="1586913"/>
            <a:ext cx="8897664" cy="369332"/>
          </a:xfrm>
          <a:prstGeom prst="rect">
            <a:avLst/>
          </a:prstGeom>
          <a:noFill/>
        </p:spPr>
        <p:txBody>
          <a:bodyPr wrap="square">
            <a:spAutoFit/>
          </a:bodyPr>
          <a:lstStyle/>
          <a:p>
            <a:pPr defTabSz="-45199300"/>
            <a:r>
              <a:rPr lang="en-US" altLang="ko-KR" b="1" dirty="0">
                <a:solidFill>
                  <a:srgbClr val="000000"/>
                </a:solidFill>
                <a:latin typeface="Samsung Sharp Sans" pitchFamily="2" charset="0"/>
                <a:ea typeface="Samsung Sharp Sans" pitchFamily="2" charset="0"/>
                <a:cs typeface="Samsung Sharp Sans" pitchFamily="2" charset="0"/>
              </a:rPr>
              <a:t>1.1. The problem of sorting</a:t>
            </a:r>
          </a:p>
        </p:txBody>
      </p:sp>
      <p:sp>
        <p:nvSpPr>
          <p:cNvPr id="51" name="직사각형 50">
            <a:extLst>
              <a:ext uri="{FF2B5EF4-FFF2-40B4-BE49-F238E27FC236}">
                <a16:creationId xmlns:a16="http://schemas.microsoft.com/office/drawing/2014/main" xmlns="" id="{36742DAA-C41A-4A09-9A40-6812BAAE9961}"/>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1000"/>
              </a:spcAft>
              <a:buSzPct val="120000"/>
              <a:buBlip>
                <a:blip r:embed="rId6"/>
              </a:buBlip>
              <a:defRPr/>
            </a:pPr>
            <a:r>
              <a:rPr lang="en-US" altLang="ko-KR" sz="1300" dirty="0">
                <a:solidFill>
                  <a:schemeClr val="tx1"/>
                </a:solidFill>
                <a:latin typeface="SamsungOne 400" panose="020B0503030303020204" pitchFamily="34" charset="0"/>
                <a:ea typeface="SamsungOne 400" panose="020B0503030303020204" pitchFamily="34" charset="0"/>
              </a:rPr>
              <a:t>In our daily life, we often encounter alignment problems.</a:t>
            </a:r>
          </a:p>
        </p:txBody>
      </p:sp>
    </p:spTree>
    <p:extLst>
      <p:ext uri="{BB962C8B-B14F-4D97-AF65-F5344CB8AC3E}">
        <p14:creationId xmlns:p14="http://schemas.microsoft.com/office/powerpoint/2010/main" val="12857572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xmlns="" id="{F9929EA1-B31D-4D7F-B09B-327750F7F80D}"/>
              </a:ext>
            </a:extLst>
          </p:cNvPr>
          <p:cNvSpPr/>
          <p:nvPr/>
        </p:nvSpPr>
        <p:spPr>
          <a:xfrm>
            <a:off x="1318946"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87F8DFD0-6245-4482-B99C-DEE81469E715}"/>
              </a:ext>
            </a:extLst>
          </p:cNvPr>
          <p:cNvSpPr/>
          <p:nvPr/>
        </p:nvSpPr>
        <p:spPr>
          <a:xfrm>
            <a:off x="5773112"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3" name="타원 52">
            <a:extLst>
              <a:ext uri="{FF2B5EF4-FFF2-40B4-BE49-F238E27FC236}">
                <a16:creationId xmlns:a16="http://schemas.microsoft.com/office/drawing/2014/main" xmlns="" id="{BD17850F-9EBD-4556-8493-8B167E3A044F}"/>
              </a:ext>
            </a:extLst>
          </p:cNvPr>
          <p:cNvSpPr/>
          <p:nvPr/>
        </p:nvSpPr>
        <p:spPr>
          <a:xfrm>
            <a:off x="2167208" y="274089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71" name="타원 70">
            <a:extLst>
              <a:ext uri="{FF2B5EF4-FFF2-40B4-BE49-F238E27FC236}">
                <a16:creationId xmlns:a16="http://schemas.microsoft.com/office/drawing/2014/main" xmlns="" id="{12CE8DC3-AA1D-4AB6-9C23-667B1D16ACCC}"/>
              </a:ext>
            </a:extLst>
          </p:cNvPr>
          <p:cNvSpPr/>
          <p:nvPr/>
        </p:nvSpPr>
        <p:spPr>
          <a:xfrm>
            <a:off x="2843096"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72" name="타원 71">
            <a:extLst>
              <a:ext uri="{FF2B5EF4-FFF2-40B4-BE49-F238E27FC236}">
                <a16:creationId xmlns:a16="http://schemas.microsoft.com/office/drawing/2014/main" xmlns="" id="{64BB7934-240B-4F4D-B826-CD4EEE8B8DA4}"/>
              </a:ext>
            </a:extLst>
          </p:cNvPr>
          <p:cNvSpPr/>
          <p:nvPr/>
        </p:nvSpPr>
        <p:spPr>
          <a:xfrm>
            <a:off x="351898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73" name="타원 72">
            <a:extLst>
              <a:ext uri="{FF2B5EF4-FFF2-40B4-BE49-F238E27FC236}">
                <a16:creationId xmlns:a16="http://schemas.microsoft.com/office/drawing/2014/main" xmlns="" id="{8A60D751-AAE8-466A-8440-5266D684A693}"/>
              </a:ext>
            </a:extLst>
          </p:cNvPr>
          <p:cNvSpPr/>
          <p:nvPr/>
        </p:nvSpPr>
        <p:spPr>
          <a:xfrm>
            <a:off x="5945688" y="274089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74" name="타원 73">
            <a:extLst>
              <a:ext uri="{FF2B5EF4-FFF2-40B4-BE49-F238E27FC236}">
                <a16:creationId xmlns:a16="http://schemas.microsoft.com/office/drawing/2014/main" xmlns="" id="{48DD788E-E5F4-4358-8CB1-16D934111FF6}"/>
              </a:ext>
            </a:extLst>
          </p:cNvPr>
          <p:cNvSpPr/>
          <p:nvPr/>
        </p:nvSpPr>
        <p:spPr>
          <a:xfrm>
            <a:off x="6621576"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75" name="타원 74">
            <a:extLst>
              <a:ext uri="{FF2B5EF4-FFF2-40B4-BE49-F238E27FC236}">
                <a16:creationId xmlns:a16="http://schemas.microsoft.com/office/drawing/2014/main" xmlns="" id="{680A4D24-9B98-4E84-996A-2ED76F0D84CD}"/>
              </a:ext>
            </a:extLst>
          </p:cNvPr>
          <p:cNvSpPr/>
          <p:nvPr/>
        </p:nvSpPr>
        <p:spPr>
          <a:xfrm>
            <a:off x="729746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76" name="타원 75">
            <a:extLst>
              <a:ext uri="{FF2B5EF4-FFF2-40B4-BE49-F238E27FC236}">
                <a16:creationId xmlns:a16="http://schemas.microsoft.com/office/drawing/2014/main" xmlns="" id="{D27FE1EE-9755-446C-B1DB-D77AA82FA4DB}"/>
              </a:ext>
            </a:extLst>
          </p:cNvPr>
          <p:cNvSpPr/>
          <p:nvPr/>
        </p:nvSpPr>
        <p:spPr>
          <a:xfrm>
            <a:off x="7973352"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78" name="직사각형 77">
            <a:extLst>
              <a:ext uri="{FF2B5EF4-FFF2-40B4-BE49-F238E27FC236}">
                <a16:creationId xmlns:a16="http://schemas.microsoft.com/office/drawing/2014/main" xmlns="" id="{ED0B16DD-7280-4D96-84A4-AE05BB2A6F54}"/>
              </a:ext>
            </a:extLst>
          </p:cNvPr>
          <p:cNvSpPr/>
          <p:nvPr/>
        </p:nvSpPr>
        <p:spPr>
          <a:xfrm>
            <a:off x="2257822" y="5482899"/>
            <a:ext cx="5389338" cy="639147"/>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600" dirty="0">
              <a:solidFill>
                <a:srgbClr val="1429A0"/>
              </a:solidFill>
              <a:latin typeface="SamsungOne 400" panose="020B0503030303020204" pitchFamily="34" charset="0"/>
              <a:ea typeface="맑은 고딕"/>
            </a:endParaRPr>
          </a:p>
        </p:txBody>
      </p:sp>
      <p:pic>
        <p:nvPicPr>
          <p:cNvPr id="79" name="그림 78" descr="저울, 장치, 램프이(가) 표시된 사진&#10;&#10;자동 생성된 설명">
            <a:extLst>
              <a:ext uri="{FF2B5EF4-FFF2-40B4-BE49-F238E27FC236}">
                <a16:creationId xmlns:a16="http://schemas.microsoft.com/office/drawing/2014/main" xmlns="" id="{513B5188-02E8-4E1C-A594-23E9BF1837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487835"/>
            <a:ext cx="1939330" cy="1781284"/>
          </a:xfrm>
          <a:prstGeom prst="rect">
            <a:avLst/>
          </a:prstGeom>
        </p:spPr>
      </p:pic>
      <p:sp>
        <p:nvSpPr>
          <p:cNvPr id="80" name="타원 79">
            <a:extLst>
              <a:ext uri="{FF2B5EF4-FFF2-40B4-BE49-F238E27FC236}">
                <a16:creationId xmlns:a16="http://schemas.microsoft.com/office/drawing/2014/main" xmlns="" id="{C455BEE1-6C92-47E9-B1F2-DCB274DC614D}"/>
              </a:ext>
            </a:extLst>
          </p:cNvPr>
          <p:cNvSpPr/>
          <p:nvPr/>
        </p:nvSpPr>
        <p:spPr>
          <a:xfrm>
            <a:off x="4171657" y="423396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81" name="타원 80">
            <a:extLst>
              <a:ext uri="{FF2B5EF4-FFF2-40B4-BE49-F238E27FC236}">
                <a16:creationId xmlns:a16="http://schemas.microsoft.com/office/drawing/2014/main" xmlns="" id="{23D575F7-072F-4E94-8DA3-4B807DB4C064}"/>
              </a:ext>
            </a:extLst>
          </p:cNvPr>
          <p:cNvSpPr/>
          <p:nvPr/>
        </p:nvSpPr>
        <p:spPr>
          <a:xfrm>
            <a:off x="5340553" y="423396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82" name="타원 81">
            <a:extLst>
              <a:ext uri="{FF2B5EF4-FFF2-40B4-BE49-F238E27FC236}">
                <a16:creationId xmlns:a16="http://schemas.microsoft.com/office/drawing/2014/main" xmlns="" id="{C6B3C69B-14AD-4D05-BCF0-4D9F8BED5A09}"/>
              </a:ext>
            </a:extLst>
          </p:cNvPr>
          <p:cNvSpPr/>
          <p:nvPr/>
        </p:nvSpPr>
        <p:spPr>
          <a:xfrm>
            <a:off x="2386901"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10</a:t>
            </a:r>
            <a:endParaRPr lang="ko-KR" altLang="en-US" sz="1300" dirty="0">
              <a:latin typeface="SamsungOne 400" panose="020B0503030303020204" pitchFamily="34" charset="0"/>
            </a:endParaRPr>
          </a:p>
        </p:txBody>
      </p:sp>
      <p:sp>
        <p:nvSpPr>
          <p:cNvPr id="83" name="타원 82">
            <a:extLst>
              <a:ext uri="{FF2B5EF4-FFF2-40B4-BE49-F238E27FC236}">
                <a16:creationId xmlns:a16="http://schemas.microsoft.com/office/drawing/2014/main" xmlns="" id="{736BE5E6-7C22-405D-84BF-0A1AF1F802E2}"/>
              </a:ext>
            </a:extLst>
          </p:cNvPr>
          <p:cNvSpPr/>
          <p:nvPr/>
        </p:nvSpPr>
        <p:spPr>
          <a:xfrm>
            <a:off x="3062789"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754F2BCF-68A4-4272-B31F-E835DC1F0891}"/>
              </a:ext>
            </a:extLst>
          </p:cNvPr>
          <p:cNvCxnSpPr>
            <a:cxnSpLocks/>
            <a:stCxn id="53" idx="4"/>
            <a:endCxn id="80" idx="1"/>
          </p:cNvCxnSpPr>
          <p:nvPr/>
        </p:nvCxnSpPr>
        <p:spPr>
          <a:xfrm>
            <a:off x="2367699" y="3141875"/>
            <a:ext cx="1862680" cy="115080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9F42EFAF-73C2-4899-AAE2-95902D019540}"/>
              </a:ext>
            </a:extLst>
          </p:cNvPr>
          <p:cNvCxnSpPr>
            <a:cxnSpLocks/>
            <a:stCxn id="80" idx="4"/>
            <a:endCxn id="83" idx="0"/>
          </p:cNvCxnSpPr>
          <p:nvPr/>
        </p:nvCxnSpPr>
        <p:spPr>
          <a:xfrm flipH="1">
            <a:off x="3263280" y="4634943"/>
            <a:ext cx="1108868" cy="97932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8FC70568-974D-451F-B746-C37154D6EE98}"/>
              </a:ext>
            </a:extLst>
          </p:cNvPr>
          <p:cNvCxnSpPr>
            <a:cxnSpLocks/>
            <a:stCxn id="73" idx="4"/>
            <a:endCxn id="81" idx="0"/>
          </p:cNvCxnSpPr>
          <p:nvPr/>
        </p:nvCxnSpPr>
        <p:spPr>
          <a:xfrm flipH="1">
            <a:off x="5541044" y="3141875"/>
            <a:ext cx="605135" cy="1092086"/>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Merging two sorted lists</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Remove the element sent to the sorted list and compare the next element. Since 12 is less than 13, 12 is added to the sorted list.</a:t>
            </a:r>
          </a:p>
        </p:txBody>
      </p:sp>
    </p:spTree>
    <p:extLst>
      <p:ext uri="{BB962C8B-B14F-4D97-AF65-F5344CB8AC3E}">
        <p14:creationId xmlns:p14="http://schemas.microsoft.com/office/powerpoint/2010/main" val="2674666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xmlns="" id="{F9929EA1-B31D-4D7F-B09B-327750F7F80D}"/>
              </a:ext>
            </a:extLst>
          </p:cNvPr>
          <p:cNvSpPr/>
          <p:nvPr/>
        </p:nvSpPr>
        <p:spPr>
          <a:xfrm>
            <a:off x="1318946"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87F8DFD0-6245-4482-B99C-DEE81469E715}"/>
              </a:ext>
            </a:extLst>
          </p:cNvPr>
          <p:cNvSpPr/>
          <p:nvPr/>
        </p:nvSpPr>
        <p:spPr>
          <a:xfrm>
            <a:off x="5773112"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1" name="타원 70">
            <a:extLst>
              <a:ext uri="{FF2B5EF4-FFF2-40B4-BE49-F238E27FC236}">
                <a16:creationId xmlns:a16="http://schemas.microsoft.com/office/drawing/2014/main" xmlns="" id="{12CE8DC3-AA1D-4AB6-9C23-667B1D16ACCC}"/>
              </a:ext>
            </a:extLst>
          </p:cNvPr>
          <p:cNvSpPr/>
          <p:nvPr/>
        </p:nvSpPr>
        <p:spPr>
          <a:xfrm>
            <a:off x="2843096" y="274089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72" name="타원 71">
            <a:extLst>
              <a:ext uri="{FF2B5EF4-FFF2-40B4-BE49-F238E27FC236}">
                <a16:creationId xmlns:a16="http://schemas.microsoft.com/office/drawing/2014/main" xmlns="" id="{64BB7934-240B-4F4D-B826-CD4EEE8B8DA4}"/>
              </a:ext>
            </a:extLst>
          </p:cNvPr>
          <p:cNvSpPr/>
          <p:nvPr/>
        </p:nvSpPr>
        <p:spPr>
          <a:xfrm>
            <a:off x="351898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73" name="타원 72">
            <a:extLst>
              <a:ext uri="{FF2B5EF4-FFF2-40B4-BE49-F238E27FC236}">
                <a16:creationId xmlns:a16="http://schemas.microsoft.com/office/drawing/2014/main" xmlns="" id="{8A60D751-AAE8-466A-8440-5266D684A693}"/>
              </a:ext>
            </a:extLst>
          </p:cNvPr>
          <p:cNvSpPr/>
          <p:nvPr/>
        </p:nvSpPr>
        <p:spPr>
          <a:xfrm>
            <a:off x="5945688" y="274089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74" name="타원 73">
            <a:extLst>
              <a:ext uri="{FF2B5EF4-FFF2-40B4-BE49-F238E27FC236}">
                <a16:creationId xmlns:a16="http://schemas.microsoft.com/office/drawing/2014/main" xmlns="" id="{48DD788E-E5F4-4358-8CB1-16D934111FF6}"/>
              </a:ext>
            </a:extLst>
          </p:cNvPr>
          <p:cNvSpPr/>
          <p:nvPr/>
        </p:nvSpPr>
        <p:spPr>
          <a:xfrm>
            <a:off x="6621576"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75" name="타원 74">
            <a:extLst>
              <a:ext uri="{FF2B5EF4-FFF2-40B4-BE49-F238E27FC236}">
                <a16:creationId xmlns:a16="http://schemas.microsoft.com/office/drawing/2014/main" xmlns="" id="{680A4D24-9B98-4E84-996A-2ED76F0D84CD}"/>
              </a:ext>
            </a:extLst>
          </p:cNvPr>
          <p:cNvSpPr/>
          <p:nvPr/>
        </p:nvSpPr>
        <p:spPr>
          <a:xfrm>
            <a:off x="729746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76" name="타원 75">
            <a:extLst>
              <a:ext uri="{FF2B5EF4-FFF2-40B4-BE49-F238E27FC236}">
                <a16:creationId xmlns:a16="http://schemas.microsoft.com/office/drawing/2014/main" xmlns="" id="{D27FE1EE-9755-446C-B1DB-D77AA82FA4DB}"/>
              </a:ext>
            </a:extLst>
          </p:cNvPr>
          <p:cNvSpPr/>
          <p:nvPr/>
        </p:nvSpPr>
        <p:spPr>
          <a:xfrm>
            <a:off x="7973352"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78" name="직사각형 77">
            <a:extLst>
              <a:ext uri="{FF2B5EF4-FFF2-40B4-BE49-F238E27FC236}">
                <a16:creationId xmlns:a16="http://schemas.microsoft.com/office/drawing/2014/main" xmlns="" id="{ED0B16DD-7280-4D96-84A4-AE05BB2A6F54}"/>
              </a:ext>
            </a:extLst>
          </p:cNvPr>
          <p:cNvSpPr/>
          <p:nvPr/>
        </p:nvSpPr>
        <p:spPr>
          <a:xfrm>
            <a:off x="2257822" y="5482899"/>
            <a:ext cx="5389338" cy="639147"/>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600" dirty="0">
              <a:solidFill>
                <a:srgbClr val="1429A0"/>
              </a:solidFill>
              <a:latin typeface="SamsungOne 400" panose="020B0503030303020204" pitchFamily="34" charset="0"/>
              <a:ea typeface="맑은 고딕"/>
            </a:endParaRPr>
          </a:p>
        </p:txBody>
      </p:sp>
      <p:pic>
        <p:nvPicPr>
          <p:cNvPr id="79" name="그림 78" descr="저울, 장치, 램프이(가) 표시된 사진&#10;&#10;자동 생성된 설명">
            <a:extLst>
              <a:ext uri="{FF2B5EF4-FFF2-40B4-BE49-F238E27FC236}">
                <a16:creationId xmlns:a16="http://schemas.microsoft.com/office/drawing/2014/main" xmlns="" id="{513B5188-02E8-4E1C-A594-23E9BF1837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487835"/>
            <a:ext cx="1939330" cy="1781284"/>
          </a:xfrm>
          <a:prstGeom prst="rect">
            <a:avLst/>
          </a:prstGeom>
        </p:spPr>
      </p:pic>
      <p:sp>
        <p:nvSpPr>
          <p:cNvPr id="80" name="타원 79">
            <a:extLst>
              <a:ext uri="{FF2B5EF4-FFF2-40B4-BE49-F238E27FC236}">
                <a16:creationId xmlns:a16="http://schemas.microsoft.com/office/drawing/2014/main" xmlns="" id="{C455BEE1-6C92-47E9-B1F2-DCB274DC614D}"/>
              </a:ext>
            </a:extLst>
          </p:cNvPr>
          <p:cNvSpPr/>
          <p:nvPr/>
        </p:nvSpPr>
        <p:spPr>
          <a:xfrm>
            <a:off x="4171657" y="423396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81" name="타원 80">
            <a:extLst>
              <a:ext uri="{FF2B5EF4-FFF2-40B4-BE49-F238E27FC236}">
                <a16:creationId xmlns:a16="http://schemas.microsoft.com/office/drawing/2014/main" xmlns="" id="{23D575F7-072F-4E94-8DA3-4B807DB4C064}"/>
              </a:ext>
            </a:extLst>
          </p:cNvPr>
          <p:cNvSpPr/>
          <p:nvPr/>
        </p:nvSpPr>
        <p:spPr>
          <a:xfrm>
            <a:off x="5340553" y="423396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82" name="타원 81">
            <a:extLst>
              <a:ext uri="{FF2B5EF4-FFF2-40B4-BE49-F238E27FC236}">
                <a16:creationId xmlns:a16="http://schemas.microsoft.com/office/drawing/2014/main" xmlns="" id="{C6B3C69B-14AD-4D05-BCF0-4D9F8BED5A09}"/>
              </a:ext>
            </a:extLst>
          </p:cNvPr>
          <p:cNvSpPr/>
          <p:nvPr/>
        </p:nvSpPr>
        <p:spPr>
          <a:xfrm>
            <a:off x="2386901"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10</a:t>
            </a:r>
            <a:endParaRPr lang="ko-KR" altLang="en-US" sz="1300" dirty="0">
              <a:latin typeface="SamsungOne 400" panose="020B0503030303020204" pitchFamily="34" charset="0"/>
            </a:endParaRPr>
          </a:p>
        </p:txBody>
      </p:sp>
      <p:sp>
        <p:nvSpPr>
          <p:cNvPr id="83" name="타원 82">
            <a:extLst>
              <a:ext uri="{FF2B5EF4-FFF2-40B4-BE49-F238E27FC236}">
                <a16:creationId xmlns:a16="http://schemas.microsoft.com/office/drawing/2014/main" xmlns="" id="{736BE5E6-7C22-405D-84BF-0A1AF1F802E2}"/>
              </a:ext>
            </a:extLst>
          </p:cNvPr>
          <p:cNvSpPr/>
          <p:nvPr/>
        </p:nvSpPr>
        <p:spPr>
          <a:xfrm>
            <a:off x="3062789"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84" name="타원 83">
            <a:extLst>
              <a:ext uri="{FF2B5EF4-FFF2-40B4-BE49-F238E27FC236}">
                <a16:creationId xmlns:a16="http://schemas.microsoft.com/office/drawing/2014/main" xmlns="" id="{AB05D445-E546-4863-90DA-9202072288BD}"/>
              </a:ext>
            </a:extLst>
          </p:cNvPr>
          <p:cNvSpPr/>
          <p:nvPr/>
        </p:nvSpPr>
        <p:spPr>
          <a:xfrm>
            <a:off x="3738677"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754F2BCF-68A4-4272-B31F-E835DC1F0891}"/>
              </a:ext>
            </a:extLst>
          </p:cNvPr>
          <p:cNvCxnSpPr>
            <a:cxnSpLocks/>
            <a:stCxn id="71" idx="4"/>
            <a:endCxn id="80" idx="1"/>
          </p:cNvCxnSpPr>
          <p:nvPr/>
        </p:nvCxnSpPr>
        <p:spPr>
          <a:xfrm>
            <a:off x="3043587" y="3141875"/>
            <a:ext cx="1186792" cy="115080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9F42EFAF-73C2-4899-AAE2-95902D019540}"/>
              </a:ext>
            </a:extLst>
          </p:cNvPr>
          <p:cNvCxnSpPr>
            <a:cxnSpLocks/>
            <a:stCxn id="81" idx="4"/>
            <a:endCxn id="84" idx="0"/>
          </p:cNvCxnSpPr>
          <p:nvPr/>
        </p:nvCxnSpPr>
        <p:spPr>
          <a:xfrm flipH="1">
            <a:off x="3939168" y="4634943"/>
            <a:ext cx="1601876" cy="97932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8FC70568-974D-451F-B746-C37154D6EE98}"/>
              </a:ext>
            </a:extLst>
          </p:cNvPr>
          <p:cNvCxnSpPr>
            <a:cxnSpLocks/>
            <a:stCxn id="73" idx="4"/>
            <a:endCxn id="81" idx="0"/>
          </p:cNvCxnSpPr>
          <p:nvPr/>
        </p:nvCxnSpPr>
        <p:spPr>
          <a:xfrm flipH="1">
            <a:off x="5541044" y="3141875"/>
            <a:ext cx="605135" cy="1092086"/>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Merging two sorted lists</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Remove the element sent to the sorted list and compare the next element. Since 20 is greater than 13, 13 is added to the sorted list.</a:t>
            </a:r>
          </a:p>
        </p:txBody>
      </p:sp>
    </p:spTree>
    <p:extLst>
      <p:ext uri="{BB962C8B-B14F-4D97-AF65-F5344CB8AC3E}">
        <p14:creationId xmlns:p14="http://schemas.microsoft.com/office/powerpoint/2010/main" val="1754290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xmlns="" id="{F9929EA1-B31D-4D7F-B09B-327750F7F80D}"/>
              </a:ext>
            </a:extLst>
          </p:cNvPr>
          <p:cNvSpPr/>
          <p:nvPr/>
        </p:nvSpPr>
        <p:spPr>
          <a:xfrm>
            <a:off x="1318946"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87F8DFD0-6245-4482-B99C-DEE81469E715}"/>
              </a:ext>
            </a:extLst>
          </p:cNvPr>
          <p:cNvSpPr/>
          <p:nvPr/>
        </p:nvSpPr>
        <p:spPr>
          <a:xfrm>
            <a:off x="5773112"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1" name="타원 70">
            <a:extLst>
              <a:ext uri="{FF2B5EF4-FFF2-40B4-BE49-F238E27FC236}">
                <a16:creationId xmlns:a16="http://schemas.microsoft.com/office/drawing/2014/main" xmlns="" id="{12CE8DC3-AA1D-4AB6-9C23-667B1D16ACCC}"/>
              </a:ext>
            </a:extLst>
          </p:cNvPr>
          <p:cNvSpPr/>
          <p:nvPr/>
        </p:nvSpPr>
        <p:spPr>
          <a:xfrm>
            <a:off x="2843096" y="274089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72" name="타원 71">
            <a:extLst>
              <a:ext uri="{FF2B5EF4-FFF2-40B4-BE49-F238E27FC236}">
                <a16:creationId xmlns:a16="http://schemas.microsoft.com/office/drawing/2014/main" xmlns="" id="{64BB7934-240B-4F4D-B826-CD4EEE8B8DA4}"/>
              </a:ext>
            </a:extLst>
          </p:cNvPr>
          <p:cNvSpPr/>
          <p:nvPr/>
        </p:nvSpPr>
        <p:spPr>
          <a:xfrm>
            <a:off x="351898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74" name="타원 73">
            <a:extLst>
              <a:ext uri="{FF2B5EF4-FFF2-40B4-BE49-F238E27FC236}">
                <a16:creationId xmlns:a16="http://schemas.microsoft.com/office/drawing/2014/main" xmlns="" id="{48DD788E-E5F4-4358-8CB1-16D934111FF6}"/>
              </a:ext>
            </a:extLst>
          </p:cNvPr>
          <p:cNvSpPr/>
          <p:nvPr/>
        </p:nvSpPr>
        <p:spPr>
          <a:xfrm>
            <a:off x="6621576" y="274089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75" name="타원 74">
            <a:extLst>
              <a:ext uri="{FF2B5EF4-FFF2-40B4-BE49-F238E27FC236}">
                <a16:creationId xmlns:a16="http://schemas.microsoft.com/office/drawing/2014/main" xmlns="" id="{680A4D24-9B98-4E84-996A-2ED76F0D84CD}"/>
              </a:ext>
            </a:extLst>
          </p:cNvPr>
          <p:cNvSpPr/>
          <p:nvPr/>
        </p:nvSpPr>
        <p:spPr>
          <a:xfrm>
            <a:off x="729746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76" name="타원 75">
            <a:extLst>
              <a:ext uri="{FF2B5EF4-FFF2-40B4-BE49-F238E27FC236}">
                <a16:creationId xmlns:a16="http://schemas.microsoft.com/office/drawing/2014/main" xmlns="" id="{D27FE1EE-9755-446C-B1DB-D77AA82FA4DB}"/>
              </a:ext>
            </a:extLst>
          </p:cNvPr>
          <p:cNvSpPr/>
          <p:nvPr/>
        </p:nvSpPr>
        <p:spPr>
          <a:xfrm>
            <a:off x="7973352"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78" name="직사각형 77">
            <a:extLst>
              <a:ext uri="{FF2B5EF4-FFF2-40B4-BE49-F238E27FC236}">
                <a16:creationId xmlns:a16="http://schemas.microsoft.com/office/drawing/2014/main" xmlns="" id="{ED0B16DD-7280-4D96-84A4-AE05BB2A6F54}"/>
              </a:ext>
            </a:extLst>
          </p:cNvPr>
          <p:cNvSpPr/>
          <p:nvPr/>
        </p:nvSpPr>
        <p:spPr>
          <a:xfrm>
            <a:off x="2257822" y="5482899"/>
            <a:ext cx="5389338" cy="639147"/>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600" dirty="0">
              <a:solidFill>
                <a:srgbClr val="1429A0"/>
              </a:solidFill>
              <a:latin typeface="SamsungOne 400" panose="020B0503030303020204" pitchFamily="34" charset="0"/>
              <a:ea typeface="맑은 고딕"/>
            </a:endParaRPr>
          </a:p>
        </p:txBody>
      </p:sp>
      <p:pic>
        <p:nvPicPr>
          <p:cNvPr id="79" name="그림 78" descr="저울, 장치, 램프이(가) 표시된 사진&#10;&#10;자동 생성된 설명">
            <a:extLst>
              <a:ext uri="{FF2B5EF4-FFF2-40B4-BE49-F238E27FC236}">
                <a16:creationId xmlns:a16="http://schemas.microsoft.com/office/drawing/2014/main" xmlns="" id="{513B5188-02E8-4E1C-A594-23E9BF1837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487835"/>
            <a:ext cx="1939330" cy="1781284"/>
          </a:xfrm>
          <a:prstGeom prst="rect">
            <a:avLst/>
          </a:prstGeom>
        </p:spPr>
      </p:pic>
      <p:sp>
        <p:nvSpPr>
          <p:cNvPr id="80" name="타원 79">
            <a:extLst>
              <a:ext uri="{FF2B5EF4-FFF2-40B4-BE49-F238E27FC236}">
                <a16:creationId xmlns:a16="http://schemas.microsoft.com/office/drawing/2014/main" xmlns="" id="{C455BEE1-6C92-47E9-B1F2-DCB274DC614D}"/>
              </a:ext>
            </a:extLst>
          </p:cNvPr>
          <p:cNvSpPr/>
          <p:nvPr/>
        </p:nvSpPr>
        <p:spPr>
          <a:xfrm>
            <a:off x="4171657" y="423396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81" name="타원 80">
            <a:extLst>
              <a:ext uri="{FF2B5EF4-FFF2-40B4-BE49-F238E27FC236}">
                <a16:creationId xmlns:a16="http://schemas.microsoft.com/office/drawing/2014/main" xmlns="" id="{23D575F7-072F-4E94-8DA3-4B807DB4C064}"/>
              </a:ext>
            </a:extLst>
          </p:cNvPr>
          <p:cNvSpPr/>
          <p:nvPr/>
        </p:nvSpPr>
        <p:spPr>
          <a:xfrm>
            <a:off x="5340553" y="423396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82" name="타원 81">
            <a:extLst>
              <a:ext uri="{FF2B5EF4-FFF2-40B4-BE49-F238E27FC236}">
                <a16:creationId xmlns:a16="http://schemas.microsoft.com/office/drawing/2014/main" xmlns="" id="{C6B3C69B-14AD-4D05-BCF0-4D9F8BED5A09}"/>
              </a:ext>
            </a:extLst>
          </p:cNvPr>
          <p:cNvSpPr/>
          <p:nvPr/>
        </p:nvSpPr>
        <p:spPr>
          <a:xfrm>
            <a:off x="2386901"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10</a:t>
            </a:r>
            <a:endParaRPr lang="ko-KR" altLang="en-US" sz="1300" dirty="0">
              <a:latin typeface="SamsungOne 400" panose="020B0503030303020204" pitchFamily="34" charset="0"/>
            </a:endParaRPr>
          </a:p>
        </p:txBody>
      </p:sp>
      <p:sp>
        <p:nvSpPr>
          <p:cNvPr id="83" name="타원 82">
            <a:extLst>
              <a:ext uri="{FF2B5EF4-FFF2-40B4-BE49-F238E27FC236}">
                <a16:creationId xmlns:a16="http://schemas.microsoft.com/office/drawing/2014/main" xmlns="" id="{736BE5E6-7C22-405D-84BF-0A1AF1F802E2}"/>
              </a:ext>
            </a:extLst>
          </p:cNvPr>
          <p:cNvSpPr/>
          <p:nvPr/>
        </p:nvSpPr>
        <p:spPr>
          <a:xfrm>
            <a:off x="3062789"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84" name="타원 83">
            <a:extLst>
              <a:ext uri="{FF2B5EF4-FFF2-40B4-BE49-F238E27FC236}">
                <a16:creationId xmlns:a16="http://schemas.microsoft.com/office/drawing/2014/main" xmlns="" id="{AB05D445-E546-4863-90DA-9202072288BD}"/>
              </a:ext>
            </a:extLst>
          </p:cNvPr>
          <p:cNvSpPr/>
          <p:nvPr/>
        </p:nvSpPr>
        <p:spPr>
          <a:xfrm>
            <a:off x="3738677"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85" name="타원 84">
            <a:extLst>
              <a:ext uri="{FF2B5EF4-FFF2-40B4-BE49-F238E27FC236}">
                <a16:creationId xmlns:a16="http://schemas.microsoft.com/office/drawing/2014/main" xmlns="" id="{E18CED72-4772-476A-BB11-B160D2BA5BB7}"/>
              </a:ext>
            </a:extLst>
          </p:cNvPr>
          <p:cNvSpPr/>
          <p:nvPr/>
        </p:nvSpPr>
        <p:spPr>
          <a:xfrm>
            <a:off x="4414565"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754F2BCF-68A4-4272-B31F-E835DC1F0891}"/>
              </a:ext>
            </a:extLst>
          </p:cNvPr>
          <p:cNvCxnSpPr>
            <a:cxnSpLocks/>
            <a:stCxn id="71" idx="4"/>
            <a:endCxn id="80" idx="1"/>
          </p:cNvCxnSpPr>
          <p:nvPr/>
        </p:nvCxnSpPr>
        <p:spPr>
          <a:xfrm>
            <a:off x="3043587" y="3141875"/>
            <a:ext cx="1186792" cy="115080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9F42EFAF-73C2-4899-AAE2-95902D019540}"/>
              </a:ext>
            </a:extLst>
          </p:cNvPr>
          <p:cNvCxnSpPr>
            <a:cxnSpLocks/>
            <a:stCxn id="81" idx="4"/>
            <a:endCxn id="85" idx="0"/>
          </p:cNvCxnSpPr>
          <p:nvPr/>
        </p:nvCxnSpPr>
        <p:spPr>
          <a:xfrm flipH="1">
            <a:off x="4615056" y="4634943"/>
            <a:ext cx="925988" cy="97932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8FC70568-974D-451F-B746-C37154D6EE98}"/>
              </a:ext>
            </a:extLst>
          </p:cNvPr>
          <p:cNvCxnSpPr>
            <a:cxnSpLocks/>
            <a:stCxn id="74" idx="4"/>
            <a:endCxn id="81" idx="7"/>
          </p:cNvCxnSpPr>
          <p:nvPr/>
        </p:nvCxnSpPr>
        <p:spPr>
          <a:xfrm flipH="1">
            <a:off x="5682813" y="3141875"/>
            <a:ext cx="1139254" cy="115080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Merging two sorted lists</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Remove the element sent to the sorted list and compare the next element. Since 15 is less than 20, 15 is added to the sorted list.</a:t>
            </a:r>
          </a:p>
        </p:txBody>
      </p:sp>
    </p:spTree>
    <p:extLst>
      <p:ext uri="{BB962C8B-B14F-4D97-AF65-F5344CB8AC3E}">
        <p14:creationId xmlns:p14="http://schemas.microsoft.com/office/powerpoint/2010/main" val="4144251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xmlns="" id="{F9929EA1-B31D-4D7F-B09B-327750F7F80D}"/>
              </a:ext>
            </a:extLst>
          </p:cNvPr>
          <p:cNvSpPr/>
          <p:nvPr/>
        </p:nvSpPr>
        <p:spPr>
          <a:xfrm>
            <a:off x="1318946"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87F8DFD0-6245-4482-B99C-DEE81469E715}"/>
              </a:ext>
            </a:extLst>
          </p:cNvPr>
          <p:cNvSpPr/>
          <p:nvPr/>
        </p:nvSpPr>
        <p:spPr>
          <a:xfrm>
            <a:off x="5773112"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1" name="타원 70">
            <a:extLst>
              <a:ext uri="{FF2B5EF4-FFF2-40B4-BE49-F238E27FC236}">
                <a16:creationId xmlns:a16="http://schemas.microsoft.com/office/drawing/2014/main" xmlns="" id="{12CE8DC3-AA1D-4AB6-9C23-667B1D16ACCC}"/>
              </a:ext>
            </a:extLst>
          </p:cNvPr>
          <p:cNvSpPr/>
          <p:nvPr/>
        </p:nvSpPr>
        <p:spPr>
          <a:xfrm>
            <a:off x="2843096" y="274089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72" name="타원 71">
            <a:extLst>
              <a:ext uri="{FF2B5EF4-FFF2-40B4-BE49-F238E27FC236}">
                <a16:creationId xmlns:a16="http://schemas.microsoft.com/office/drawing/2014/main" xmlns="" id="{64BB7934-240B-4F4D-B826-CD4EEE8B8DA4}"/>
              </a:ext>
            </a:extLst>
          </p:cNvPr>
          <p:cNvSpPr/>
          <p:nvPr/>
        </p:nvSpPr>
        <p:spPr>
          <a:xfrm>
            <a:off x="351898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75" name="타원 74">
            <a:extLst>
              <a:ext uri="{FF2B5EF4-FFF2-40B4-BE49-F238E27FC236}">
                <a16:creationId xmlns:a16="http://schemas.microsoft.com/office/drawing/2014/main" xmlns="" id="{680A4D24-9B98-4E84-996A-2ED76F0D84CD}"/>
              </a:ext>
            </a:extLst>
          </p:cNvPr>
          <p:cNvSpPr/>
          <p:nvPr/>
        </p:nvSpPr>
        <p:spPr>
          <a:xfrm>
            <a:off x="7297464" y="274089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76" name="타원 75">
            <a:extLst>
              <a:ext uri="{FF2B5EF4-FFF2-40B4-BE49-F238E27FC236}">
                <a16:creationId xmlns:a16="http://schemas.microsoft.com/office/drawing/2014/main" xmlns="" id="{D27FE1EE-9755-446C-B1DB-D77AA82FA4DB}"/>
              </a:ext>
            </a:extLst>
          </p:cNvPr>
          <p:cNvSpPr/>
          <p:nvPr/>
        </p:nvSpPr>
        <p:spPr>
          <a:xfrm>
            <a:off x="7973352"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78" name="직사각형 77">
            <a:extLst>
              <a:ext uri="{FF2B5EF4-FFF2-40B4-BE49-F238E27FC236}">
                <a16:creationId xmlns:a16="http://schemas.microsoft.com/office/drawing/2014/main" xmlns="" id="{ED0B16DD-7280-4D96-84A4-AE05BB2A6F54}"/>
              </a:ext>
            </a:extLst>
          </p:cNvPr>
          <p:cNvSpPr/>
          <p:nvPr/>
        </p:nvSpPr>
        <p:spPr>
          <a:xfrm>
            <a:off x="2257822" y="5482899"/>
            <a:ext cx="5389338" cy="639147"/>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600" dirty="0">
              <a:solidFill>
                <a:srgbClr val="1429A0"/>
              </a:solidFill>
              <a:latin typeface="SamsungOne 400" panose="020B0503030303020204" pitchFamily="34" charset="0"/>
              <a:ea typeface="맑은 고딕"/>
            </a:endParaRPr>
          </a:p>
        </p:txBody>
      </p:sp>
      <p:pic>
        <p:nvPicPr>
          <p:cNvPr id="79" name="그림 78" descr="저울, 장치, 램프이(가) 표시된 사진&#10;&#10;자동 생성된 설명">
            <a:extLst>
              <a:ext uri="{FF2B5EF4-FFF2-40B4-BE49-F238E27FC236}">
                <a16:creationId xmlns:a16="http://schemas.microsoft.com/office/drawing/2014/main" xmlns="" id="{513B5188-02E8-4E1C-A594-23E9BF1837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487835"/>
            <a:ext cx="1939330" cy="1781284"/>
          </a:xfrm>
          <a:prstGeom prst="rect">
            <a:avLst/>
          </a:prstGeom>
        </p:spPr>
      </p:pic>
      <p:sp>
        <p:nvSpPr>
          <p:cNvPr id="80" name="타원 79">
            <a:extLst>
              <a:ext uri="{FF2B5EF4-FFF2-40B4-BE49-F238E27FC236}">
                <a16:creationId xmlns:a16="http://schemas.microsoft.com/office/drawing/2014/main" xmlns="" id="{C455BEE1-6C92-47E9-B1F2-DCB274DC614D}"/>
              </a:ext>
            </a:extLst>
          </p:cNvPr>
          <p:cNvSpPr/>
          <p:nvPr/>
        </p:nvSpPr>
        <p:spPr>
          <a:xfrm>
            <a:off x="4171657" y="423396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81" name="타원 80">
            <a:extLst>
              <a:ext uri="{FF2B5EF4-FFF2-40B4-BE49-F238E27FC236}">
                <a16:creationId xmlns:a16="http://schemas.microsoft.com/office/drawing/2014/main" xmlns="" id="{23D575F7-072F-4E94-8DA3-4B807DB4C064}"/>
              </a:ext>
            </a:extLst>
          </p:cNvPr>
          <p:cNvSpPr/>
          <p:nvPr/>
        </p:nvSpPr>
        <p:spPr>
          <a:xfrm>
            <a:off x="5340553" y="423396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82" name="타원 81">
            <a:extLst>
              <a:ext uri="{FF2B5EF4-FFF2-40B4-BE49-F238E27FC236}">
                <a16:creationId xmlns:a16="http://schemas.microsoft.com/office/drawing/2014/main" xmlns="" id="{C6B3C69B-14AD-4D05-BCF0-4D9F8BED5A09}"/>
              </a:ext>
            </a:extLst>
          </p:cNvPr>
          <p:cNvSpPr/>
          <p:nvPr/>
        </p:nvSpPr>
        <p:spPr>
          <a:xfrm>
            <a:off x="2386901"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10</a:t>
            </a:r>
            <a:endParaRPr lang="ko-KR" altLang="en-US" sz="1300" dirty="0">
              <a:latin typeface="SamsungOne 400" panose="020B0503030303020204" pitchFamily="34" charset="0"/>
            </a:endParaRPr>
          </a:p>
        </p:txBody>
      </p:sp>
      <p:sp>
        <p:nvSpPr>
          <p:cNvPr id="83" name="타원 82">
            <a:extLst>
              <a:ext uri="{FF2B5EF4-FFF2-40B4-BE49-F238E27FC236}">
                <a16:creationId xmlns:a16="http://schemas.microsoft.com/office/drawing/2014/main" xmlns="" id="{736BE5E6-7C22-405D-84BF-0A1AF1F802E2}"/>
              </a:ext>
            </a:extLst>
          </p:cNvPr>
          <p:cNvSpPr/>
          <p:nvPr/>
        </p:nvSpPr>
        <p:spPr>
          <a:xfrm>
            <a:off x="3062789"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84" name="타원 83">
            <a:extLst>
              <a:ext uri="{FF2B5EF4-FFF2-40B4-BE49-F238E27FC236}">
                <a16:creationId xmlns:a16="http://schemas.microsoft.com/office/drawing/2014/main" xmlns="" id="{AB05D445-E546-4863-90DA-9202072288BD}"/>
              </a:ext>
            </a:extLst>
          </p:cNvPr>
          <p:cNvSpPr/>
          <p:nvPr/>
        </p:nvSpPr>
        <p:spPr>
          <a:xfrm>
            <a:off x="3738677"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85" name="타원 84">
            <a:extLst>
              <a:ext uri="{FF2B5EF4-FFF2-40B4-BE49-F238E27FC236}">
                <a16:creationId xmlns:a16="http://schemas.microsoft.com/office/drawing/2014/main" xmlns="" id="{E18CED72-4772-476A-BB11-B160D2BA5BB7}"/>
              </a:ext>
            </a:extLst>
          </p:cNvPr>
          <p:cNvSpPr/>
          <p:nvPr/>
        </p:nvSpPr>
        <p:spPr>
          <a:xfrm>
            <a:off x="4414565"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86" name="타원 85">
            <a:extLst>
              <a:ext uri="{FF2B5EF4-FFF2-40B4-BE49-F238E27FC236}">
                <a16:creationId xmlns:a16="http://schemas.microsoft.com/office/drawing/2014/main" xmlns="" id="{BF10D360-AA8F-4A78-A6E0-7F80CB288BE3}"/>
              </a:ext>
            </a:extLst>
          </p:cNvPr>
          <p:cNvSpPr/>
          <p:nvPr/>
        </p:nvSpPr>
        <p:spPr>
          <a:xfrm>
            <a:off x="5090453"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754F2BCF-68A4-4272-B31F-E835DC1F0891}"/>
              </a:ext>
            </a:extLst>
          </p:cNvPr>
          <p:cNvCxnSpPr>
            <a:cxnSpLocks/>
            <a:stCxn id="71" idx="4"/>
            <a:endCxn id="80" idx="1"/>
          </p:cNvCxnSpPr>
          <p:nvPr/>
        </p:nvCxnSpPr>
        <p:spPr>
          <a:xfrm>
            <a:off x="3043587" y="3141875"/>
            <a:ext cx="1186792" cy="115080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9F42EFAF-73C2-4899-AAE2-95902D019540}"/>
              </a:ext>
            </a:extLst>
          </p:cNvPr>
          <p:cNvCxnSpPr>
            <a:cxnSpLocks/>
            <a:stCxn id="80" idx="4"/>
            <a:endCxn id="86" idx="0"/>
          </p:cNvCxnSpPr>
          <p:nvPr/>
        </p:nvCxnSpPr>
        <p:spPr>
          <a:xfrm>
            <a:off x="4372148" y="4634943"/>
            <a:ext cx="918796" cy="97932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8FC70568-974D-451F-B746-C37154D6EE98}"/>
              </a:ext>
            </a:extLst>
          </p:cNvPr>
          <p:cNvCxnSpPr>
            <a:cxnSpLocks/>
            <a:stCxn id="75" idx="4"/>
            <a:endCxn id="81" idx="7"/>
          </p:cNvCxnSpPr>
          <p:nvPr/>
        </p:nvCxnSpPr>
        <p:spPr>
          <a:xfrm flipH="1">
            <a:off x="5682813" y="3141875"/>
            <a:ext cx="1815142" cy="115080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Merging two sorted lists</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Remove the element sent to the sorted list and compare the next element. Since 20 is less than 22, 20 is added to the sorted list.</a:t>
            </a:r>
          </a:p>
        </p:txBody>
      </p:sp>
    </p:spTree>
    <p:extLst>
      <p:ext uri="{BB962C8B-B14F-4D97-AF65-F5344CB8AC3E}">
        <p14:creationId xmlns:p14="http://schemas.microsoft.com/office/powerpoint/2010/main" val="1472483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xmlns="" id="{F9929EA1-B31D-4D7F-B09B-327750F7F80D}"/>
              </a:ext>
            </a:extLst>
          </p:cNvPr>
          <p:cNvSpPr/>
          <p:nvPr/>
        </p:nvSpPr>
        <p:spPr>
          <a:xfrm>
            <a:off x="1318946"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87F8DFD0-6245-4482-B99C-DEE81469E715}"/>
              </a:ext>
            </a:extLst>
          </p:cNvPr>
          <p:cNvSpPr/>
          <p:nvPr/>
        </p:nvSpPr>
        <p:spPr>
          <a:xfrm>
            <a:off x="5773112"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2" name="타원 71">
            <a:extLst>
              <a:ext uri="{FF2B5EF4-FFF2-40B4-BE49-F238E27FC236}">
                <a16:creationId xmlns:a16="http://schemas.microsoft.com/office/drawing/2014/main" xmlns="" id="{64BB7934-240B-4F4D-B826-CD4EEE8B8DA4}"/>
              </a:ext>
            </a:extLst>
          </p:cNvPr>
          <p:cNvSpPr/>
          <p:nvPr/>
        </p:nvSpPr>
        <p:spPr>
          <a:xfrm>
            <a:off x="351898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75" name="타원 74">
            <a:extLst>
              <a:ext uri="{FF2B5EF4-FFF2-40B4-BE49-F238E27FC236}">
                <a16:creationId xmlns:a16="http://schemas.microsoft.com/office/drawing/2014/main" xmlns="" id="{680A4D24-9B98-4E84-996A-2ED76F0D84CD}"/>
              </a:ext>
            </a:extLst>
          </p:cNvPr>
          <p:cNvSpPr/>
          <p:nvPr/>
        </p:nvSpPr>
        <p:spPr>
          <a:xfrm>
            <a:off x="729746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22</a:t>
            </a:r>
            <a:endParaRPr lang="ko-KR" altLang="en-US" sz="1300" dirty="0">
              <a:latin typeface="SamsungOne 400" panose="020B0503030303020204" pitchFamily="34" charset="0"/>
            </a:endParaRPr>
          </a:p>
        </p:txBody>
      </p:sp>
      <p:sp>
        <p:nvSpPr>
          <p:cNvPr id="76" name="타원 75">
            <a:extLst>
              <a:ext uri="{FF2B5EF4-FFF2-40B4-BE49-F238E27FC236}">
                <a16:creationId xmlns:a16="http://schemas.microsoft.com/office/drawing/2014/main" xmlns="" id="{D27FE1EE-9755-446C-B1DB-D77AA82FA4DB}"/>
              </a:ext>
            </a:extLst>
          </p:cNvPr>
          <p:cNvSpPr/>
          <p:nvPr/>
        </p:nvSpPr>
        <p:spPr>
          <a:xfrm>
            <a:off x="7973352"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78" name="직사각형 77">
            <a:extLst>
              <a:ext uri="{FF2B5EF4-FFF2-40B4-BE49-F238E27FC236}">
                <a16:creationId xmlns:a16="http://schemas.microsoft.com/office/drawing/2014/main" xmlns="" id="{ED0B16DD-7280-4D96-84A4-AE05BB2A6F54}"/>
              </a:ext>
            </a:extLst>
          </p:cNvPr>
          <p:cNvSpPr/>
          <p:nvPr/>
        </p:nvSpPr>
        <p:spPr>
          <a:xfrm>
            <a:off x="2257822" y="5482899"/>
            <a:ext cx="5389338" cy="639147"/>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600" dirty="0">
              <a:solidFill>
                <a:srgbClr val="1429A0"/>
              </a:solidFill>
              <a:latin typeface="SamsungOne 400" panose="020B0503030303020204" pitchFamily="34" charset="0"/>
              <a:ea typeface="맑은 고딕"/>
            </a:endParaRPr>
          </a:p>
        </p:txBody>
      </p:sp>
      <p:pic>
        <p:nvPicPr>
          <p:cNvPr id="79" name="그림 78" descr="저울, 장치, 램프이(가) 표시된 사진&#10;&#10;자동 생성된 설명">
            <a:extLst>
              <a:ext uri="{FF2B5EF4-FFF2-40B4-BE49-F238E27FC236}">
                <a16:creationId xmlns:a16="http://schemas.microsoft.com/office/drawing/2014/main" xmlns="" id="{513B5188-02E8-4E1C-A594-23E9BF1837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487835"/>
            <a:ext cx="1939330" cy="1781284"/>
          </a:xfrm>
          <a:prstGeom prst="rect">
            <a:avLst/>
          </a:prstGeom>
        </p:spPr>
      </p:pic>
      <p:sp>
        <p:nvSpPr>
          <p:cNvPr id="80" name="타원 79">
            <a:extLst>
              <a:ext uri="{FF2B5EF4-FFF2-40B4-BE49-F238E27FC236}">
                <a16:creationId xmlns:a16="http://schemas.microsoft.com/office/drawing/2014/main" xmlns="" id="{C455BEE1-6C92-47E9-B1F2-DCB274DC614D}"/>
              </a:ext>
            </a:extLst>
          </p:cNvPr>
          <p:cNvSpPr/>
          <p:nvPr/>
        </p:nvSpPr>
        <p:spPr>
          <a:xfrm>
            <a:off x="4171657" y="423396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81" name="타원 80">
            <a:extLst>
              <a:ext uri="{FF2B5EF4-FFF2-40B4-BE49-F238E27FC236}">
                <a16:creationId xmlns:a16="http://schemas.microsoft.com/office/drawing/2014/main" xmlns="" id="{23D575F7-072F-4E94-8DA3-4B807DB4C064}"/>
              </a:ext>
            </a:extLst>
          </p:cNvPr>
          <p:cNvSpPr/>
          <p:nvPr/>
        </p:nvSpPr>
        <p:spPr>
          <a:xfrm>
            <a:off x="5340553" y="423396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82" name="타원 81">
            <a:extLst>
              <a:ext uri="{FF2B5EF4-FFF2-40B4-BE49-F238E27FC236}">
                <a16:creationId xmlns:a16="http://schemas.microsoft.com/office/drawing/2014/main" xmlns="" id="{C6B3C69B-14AD-4D05-BCF0-4D9F8BED5A09}"/>
              </a:ext>
            </a:extLst>
          </p:cNvPr>
          <p:cNvSpPr/>
          <p:nvPr/>
        </p:nvSpPr>
        <p:spPr>
          <a:xfrm>
            <a:off x="2386901"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10</a:t>
            </a:r>
            <a:endParaRPr lang="ko-KR" altLang="en-US" sz="1300" dirty="0">
              <a:latin typeface="SamsungOne 400" panose="020B0503030303020204" pitchFamily="34" charset="0"/>
            </a:endParaRPr>
          </a:p>
        </p:txBody>
      </p:sp>
      <p:sp>
        <p:nvSpPr>
          <p:cNvPr id="83" name="타원 82">
            <a:extLst>
              <a:ext uri="{FF2B5EF4-FFF2-40B4-BE49-F238E27FC236}">
                <a16:creationId xmlns:a16="http://schemas.microsoft.com/office/drawing/2014/main" xmlns="" id="{736BE5E6-7C22-405D-84BF-0A1AF1F802E2}"/>
              </a:ext>
            </a:extLst>
          </p:cNvPr>
          <p:cNvSpPr/>
          <p:nvPr/>
        </p:nvSpPr>
        <p:spPr>
          <a:xfrm>
            <a:off x="3062789"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84" name="타원 83">
            <a:extLst>
              <a:ext uri="{FF2B5EF4-FFF2-40B4-BE49-F238E27FC236}">
                <a16:creationId xmlns:a16="http://schemas.microsoft.com/office/drawing/2014/main" xmlns="" id="{AB05D445-E546-4863-90DA-9202072288BD}"/>
              </a:ext>
            </a:extLst>
          </p:cNvPr>
          <p:cNvSpPr/>
          <p:nvPr/>
        </p:nvSpPr>
        <p:spPr>
          <a:xfrm>
            <a:off x="3738677"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85" name="타원 84">
            <a:extLst>
              <a:ext uri="{FF2B5EF4-FFF2-40B4-BE49-F238E27FC236}">
                <a16:creationId xmlns:a16="http://schemas.microsoft.com/office/drawing/2014/main" xmlns="" id="{E18CED72-4772-476A-BB11-B160D2BA5BB7}"/>
              </a:ext>
            </a:extLst>
          </p:cNvPr>
          <p:cNvSpPr/>
          <p:nvPr/>
        </p:nvSpPr>
        <p:spPr>
          <a:xfrm>
            <a:off x="4414565"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86" name="타원 85">
            <a:extLst>
              <a:ext uri="{FF2B5EF4-FFF2-40B4-BE49-F238E27FC236}">
                <a16:creationId xmlns:a16="http://schemas.microsoft.com/office/drawing/2014/main" xmlns="" id="{BF10D360-AA8F-4A78-A6E0-7F80CB288BE3}"/>
              </a:ext>
            </a:extLst>
          </p:cNvPr>
          <p:cNvSpPr/>
          <p:nvPr/>
        </p:nvSpPr>
        <p:spPr>
          <a:xfrm>
            <a:off x="5090453"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87" name="타원 86">
            <a:extLst>
              <a:ext uri="{FF2B5EF4-FFF2-40B4-BE49-F238E27FC236}">
                <a16:creationId xmlns:a16="http://schemas.microsoft.com/office/drawing/2014/main" xmlns="" id="{B6F0C80A-11C5-421F-A4B7-5C49E92A0D14}"/>
              </a:ext>
            </a:extLst>
          </p:cNvPr>
          <p:cNvSpPr/>
          <p:nvPr/>
        </p:nvSpPr>
        <p:spPr>
          <a:xfrm>
            <a:off x="5766341"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754F2BCF-68A4-4272-B31F-E835DC1F0891}"/>
              </a:ext>
            </a:extLst>
          </p:cNvPr>
          <p:cNvCxnSpPr>
            <a:cxnSpLocks/>
            <a:stCxn id="72" idx="4"/>
            <a:endCxn id="80" idx="1"/>
          </p:cNvCxnSpPr>
          <p:nvPr/>
        </p:nvCxnSpPr>
        <p:spPr>
          <a:xfrm>
            <a:off x="3719475" y="3141875"/>
            <a:ext cx="510904" cy="115080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9F42EFAF-73C2-4899-AAE2-95902D019540}"/>
              </a:ext>
            </a:extLst>
          </p:cNvPr>
          <p:cNvCxnSpPr>
            <a:cxnSpLocks/>
            <a:stCxn id="81" idx="4"/>
            <a:endCxn id="87" idx="0"/>
          </p:cNvCxnSpPr>
          <p:nvPr/>
        </p:nvCxnSpPr>
        <p:spPr>
          <a:xfrm>
            <a:off x="5541044" y="4634943"/>
            <a:ext cx="425788" cy="97932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8FC70568-974D-451F-B746-C37154D6EE98}"/>
              </a:ext>
            </a:extLst>
          </p:cNvPr>
          <p:cNvCxnSpPr>
            <a:cxnSpLocks/>
            <a:stCxn id="75" idx="4"/>
            <a:endCxn id="81" idx="7"/>
          </p:cNvCxnSpPr>
          <p:nvPr/>
        </p:nvCxnSpPr>
        <p:spPr>
          <a:xfrm flipH="1">
            <a:off x="5682813" y="3141875"/>
            <a:ext cx="1815142" cy="115080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Merging two sorted lists</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Remove the element sent to the sorted list and compare the next element. Since 22 is less than 27, 22 is added to the sorted list.</a:t>
            </a:r>
          </a:p>
        </p:txBody>
      </p:sp>
    </p:spTree>
    <p:extLst>
      <p:ext uri="{BB962C8B-B14F-4D97-AF65-F5344CB8AC3E}">
        <p14:creationId xmlns:p14="http://schemas.microsoft.com/office/powerpoint/2010/main" val="32367615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xmlns="" id="{F9929EA1-B31D-4D7F-B09B-327750F7F80D}"/>
              </a:ext>
            </a:extLst>
          </p:cNvPr>
          <p:cNvSpPr/>
          <p:nvPr/>
        </p:nvSpPr>
        <p:spPr>
          <a:xfrm>
            <a:off x="1318946"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87F8DFD0-6245-4482-B99C-DEE81469E715}"/>
              </a:ext>
            </a:extLst>
          </p:cNvPr>
          <p:cNvSpPr/>
          <p:nvPr/>
        </p:nvSpPr>
        <p:spPr>
          <a:xfrm>
            <a:off x="5773112"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2" name="타원 71">
            <a:extLst>
              <a:ext uri="{FF2B5EF4-FFF2-40B4-BE49-F238E27FC236}">
                <a16:creationId xmlns:a16="http://schemas.microsoft.com/office/drawing/2014/main" xmlns="" id="{64BB7934-240B-4F4D-B826-CD4EEE8B8DA4}"/>
              </a:ext>
            </a:extLst>
          </p:cNvPr>
          <p:cNvSpPr/>
          <p:nvPr/>
        </p:nvSpPr>
        <p:spPr>
          <a:xfrm>
            <a:off x="3518984"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76" name="타원 75">
            <a:extLst>
              <a:ext uri="{FF2B5EF4-FFF2-40B4-BE49-F238E27FC236}">
                <a16:creationId xmlns:a16="http://schemas.microsoft.com/office/drawing/2014/main" xmlns="" id="{D27FE1EE-9755-446C-B1DB-D77AA82FA4DB}"/>
              </a:ext>
            </a:extLst>
          </p:cNvPr>
          <p:cNvSpPr/>
          <p:nvPr/>
        </p:nvSpPr>
        <p:spPr>
          <a:xfrm>
            <a:off x="7973352" y="2740893"/>
            <a:ext cx="400982" cy="400982"/>
          </a:xfrm>
          <a:prstGeom prst="ellipse">
            <a:avLst/>
          </a:prstGeom>
          <a:solidFill>
            <a:schemeClr val="accent4">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78" name="직사각형 77">
            <a:extLst>
              <a:ext uri="{FF2B5EF4-FFF2-40B4-BE49-F238E27FC236}">
                <a16:creationId xmlns:a16="http://schemas.microsoft.com/office/drawing/2014/main" xmlns="" id="{ED0B16DD-7280-4D96-84A4-AE05BB2A6F54}"/>
              </a:ext>
            </a:extLst>
          </p:cNvPr>
          <p:cNvSpPr/>
          <p:nvPr/>
        </p:nvSpPr>
        <p:spPr>
          <a:xfrm>
            <a:off x="2257822" y="5482899"/>
            <a:ext cx="5389338" cy="639147"/>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600" dirty="0">
              <a:solidFill>
                <a:srgbClr val="1429A0"/>
              </a:solidFill>
              <a:latin typeface="SamsungOne 400" panose="020B0503030303020204" pitchFamily="34" charset="0"/>
              <a:ea typeface="맑은 고딕"/>
            </a:endParaRPr>
          </a:p>
        </p:txBody>
      </p:sp>
      <p:pic>
        <p:nvPicPr>
          <p:cNvPr id="79" name="그림 78" descr="저울, 장치, 램프이(가) 표시된 사진&#10;&#10;자동 생성된 설명">
            <a:extLst>
              <a:ext uri="{FF2B5EF4-FFF2-40B4-BE49-F238E27FC236}">
                <a16:creationId xmlns:a16="http://schemas.microsoft.com/office/drawing/2014/main" xmlns="" id="{513B5188-02E8-4E1C-A594-23E9BF1837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208" t="9411" r="7629" b="8185"/>
          <a:stretch/>
        </p:blipFill>
        <p:spPr>
          <a:xfrm>
            <a:off x="3995245" y="3487835"/>
            <a:ext cx="1939330" cy="1781284"/>
          </a:xfrm>
          <a:prstGeom prst="rect">
            <a:avLst/>
          </a:prstGeom>
        </p:spPr>
      </p:pic>
      <p:sp>
        <p:nvSpPr>
          <p:cNvPr id="80" name="타원 79">
            <a:extLst>
              <a:ext uri="{FF2B5EF4-FFF2-40B4-BE49-F238E27FC236}">
                <a16:creationId xmlns:a16="http://schemas.microsoft.com/office/drawing/2014/main" xmlns="" id="{C455BEE1-6C92-47E9-B1F2-DCB274DC614D}"/>
              </a:ext>
            </a:extLst>
          </p:cNvPr>
          <p:cNvSpPr/>
          <p:nvPr/>
        </p:nvSpPr>
        <p:spPr>
          <a:xfrm>
            <a:off x="4171657" y="4233961"/>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81" name="타원 80">
            <a:extLst>
              <a:ext uri="{FF2B5EF4-FFF2-40B4-BE49-F238E27FC236}">
                <a16:creationId xmlns:a16="http://schemas.microsoft.com/office/drawing/2014/main" xmlns="" id="{23D575F7-072F-4E94-8DA3-4B807DB4C064}"/>
              </a:ext>
            </a:extLst>
          </p:cNvPr>
          <p:cNvSpPr/>
          <p:nvPr/>
        </p:nvSpPr>
        <p:spPr>
          <a:xfrm>
            <a:off x="5340553" y="4233961"/>
            <a:ext cx="400982" cy="400982"/>
          </a:xfrm>
          <a:prstGeom prst="ellipse">
            <a:avLst/>
          </a:prstGeom>
          <a:solidFill>
            <a:schemeClr val="accent2">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82" name="타원 81">
            <a:extLst>
              <a:ext uri="{FF2B5EF4-FFF2-40B4-BE49-F238E27FC236}">
                <a16:creationId xmlns:a16="http://schemas.microsoft.com/office/drawing/2014/main" xmlns="" id="{C6B3C69B-14AD-4D05-BCF0-4D9F8BED5A09}"/>
              </a:ext>
            </a:extLst>
          </p:cNvPr>
          <p:cNvSpPr/>
          <p:nvPr/>
        </p:nvSpPr>
        <p:spPr>
          <a:xfrm>
            <a:off x="2386901"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10</a:t>
            </a:r>
            <a:endParaRPr lang="ko-KR" altLang="en-US" sz="1300" dirty="0">
              <a:latin typeface="SamsungOne 400" panose="020B0503030303020204" pitchFamily="34" charset="0"/>
            </a:endParaRPr>
          </a:p>
        </p:txBody>
      </p:sp>
      <p:sp>
        <p:nvSpPr>
          <p:cNvPr id="83" name="타원 82">
            <a:extLst>
              <a:ext uri="{FF2B5EF4-FFF2-40B4-BE49-F238E27FC236}">
                <a16:creationId xmlns:a16="http://schemas.microsoft.com/office/drawing/2014/main" xmlns="" id="{736BE5E6-7C22-405D-84BF-0A1AF1F802E2}"/>
              </a:ext>
            </a:extLst>
          </p:cNvPr>
          <p:cNvSpPr/>
          <p:nvPr/>
        </p:nvSpPr>
        <p:spPr>
          <a:xfrm>
            <a:off x="3062789"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84" name="타원 83">
            <a:extLst>
              <a:ext uri="{FF2B5EF4-FFF2-40B4-BE49-F238E27FC236}">
                <a16:creationId xmlns:a16="http://schemas.microsoft.com/office/drawing/2014/main" xmlns="" id="{AB05D445-E546-4863-90DA-9202072288BD}"/>
              </a:ext>
            </a:extLst>
          </p:cNvPr>
          <p:cNvSpPr/>
          <p:nvPr/>
        </p:nvSpPr>
        <p:spPr>
          <a:xfrm>
            <a:off x="3738677"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85" name="타원 84">
            <a:extLst>
              <a:ext uri="{FF2B5EF4-FFF2-40B4-BE49-F238E27FC236}">
                <a16:creationId xmlns:a16="http://schemas.microsoft.com/office/drawing/2014/main" xmlns="" id="{E18CED72-4772-476A-BB11-B160D2BA5BB7}"/>
              </a:ext>
            </a:extLst>
          </p:cNvPr>
          <p:cNvSpPr/>
          <p:nvPr/>
        </p:nvSpPr>
        <p:spPr>
          <a:xfrm>
            <a:off x="4414565"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86" name="타원 85">
            <a:extLst>
              <a:ext uri="{FF2B5EF4-FFF2-40B4-BE49-F238E27FC236}">
                <a16:creationId xmlns:a16="http://schemas.microsoft.com/office/drawing/2014/main" xmlns="" id="{BF10D360-AA8F-4A78-A6E0-7F80CB288BE3}"/>
              </a:ext>
            </a:extLst>
          </p:cNvPr>
          <p:cNvSpPr/>
          <p:nvPr/>
        </p:nvSpPr>
        <p:spPr>
          <a:xfrm>
            <a:off x="5090453"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87" name="타원 86">
            <a:extLst>
              <a:ext uri="{FF2B5EF4-FFF2-40B4-BE49-F238E27FC236}">
                <a16:creationId xmlns:a16="http://schemas.microsoft.com/office/drawing/2014/main" xmlns="" id="{B6F0C80A-11C5-421F-A4B7-5C49E92A0D14}"/>
              </a:ext>
            </a:extLst>
          </p:cNvPr>
          <p:cNvSpPr/>
          <p:nvPr/>
        </p:nvSpPr>
        <p:spPr>
          <a:xfrm>
            <a:off x="5766341"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88" name="타원 87">
            <a:extLst>
              <a:ext uri="{FF2B5EF4-FFF2-40B4-BE49-F238E27FC236}">
                <a16:creationId xmlns:a16="http://schemas.microsoft.com/office/drawing/2014/main" xmlns="" id="{87F68A45-E118-42BA-8F8A-28CF40824C86}"/>
              </a:ext>
            </a:extLst>
          </p:cNvPr>
          <p:cNvSpPr/>
          <p:nvPr/>
        </p:nvSpPr>
        <p:spPr>
          <a:xfrm>
            <a:off x="6442229"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754F2BCF-68A4-4272-B31F-E835DC1F0891}"/>
              </a:ext>
            </a:extLst>
          </p:cNvPr>
          <p:cNvCxnSpPr>
            <a:cxnSpLocks/>
            <a:stCxn id="72" idx="4"/>
            <a:endCxn id="80" idx="1"/>
          </p:cNvCxnSpPr>
          <p:nvPr/>
        </p:nvCxnSpPr>
        <p:spPr>
          <a:xfrm>
            <a:off x="3719475" y="3141875"/>
            <a:ext cx="510904" cy="1150808"/>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9F42EFAF-73C2-4899-AAE2-95902D019540}"/>
              </a:ext>
            </a:extLst>
          </p:cNvPr>
          <p:cNvCxnSpPr>
            <a:cxnSpLocks/>
            <a:stCxn id="81" idx="4"/>
            <a:endCxn id="88" idx="0"/>
          </p:cNvCxnSpPr>
          <p:nvPr/>
        </p:nvCxnSpPr>
        <p:spPr>
          <a:xfrm>
            <a:off x="5541044" y="4634943"/>
            <a:ext cx="1101676" cy="97932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8FC70568-974D-451F-B746-C37154D6EE98}"/>
              </a:ext>
            </a:extLst>
          </p:cNvPr>
          <p:cNvCxnSpPr>
            <a:cxnSpLocks/>
            <a:stCxn id="76" idx="3"/>
            <a:endCxn id="81" idx="7"/>
          </p:cNvCxnSpPr>
          <p:nvPr/>
        </p:nvCxnSpPr>
        <p:spPr>
          <a:xfrm flipH="1">
            <a:off x="5682813" y="3083153"/>
            <a:ext cx="2349261" cy="120953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6" name="직사각형 25">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7" name="직사각형 26">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28" name="TextBox 27">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Merging two sorted lists</a:t>
            </a:r>
          </a:p>
        </p:txBody>
      </p:sp>
      <p:sp>
        <p:nvSpPr>
          <p:cNvPr id="30" name="직사각형 29">
            <a:extLst>
              <a:ext uri="{FF2B5EF4-FFF2-40B4-BE49-F238E27FC236}">
                <a16:creationId xmlns:a16="http://schemas.microsoft.com/office/drawing/2014/main" xmlns="" id="{F592450A-01E1-4E06-9A3E-8EA290D8E695}"/>
              </a:ext>
            </a:extLst>
          </p:cNvPr>
          <p:cNvSpPr/>
          <p:nvPr/>
        </p:nvSpPr>
        <p:spPr>
          <a:xfrm>
            <a:off x="580388" y="2010291"/>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3"/>
              </a:buBlip>
              <a:defRPr/>
            </a:pPr>
            <a:r>
              <a:rPr lang="en-US" altLang="ko-KR" sz="1300" dirty="0">
                <a:solidFill>
                  <a:schemeClr val="tx1"/>
                </a:solidFill>
                <a:latin typeface="SamsungOne 400" panose="020B0503030303020204" pitchFamily="34" charset="0"/>
                <a:ea typeface="SamsungOne 400" panose="020B0503030303020204" pitchFamily="34" charset="0"/>
              </a:rPr>
              <a:t>Remove the element sent to the sorted list and compare the next element. Since 22 is less than 27, 22 is added to the sorted list.</a:t>
            </a:r>
          </a:p>
        </p:txBody>
      </p:sp>
    </p:spTree>
    <p:extLst>
      <p:ext uri="{BB962C8B-B14F-4D97-AF65-F5344CB8AC3E}">
        <p14:creationId xmlns:p14="http://schemas.microsoft.com/office/powerpoint/2010/main" val="36836453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xmlns="" id="{F9929EA1-B31D-4D7F-B09B-327750F7F80D}"/>
              </a:ext>
            </a:extLst>
          </p:cNvPr>
          <p:cNvSpPr/>
          <p:nvPr/>
        </p:nvSpPr>
        <p:spPr>
          <a:xfrm>
            <a:off x="1318946"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51" name="직사각형 50">
            <a:extLst>
              <a:ext uri="{FF2B5EF4-FFF2-40B4-BE49-F238E27FC236}">
                <a16:creationId xmlns:a16="http://schemas.microsoft.com/office/drawing/2014/main" xmlns="" id="{87F8DFD0-6245-4482-B99C-DEE81469E715}"/>
              </a:ext>
            </a:extLst>
          </p:cNvPr>
          <p:cNvSpPr/>
          <p:nvPr/>
        </p:nvSpPr>
        <p:spPr>
          <a:xfrm>
            <a:off x="5773112" y="2634908"/>
            <a:ext cx="2766991" cy="639147"/>
          </a:xfrm>
          <a:prstGeom prst="rect">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300" dirty="0">
              <a:solidFill>
                <a:srgbClr val="193EB0"/>
              </a:solidFill>
              <a:latin typeface="SamsungOne 400" panose="020B0503030303020204" pitchFamily="34" charset="0"/>
            </a:endParaRPr>
          </a:p>
        </p:txBody>
      </p:sp>
      <p:sp>
        <p:nvSpPr>
          <p:cNvPr id="72" name="타원 71">
            <a:extLst>
              <a:ext uri="{FF2B5EF4-FFF2-40B4-BE49-F238E27FC236}">
                <a16:creationId xmlns:a16="http://schemas.microsoft.com/office/drawing/2014/main" xmlns="" id="{64BB7934-240B-4F4D-B826-CD4EEE8B8DA4}"/>
              </a:ext>
            </a:extLst>
          </p:cNvPr>
          <p:cNvSpPr/>
          <p:nvPr/>
        </p:nvSpPr>
        <p:spPr>
          <a:xfrm>
            <a:off x="3518984" y="2740893"/>
            <a:ext cx="400982" cy="400982"/>
          </a:xfrm>
          <a:prstGeom prst="ellipse">
            <a:avLst/>
          </a:prstGeom>
          <a:solidFill>
            <a:schemeClr val="accent1">
              <a:lumMod val="20000"/>
              <a:lumOff val="80000"/>
            </a:schemeClr>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sp>
        <p:nvSpPr>
          <p:cNvPr id="78" name="직사각형 77">
            <a:extLst>
              <a:ext uri="{FF2B5EF4-FFF2-40B4-BE49-F238E27FC236}">
                <a16:creationId xmlns:a16="http://schemas.microsoft.com/office/drawing/2014/main" xmlns="" id="{ED0B16DD-7280-4D96-84A4-AE05BB2A6F54}"/>
              </a:ext>
            </a:extLst>
          </p:cNvPr>
          <p:cNvSpPr/>
          <p:nvPr/>
        </p:nvSpPr>
        <p:spPr>
          <a:xfrm>
            <a:off x="2257822" y="5482899"/>
            <a:ext cx="5389338" cy="639147"/>
          </a:xfrm>
          <a:prstGeom prst="rect">
            <a:avLst/>
          </a:prstGeom>
          <a:solidFill>
            <a:schemeClr val="bg1"/>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endParaRPr lang="ko-KR" altLang="en-US" sz="1600" dirty="0">
              <a:solidFill>
                <a:srgbClr val="1429A0"/>
              </a:solidFill>
              <a:latin typeface="SamsungOne 400" panose="020B0503030303020204" pitchFamily="34" charset="0"/>
              <a:ea typeface="맑은 고딕"/>
            </a:endParaRPr>
          </a:p>
        </p:txBody>
      </p:sp>
      <p:sp>
        <p:nvSpPr>
          <p:cNvPr id="82" name="타원 81">
            <a:extLst>
              <a:ext uri="{FF2B5EF4-FFF2-40B4-BE49-F238E27FC236}">
                <a16:creationId xmlns:a16="http://schemas.microsoft.com/office/drawing/2014/main" xmlns="" id="{C6B3C69B-14AD-4D05-BCF0-4D9F8BED5A09}"/>
              </a:ext>
            </a:extLst>
          </p:cNvPr>
          <p:cNvSpPr/>
          <p:nvPr/>
        </p:nvSpPr>
        <p:spPr>
          <a:xfrm>
            <a:off x="2386901"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a:latin typeface="SamsungOne 400" panose="020B0503030303020204" pitchFamily="34" charset="0"/>
              </a:rPr>
              <a:t>10</a:t>
            </a:r>
            <a:endParaRPr lang="ko-KR" altLang="en-US" sz="1300" dirty="0">
              <a:latin typeface="SamsungOne 400" panose="020B0503030303020204" pitchFamily="34" charset="0"/>
            </a:endParaRPr>
          </a:p>
        </p:txBody>
      </p:sp>
      <p:sp>
        <p:nvSpPr>
          <p:cNvPr id="83" name="타원 82">
            <a:extLst>
              <a:ext uri="{FF2B5EF4-FFF2-40B4-BE49-F238E27FC236}">
                <a16:creationId xmlns:a16="http://schemas.microsoft.com/office/drawing/2014/main" xmlns="" id="{736BE5E6-7C22-405D-84BF-0A1AF1F802E2}"/>
              </a:ext>
            </a:extLst>
          </p:cNvPr>
          <p:cNvSpPr/>
          <p:nvPr/>
        </p:nvSpPr>
        <p:spPr>
          <a:xfrm>
            <a:off x="3062789"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12</a:t>
            </a:r>
            <a:endParaRPr lang="ko-KR" altLang="en-US" sz="1300" dirty="0">
              <a:latin typeface="SamsungOne 400" panose="020B0503030303020204" pitchFamily="34" charset="0"/>
            </a:endParaRPr>
          </a:p>
        </p:txBody>
      </p:sp>
      <p:sp>
        <p:nvSpPr>
          <p:cNvPr id="84" name="타원 83">
            <a:extLst>
              <a:ext uri="{FF2B5EF4-FFF2-40B4-BE49-F238E27FC236}">
                <a16:creationId xmlns:a16="http://schemas.microsoft.com/office/drawing/2014/main" xmlns="" id="{AB05D445-E546-4863-90DA-9202072288BD}"/>
              </a:ext>
            </a:extLst>
          </p:cNvPr>
          <p:cNvSpPr/>
          <p:nvPr/>
        </p:nvSpPr>
        <p:spPr>
          <a:xfrm>
            <a:off x="3738677"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13</a:t>
            </a:r>
            <a:endParaRPr lang="ko-KR" altLang="en-US" sz="1300" dirty="0">
              <a:latin typeface="SamsungOne 400" panose="020B0503030303020204" pitchFamily="34" charset="0"/>
            </a:endParaRPr>
          </a:p>
        </p:txBody>
      </p:sp>
      <p:sp>
        <p:nvSpPr>
          <p:cNvPr id="85" name="타원 84">
            <a:extLst>
              <a:ext uri="{FF2B5EF4-FFF2-40B4-BE49-F238E27FC236}">
                <a16:creationId xmlns:a16="http://schemas.microsoft.com/office/drawing/2014/main" xmlns="" id="{E18CED72-4772-476A-BB11-B160D2BA5BB7}"/>
              </a:ext>
            </a:extLst>
          </p:cNvPr>
          <p:cNvSpPr/>
          <p:nvPr/>
        </p:nvSpPr>
        <p:spPr>
          <a:xfrm>
            <a:off x="4414565"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15</a:t>
            </a:r>
            <a:endParaRPr lang="ko-KR" altLang="en-US" sz="1300" dirty="0">
              <a:latin typeface="SamsungOne 400" panose="020B0503030303020204" pitchFamily="34" charset="0"/>
            </a:endParaRPr>
          </a:p>
        </p:txBody>
      </p:sp>
      <p:sp>
        <p:nvSpPr>
          <p:cNvPr id="86" name="타원 85">
            <a:extLst>
              <a:ext uri="{FF2B5EF4-FFF2-40B4-BE49-F238E27FC236}">
                <a16:creationId xmlns:a16="http://schemas.microsoft.com/office/drawing/2014/main" xmlns="" id="{BF10D360-AA8F-4A78-A6E0-7F80CB288BE3}"/>
              </a:ext>
            </a:extLst>
          </p:cNvPr>
          <p:cNvSpPr/>
          <p:nvPr/>
        </p:nvSpPr>
        <p:spPr>
          <a:xfrm>
            <a:off x="5090453"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20</a:t>
            </a:r>
            <a:endParaRPr lang="ko-KR" altLang="en-US" sz="1300" dirty="0">
              <a:latin typeface="SamsungOne 400" panose="020B0503030303020204" pitchFamily="34" charset="0"/>
            </a:endParaRPr>
          </a:p>
        </p:txBody>
      </p:sp>
      <p:sp>
        <p:nvSpPr>
          <p:cNvPr id="87" name="타원 86">
            <a:extLst>
              <a:ext uri="{FF2B5EF4-FFF2-40B4-BE49-F238E27FC236}">
                <a16:creationId xmlns:a16="http://schemas.microsoft.com/office/drawing/2014/main" xmlns="" id="{B6F0C80A-11C5-421F-A4B7-5C49E92A0D14}"/>
              </a:ext>
            </a:extLst>
          </p:cNvPr>
          <p:cNvSpPr/>
          <p:nvPr/>
        </p:nvSpPr>
        <p:spPr>
          <a:xfrm>
            <a:off x="5766341"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22</a:t>
            </a:r>
            <a:endParaRPr lang="ko-KR" altLang="en-US" sz="1300" dirty="0">
              <a:latin typeface="SamsungOne 400" panose="020B0503030303020204" pitchFamily="34" charset="0"/>
            </a:endParaRPr>
          </a:p>
        </p:txBody>
      </p:sp>
      <p:sp>
        <p:nvSpPr>
          <p:cNvPr id="88" name="타원 87">
            <a:extLst>
              <a:ext uri="{FF2B5EF4-FFF2-40B4-BE49-F238E27FC236}">
                <a16:creationId xmlns:a16="http://schemas.microsoft.com/office/drawing/2014/main" xmlns="" id="{87F68A45-E118-42BA-8F8A-28CF40824C86}"/>
              </a:ext>
            </a:extLst>
          </p:cNvPr>
          <p:cNvSpPr/>
          <p:nvPr/>
        </p:nvSpPr>
        <p:spPr>
          <a:xfrm>
            <a:off x="6442229"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25</a:t>
            </a:r>
            <a:endParaRPr lang="ko-KR" altLang="en-US" sz="1300" dirty="0">
              <a:latin typeface="SamsungOne 400" panose="020B0503030303020204" pitchFamily="34" charset="0"/>
            </a:endParaRPr>
          </a:p>
        </p:txBody>
      </p:sp>
      <p:sp>
        <p:nvSpPr>
          <p:cNvPr id="89" name="타원 88">
            <a:extLst>
              <a:ext uri="{FF2B5EF4-FFF2-40B4-BE49-F238E27FC236}">
                <a16:creationId xmlns:a16="http://schemas.microsoft.com/office/drawing/2014/main" xmlns="" id="{1FE85D03-DFD6-48AA-8728-D02E27744F3B}"/>
              </a:ext>
            </a:extLst>
          </p:cNvPr>
          <p:cNvSpPr/>
          <p:nvPr/>
        </p:nvSpPr>
        <p:spPr>
          <a:xfrm>
            <a:off x="7118117" y="5614263"/>
            <a:ext cx="400982" cy="400982"/>
          </a:xfrm>
          <a:prstGeom prst="ellipse">
            <a:avLst/>
          </a:prstGeom>
          <a:solidFill>
            <a:schemeClr val="bg2"/>
          </a:solidFill>
          <a:ln w="19050">
            <a:solidFill>
              <a:srgbClr val="1429A0"/>
            </a:solidFill>
            <a:headEnd type="arrow"/>
            <a:tailEnd type="none"/>
          </a:ln>
        </p:spPr>
        <p:style>
          <a:lnRef idx="1">
            <a:schemeClr val="accent1"/>
          </a:lnRef>
          <a:fillRef idx="0">
            <a:schemeClr val="accent1"/>
          </a:fillRef>
          <a:effectRef idx="0">
            <a:schemeClr val="accent1"/>
          </a:effectRef>
          <a:fontRef idx="minor">
            <a:schemeClr val="tx1"/>
          </a:fontRef>
        </p:style>
        <p:txBody>
          <a:bodyPr lIns="36000" rIns="36000" rtlCol="0" anchor="ctr"/>
          <a:lstStyle/>
          <a:p>
            <a:pPr algn="ctr"/>
            <a:r>
              <a:rPr lang="en-US" altLang="ko-KR" sz="1300" dirty="0">
                <a:latin typeface="SamsungOne 400" panose="020B0503030303020204" pitchFamily="34" charset="0"/>
              </a:rPr>
              <a:t>27</a:t>
            </a:r>
            <a:endParaRPr lang="ko-KR" altLang="en-US" sz="1300" dirty="0">
              <a:latin typeface="SamsungOne 400" panose="020B0503030303020204" pitchFamily="34" charset="0"/>
            </a:endParaRPr>
          </a:p>
        </p:txBody>
      </p:sp>
      <p:cxnSp>
        <p:nvCxnSpPr>
          <p:cNvPr id="29" name="직선 화살표 연결선 28">
            <a:extLst>
              <a:ext uri="{FF2B5EF4-FFF2-40B4-BE49-F238E27FC236}">
                <a16:creationId xmlns:a16="http://schemas.microsoft.com/office/drawing/2014/main" xmlns="" id="{754F2BCF-68A4-4272-B31F-E835DC1F0891}"/>
              </a:ext>
            </a:extLst>
          </p:cNvPr>
          <p:cNvCxnSpPr>
            <a:cxnSpLocks/>
            <a:stCxn id="72" idx="5"/>
            <a:endCxn id="89" idx="0"/>
          </p:cNvCxnSpPr>
          <p:nvPr/>
        </p:nvCxnSpPr>
        <p:spPr>
          <a:xfrm>
            <a:off x="3861244" y="3083153"/>
            <a:ext cx="3457364" cy="2531110"/>
          </a:xfrm>
          <a:prstGeom prst="straightConnector1">
            <a:avLst/>
          </a:prstGeom>
          <a:ln w="19050">
            <a:solidFill>
              <a:srgbClr val="1429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Key concept</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2" name="직사각형 21">
            <a:extLst>
              <a:ext uri="{FF2B5EF4-FFF2-40B4-BE49-F238E27FC236}">
                <a16:creationId xmlns:a16="http://schemas.microsoft.com/office/drawing/2014/main" xmlns="" id="{FAAF7EFD-C00B-44FC-85C3-B48A95039424}"/>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Merge Sort</a:t>
            </a:r>
          </a:p>
        </p:txBody>
      </p:sp>
      <p:sp>
        <p:nvSpPr>
          <p:cNvPr id="23" name="TextBox 22">
            <a:extLst>
              <a:ext uri="{FF2B5EF4-FFF2-40B4-BE49-F238E27FC236}">
                <a16:creationId xmlns:a16="http://schemas.microsoft.com/office/drawing/2014/main" xmlns="" id="{F19CC24E-A2BB-4E2A-BB13-4BD1D588FDEB}"/>
              </a:ext>
            </a:extLst>
          </p:cNvPr>
          <p:cNvSpPr txBox="1"/>
          <p:nvPr/>
        </p:nvSpPr>
        <p:spPr>
          <a:xfrm>
            <a:off x="361950" y="1586913"/>
            <a:ext cx="4953000"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1.2. Merging two sorted lists</a:t>
            </a:r>
          </a:p>
        </p:txBody>
      </p:sp>
      <p:sp>
        <p:nvSpPr>
          <p:cNvPr id="24" name="직사각형 23">
            <a:extLst>
              <a:ext uri="{FF2B5EF4-FFF2-40B4-BE49-F238E27FC236}">
                <a16:creationId xmlns:a16="http://schemas.microsoft.com/office/drawing/2014/main" xmlns="" id="{F592450A-01E1-4E06-9A3E-8EA290D8E695}"/>
              </a:ext>
            </a:extLst>
          </p:cNvPr>
          <p:cNvSpPr/>
          <p:nvPr/>
        </p:nvSpPr>
        <p:spPr>
          <a:xfrm>
            <a:off x="580388" y="2010291"/>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2"/>
              </a:buBlip>
              <a:defRPr/>
            </a:pPr>
            <a:r>
              <a:rPr lang="en-US" altLang="ko-KR" sz="1300" dirty="0">
                <a:solidFill>
                  <a:schemeClr val="tx1"/>
                </a:solidFill>
                <a:latin typeface="SamsungOne 400" panose="020B0503030303020204" pitchFamily="34" charset="0"/>
                <a:ea typeface="SamsungOne 400" panose="020B0503030303020204" pitchFamily="34" charset="0"/>
              </a:rPr>
              <a:t>If one of the two lists is empty, all elements in the other list are added to the sorted list in order.</a:t>
            </a:r>
          </a:p>
        </p:txBody>
      </p:sp>
    </p:spTree>
    <p:extLst>
      <p:ext uri="{BB962C8B-B14F-4D97-AF65-F5344CB8AC3E}">
        <p14:creationId xmlns:p14="http://schemas.microsoft.com/office/powerpoint/2010/main" val="26461685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xmlns="" id="{EA847424-D164-46BF-B6E6-E0DF1DBCCB5D}"/>
              </a:ext>
            </a:extLst>
          </p:cNvPr>
          <p:cNvSpPr/>
          <p:nvPr/>
        </p:nvSpPr>
        <p:spPr>
          <a:xfrm>
            <a:off x="1080000" y="2520000"/>
            <a:ext cx="7981951"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ctr" defTabSz="457187" rtl="0" eaLnBrk="1" fontAlgn="auto" latinLnBrk="0" hangingPunct="1">
              <a:lnSpc>
                <a:spcPct val="100000"/>
              </a:lnSpc>
              <a:spcBef>
                <a:spcPts val="0"/>
              </a:spcBef>
              <a:spcAft>
                <a:spcPts val="0"/>
              </a:spcAft>
              <a:buClrTx/>
              <a:buSzTx/>
              <a:buFontTx/>
              <a:buNone/>
              <a:tabLst/>
              <a:defRPr/>
            </a:pP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4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Let’s code</a:t>
            </a:r>
            <a:endParaRPr kumimoji="0" lang="en-US" altLang="ko-KR" sz="20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endParaRPr>
          </a:p>
        </p:txBody>
      </p:sp>
      <p:sp>
        <p:nvSpPr>
          <p:cNvPr id="8" name="직사각형 7"/>
          <p:cNvSpPr/>
          <p:nvPr/>
        </p:nvSpPr>
        <p:spPr>
          <a:xfrm>
            <a:off x="720000" y="2832025"/>
            <a:ext cx="57600" cy="66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50" charset="-127"/>
              <a:cs typeface="+mn-cs"/>
            </a:endParaRPr>
          </a:p>
        </p:txBody>
      </p:sp>
      <p:grpSp>
        <p:nvGrpSpPr>
          <p:cNvPr id="9" name="그룹 8">
            <a:extLst>
              <a:ext uri="{FF2B5EF4-FFF2-40B4-BE49-F238E27FC236}">
                <a16:creationId xmlns:a16="http://schemas.microsoft.com/office/drawing/2014/main" xmlns="" id="{5CCAF01D-30E4-4D0C-AA78-81EB9D07EB2C}"/>
              </a:ext>
            </a:extLst>
          </p:cNvPr>
          <p:cNvGrpSpPr/>
          <p:nvPr/>
        </p:nvGrpSpPr>
        <p:grpSpPr>
          <a:xfrm>
            <a:off x="451456" y="435607"/>
            <a:ext cx="4725849" cy="277000"/>
            <a:chOff x="558800" y="1148582"/>
            <a:chExt cx="4725849" cy="277000"/>
          </a:xfrm>
        </p:grpSpPr>
        <p:sp>
          <p:nvSpPr>
            <p:cNvPr id="12" name="직사각형 133">
              <a:extLst>
                <a:ext uri="{FF2B5EF4-FFF2-40B4-BE49-F238E27FC236}">
                  <a16:creationId xmlns:a16="http://schemas.microsoft.com/office/drawing/2014/main" xmlns="" id="{EA847424-D164-46BF-B6E6-E0DF1DBCCB5D}"/>
                </a:ext>
              </a:extLst>
            </p:cNvPr>
            <p:cNvSpPr/>
            <p:nvPr/>
          </p:nvSpPr>
          <p:spPr>
            <a:xfrm>
              <a:off x="558800" y="1148583"/>
              <a:ext cx="7747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457187"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Unit </a:t>
              </a:r>
              <a:r>
                <a:rPr kumimoji="0" lang="en-US" altLang="ko-KR" dirty="0" smtClean="0">
                  <a:solidFill>
                    <a:prstClr val="black">
                      <a:lumMod val="50000"/>
                      <a:lumOff val="50000"/>
                    </a:prstClr>
                  </a:solidFill>
                  <a:latin typeface="Samsung Sharp Sans" pitchFamily="2" charset="0"/>
                  <a:ea typeface="Samsung Sharp Sans" pitchFamily="2" charset="0"/>
                  <a:cs typeface="Samsung Sharp Sans" pitchFamily="2" charset="0"/>
                </a:rPr>
                <a:t>28</a:t>
              </a:r>
              <a:r>
                <a:rPr kumimoji="0" lang="en-US" altLang="ko-KR" sz="1800" b="0" i="0" u="none" strike="noStrike" kern="1200" cap="none" spc="0" normalizeH="0" baseline="0" noProof="0" dirty="0" smtClean="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rPr>
                <a:t>.</a:t>
              </a:r>
              <a:endParaRPr kumimoji="0" lang="en-US" altLang="ko-KR" sz="1800" b="0" i="0" u="none" strike="noStrike" kern="1200" cap="none" spc="0" normalizeH="0" baseline="0" noProof="0" dirty="0">
                <a:ln>
                  <a:noFill/>
                </a:ln>
                <a:solidFill>
                  <a:prstClr val="black">
                    <a:lumMod val="50000"/>
                    <a:lumOff val="50000"/>
                  </a:prstClr>
                </a:solidFill>
                <a:effectLst/>
                <a:uLnTx/>
                <a:uFillTx/>
                <a:latin typeface="Samsung Sharp Sans" pitchFamily="2" charset="0"/>
                <a:ea typeface="Samsung Sharp Sans" pitchFamily="2" charset="0"/>
                <a:cs typeface="Samsung Sharp Sans" pitchFamily="2" charset="0"/>
              </a:endParaRPr>
            </a:p>
          </p:txBody>
        </p:sp>
        <p:sp>
          <p:nvSpPr>
            <p:cNvPr id="15" name="직사각형 14">
              <a:extLst>
                <a:ext uri="{FF2B5EF4-FFF2-40B4-BE49-F238E27FC236}">
                  <a16:creationId xmlns:a16="http://schemas.microsoft.com/office/drawing/2014/main" xmlns="" id="{B640FC7E-A899-44A0-93CD-28A2FA14072E}"/>
                </a:ext>
              </a:extLst>
            </p:cNvPr>
            <p:cNvSpPr/>
            <p:nvPr/>
          </p:nvSpPr>
          <p:spPr>
            <a:xfrm>
              <a:off x="1482595" y="1148582"/>
              <a:ext cx="380205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defTabSz="-23790275" latinLnBrk="0">
                <a:lnSpc>
                  <a:spcPct val="100000"/>
                </a:lnSpc>
                <a:buClrTx/>
                <a:buSzTx/>
                <a:buFontTx/>
                <a:buNone/>
                <a:tabLst/>
                <a:defRPr/>
              </a:pPr>
              <a:r>
                <a:rPr lang="en-US" altLang="ko-KR" b="1" dirty="0">
                  <a:solidFill>
                    <a:srgbClr val="000000"/>
                  </a:solidFill>
                  <a:latin typeface="Samsung Sharp Sans" pitchFamily="2" charset="0"/>
                  <a:ea typeface="굴림" panose="020B0600000101010101" pitchFamily="50" charset="-127"/>
                  <a:cs typeface="Arial" panose="020B0604020202020204" pitchFamily="34" charset="0"/>
                </a:rPr>
                <a:t>Merge Sort</a:t>
              </a:r>
            </a:p>
          </p:txBody>
        </p:sp>
      </p:grpSp>
    </p:spTree>
    <p:extLst>
      <p:ext uri="{BB962C8B-B14F-4D97-AF65-F5344CB8AC3E}">
        <p14:creationId xmlns:p14="http://schemas.microsoft.com/office/powerpoint/2010/main" val="13673405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4440669"/>
            <a:ext cx="8785225" cy="1041721"/>
            <a:chOff x="558800" y="5114925"/>
            <a:chExt cx="8785225" cy="1041721"/>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5225" cy="1041721"/>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1~3</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502702"/>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Merge sort conquers a given S by dividing it into two lists if the size of S is greater than 1.</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If the size of the given S is 1 or less, the sorting can be terminated because it has already been sorted.</a:t>
              </a:r>
            </a:p>
          </p:txBody>
        </p:sp>
      </p:grpSp>
      <p:pic>
        <p:nvPicPr>
          <p:cNvPr id="21" name="그림 20">
            <a:extLst>
              <a:ext uri="{FF2B5EF4-FFF2-40B4-BE49-F238E27FC236}">
                <a16:creationId xmlns:a16="http://schemas.microsoft.com/office/drawing/2014/main" xmlns="" id="{2F21BA36-8F4A-41DA-8BD1-4AB51B97B075}"/>
              </a:ext>
            </a:extLst>
          </p:cNvPr>
          <p:cNvPicPr>
            <a:picLocks noChangeAspect="1"/>
          </p:cNvPicPr>
          <p:nvPr/>
        </p:nvPicPr>
        <p:blipFill rotWithShape="1">
          <a:blip r:embed="rId3"/>
          <a:srcRect r="14"/>
          <a:stretch/>
        </p:blipFill>
        <p:spPr>
          <a:xfrm>
            <a:off x="536685" y="2504205"/>
            <a:ext cx="8889255" cy="1895518"/>
          </a:xfrm>
          <a:prstGeom prst="rect">
            <a:avLst/>
          </a:prstGeom>
        </p:spPr>
      </p:pic>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2" name="직사각형 21">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Merge Sort with Additional Memory</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Merge sort by the divide-and-conquer approach</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A simple way to implement merge sort is to conquer a given list by dividing it into two lists. This algorithm design method is called divide-and-conquer, and we will study it again in Unit 31.</a:t>
            </a:r>
          </a:p>
        </p:txBody>
      </p:sp>
    </p:spTree>
    <p:extLst>
      <p:ext uri="{BB962C8B-B14F-4D97-AF65-F5344CB8AC3E}">
        <p14:creationId xmlns:p14="http://schemas.microsoft.com/office/powerpoint/2010/main" val="16041098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xmlns="" id="{2991B222-2AFC-4193-9330-F574C11A1F0A}"/>
              </a:ext>
            </a:extLst>
          </p:cNvPr>
          <p:cNvGrpSpPr/>
          <p:nvPr/>
        </p:nvGrpSpPr>
        <p:grpSpPr>
          <a:xfrm>
            <a:off x="560387" y="4238805"/>
            <a:ext cx="8785225" cy="1328247"/>
            <a:chOff x="558800" y="5114925"/>
            <a:chExt cx="8785225" cy="1328247"/>
          </a:xfrm>
        </p:grpSpPr>
        <p:sp>
          <p:nvSpPr>
            <p:cNvPr id="14" name="모서리가 둥근 직사각형 4">
              <a:extLst>
                <a:ext uri="{FF2B5EF4-FFF2-40B4-BE49-F238E27FC236}">
                  <a16:creationId xmlns:a16="http://schemas.microsoft.com/office/drawing/2014/main" xmlns="" id="{37D0714E-F4DB-46E9-A870-DA3B6DCB7B20}"/>
                </a:ext>
              </a:extLst>
            </p:cNvPr>
            <p:cNvSpPr/>
            <p:nvPr/>
          </p:nvSpPr>
          <p:spPr>
            <a:xfrm>
              <a:off x="558800" y="5114925"/>
              <a:ext cx="8785225" cy="1328247"/>
            </a:xfrm>
            <a:prstGeom prst="roundRect">
              <a:avLst>
                <a:gd name="adj" fmla="val 0"/>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SamsungOne 400" panose="020B0503030303020204" pitchFamily="34" charset="0"/>
              </a:endParaRPr>
            </a:p>
          </p:txBody>
        </p:sp>
        <p:grpSp>
          <p:nvGrpSpPr>
            <p:cNvPr id="15" name="그룹 14">
              <a:extLst>
                <a:ext uri="{FF2B5EF4-FFF2-40B4-BE49-F238E27FC236}">
                  <a16:creationId xmlns:a16="http://schemas.microsoft.com/office/drawing/2014/main" xmlns="" id="{CF9EF812-C794-40D9-907E-9D75D02F4653}"/>
                </a:ext>
              </a:extLst>
            </p:cNvPr>
            <p:cNvGrpSpPr/>
            <p:nvPr/>
          </p:nvGrpSpPr>
          <p:grpSpPr>
            <a:xfrm>
              <a:off x="675835" y="5201590"/>
              <a:ext cx="1093455" cy="292388"/>
              <a:chOff x="732985" y="5573065"/>
              <a:chExt cx="1093455" cy="292388"/>
            </a:xfrm>
          </p:grpSpPr>
          <p:pic>
            <p:nvPicPr>
              <p:cNvPr id="18" name="Picture 2" descr="Byte - Free electronics icons">
                <a:extLst>
                  <a:ext uri="{FF2B5EF4-FFF2-40B4-BE49-F238E27FC236}">
                    <a16:creationId xmlns:a16="http://schemas.microsoft.com/office/drawing/2014/main" xmlns="" id="{DC2CE174-F271-42AE-945C-320AB57EFBC8}"/>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3871" t="-7084" r="14480" b="-5938"/>
              <a:stretch/>
            </p:blipFill>
            <p:spPr bwMode="auto">
              <a:xfrm>
                <a:off x="732985" y="5605886"/>
                <a:ext cx="295715" cy="2448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EA56F755-C055-45D1-B8AF-0AEF315955D2}"/>
                  </a:ext>
                </a:extLst>
              </p:cNvPr>
              <p:cNvSpPr txBox="1"/>
              <p:nvPr/>
            </p:nvSpPr>
            <p:spPr>
              <a:xfrm>
                <a:off x="963775" y="5573065"/>
                <a:ext cx="862665" cy="292388"/>
              </a:xfrm>
              <a:prstGeom prst="rect">
                <a:avLst/>
              </a:prstGeom>
              <a:noFill/>
            </p:spPr>
            <p:txBody>
              <a:bodyPr wrap="square">
                <a:spAutoFit/>
              </a:bodyPr>
              <a:lstStyle/>
              <a:p>
                <a:pPr>
                  <a:spcAft>
                    <a:spcPts val="600"/>
                  </a:spcAft>
                </a:pPr>
                <a:r>
                  <a:rPr lang="en-US" altLang="ko-KR" sz="1300" b="1" dirty="0">
                    <a:solidFill>
                      <a:prstClr val="black">
                        <a:lumMod val="85000"/>
                        <a:lumOff val="15000"/>
                      </a:prstClr>
                    </a:solidFill>
                    <a:latin typeface="SamsungOne 400" panose="020B0503030303020204" pitchFamily="34" charset="0"/>
                    <a:ea typeface="SamsungOne 400" panose="020B0503030303020204" pitchFamily="34" charset="0"/>
                    <a:cs typeface="Samsung Sharp Sans Bold" pitchFamily="2" charset="0"/>
                  </a:rPr>
                  <a:t>Line 5~8</a:t>
                </a:r>
                <a:endParaRPr lang="ko-KR" altLang="en-US" sz="1300" b="1" dirty="0">
                  <a:solidFill>
                    <a:prstClr val="black">
                      <a:lumMod val="85000"/>
                      <a:lumOff val="15000"/>
                    </a:prstClr>
                  </a:solidFill>
                  <a:latin typeface="SamsungOne 400" panose="020B0503030303020204" pitchFamily="34" charset="0"/>
                  <a:cs typeface="Samsung Sharp Sans Bold" pitchFamily="2" charset="0"/>
                </a:endParaRPr>
              </a:p>
            </p:txBody>
          </p:sp>
        </p:grpSp>
        <p:sp>
          <p:nvSpPr>
            <p:cNvPr id="16" name="TextBox 15">
              <a:extLst>
                <a:ext uri="{FF2B5EF4-FFF2-40B4-BE49-F238E27FC236}">
                  <a16:creationId xmlns:a16="http://schemas.microsoft.com/office/drawing/2014/main" xmlns="" id="{D81E46B7-B8CF-414E-8255-99C8ACD48B76}"/>
                </a:ext>
              </a:extLst>
            </p:cNvPr>
            <p:cNvSpPr txBox="1"/>
            <p:nvPr/>
          </p:nvSpPr>
          <p:spPr>
            <a:xfrm>
              <a:off x="1035256" y="5500989"/>
              <a:ext cx="8181770" cy="805349"/>
            </a:xfrm>
            <a:prstGeom prst="rect">
              <a:avLst/>
            </a:prstGeom>
            <a:noFill/>
          </p:spPr>
          <p:txBody>
            <a:bodyPr wrap="square" lIns="0" tIns="0" rIns="0" bIns="0">
              <a:spAutoFit/>
            </a:bodyPr>
            <a:lstStyle/>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To divide a given S into two, after finding the mid value, it is divided into two lists, L and R.</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At this time, it is necessary to note that the list S is created as a separate list for L and R through slicing.</a:t>
              </a:r>
            </a:p>
            <a:p>
              <a:pPr marL="182563" lvl="0" indent="-182563">
                <a:spcBef>
                  <a:spcPts val="0"/>
                </a:spcBef>
                <a:spcAft>
                  <a:spcPts val="800"/>
                </a:spcAft>
                <a:buClr>
                  <a:srgbClr val="262626"/>
                </a:buClr>
                <a:buSzPts val="1300"/>
                <a:buFont typeface="Arial"/>
                <a:buChar char="•"/>
              </a:pPr>
              <a:r>
                <a:rPr lang="en-US" altLang="ko-KR" sz="1300" dirty="0">
                  <a:solidFill>
                    <a:srgbClr val="262626"/>
                  </a:solidFill>
                  <a:latin typeface="SamsungOne 400" panose="020B0503030303020204" pitchFamily="34" charset="0"/>
                  <a:ea typeface="SamsungOne 400" panose="020B0503030303020204" pitchFamily="34" charset="0"/>
                </a:rPr>
                <a:t>Separately created L and R sort separately through recursive calls.</a:t>
              </a:r>
            </a:p>
          </p:txBody>
        </p:sp>
      </p:grpSp>
      <p:pic>
        <p:nvPicPr>
          <p:cNvPr id="22" name="그림 21">
            <a:extLst>
              <a:ext uri="{FF2B5EF4-FFF2-40B4-BE49-F238E27FC236}">
                <a16:creationId xmlns:a16="http://schemas.microsoft.com/office/drawing/2014/main" xmlns="" id="{0510BC44-24B0-4BAC-9208-D9CC3216AE25}"/>
              </a:ext>
            </a:extLst>
          </p:cNvPr>
          <p:cNvPicPr>
            <a:picLocks noChangeAspect="1"/>
          </p:cNvPicPr>
          <p:nvPr/>
        </p:nvPicPr>
        <p:blipFill rotWithShape="1">
          <a:blip r:embed="rId3"/>
          <a:srcRect r="100"/>
          <a:stretch/>
        </p:blipFill>
        <p:spPr>
          <a:xfrm>
            <a:off x="535191" y="2298870"/>
            <a:ext cx="8875509" cy="1894215"/>
          </a:xfrm>
          <a:prstGeom prst="rect">
            <a:avLst/>
          </a:prstGeom>
        </p:spPr>
      </p:pic>
      <p:sp>
        <p:nvSpPr>
          <p:cNvPr id="20" name="직사각형 19">
            <a:extLst>
              <a:ext uri="{FF2B5EF4-FFF2-40B4-BE49-F238E27FC236}">
                <a16:creationId xmlns:a16="http://schemas.microsoft.com/office/drawing/2014/main" xmlns="" id="{47871BC1-EC10-49F0-95B5-44A5EE3FCE1A}"/>
              </a:ext>
            </a:extLst>
          </p:cNvPr>
          <p:cNvSpPr/>
          <p:nvPr/>
        </p:nvSpPr>
        <p:spPr>
          <a:xfrm>
            <a:off x="449999" y="450000"/>
            <a:ext cx="5522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dirty="0">
                <a:solidFill>
                  <a:schemeClr val="bg1"/>
                </a:solidFill>
                <a:latin typeface="Samsung Sharp Sans Bold" pitchFamily="2" charset="0"/>
                <a:ea typeface="Samsung Sharp Sans Bold" pitchFamily="2" charset="0"/>
                <a:cs typeface="Samsung Sharp Sans Bold" pitchFamily="2" charset="0"/>
              </a:rPr>
              <a:t>Let’s code</a:t>
            </a:r>
          </a:p>
        </p:txBody>
      </p:sp>
      <p:sp>
        <p:nvSpPr>
          <p:cNvPr id="21" name="직사각형 20">
            <a:extLst>
              <a:ext uri="{FF2B5EF4-FFF2-40B4-BE49-F238E27FC236}">
                <a16:creationId xmlns:a16="http://schemas.microsoft.com/office/drawing/2014/main" xmlns="" id="{C3623752-ADAD-434A-943C-5AF2D15C6E3B}"/>
              </a:ext>
            </a:extLst>
          </p:cNvPr>
          <p:cNvSpPr/>
          <p:nvPr/>
        </p:nvSpPr>
        <p:spPr>
          <a:xfrm>
            <a:off x="8674461" y="480778"/>
            <a:ext cx="793539" cy="246221"/>
          </a:xfrm>
          <a:prstGeom prst="rect">
            <a:avLst/>
          </a:prstGeom>
        </p:spPr>
        <p:txBody>
          <a:bodyPr wrap="square" lIns="0" tIns="0" rIns="0" bIns="0">
            <a:spAutoFit/>
          </a:bodyPr>
          <a:lstStyle/>
          <a:p>
            <a:pPr algn="r" defTabSz="457200">
              <a:defRPr/>
            </a:pPr>
            <a:r>
              <a:rPr lang="en-US" altLang="ko-KR" sz="1600" dirty="0">
                <a:solidFill>
                  <a:schemeClr val="bg1">
                    <a:lumMod val="85000"/>
                  </a:schemeClr>
                </a:solidFill>
                <a:latin typeface="Samsung Sharp Sans Medium" pitchFamily="2" charset="0"/>
                <a:ea typeface="Samsung Sharp Sans Medium" pitchFamily="2" charset="0"/>
                <a:cs typeface="Samsung Sharp Sans Medium" pitchFamily="2" charset="0"/>
              </a:rPr>
              <a:t>UNIT  </a:t>
            </a:r>
            <a:r>
              <a:rPr lang="en-US" altLang="ko-KR" sz="1600" dirty="0" smtClean="0">
                <a:solidFill>
                  <a:schemeClr val="bg1">
                    <a:lumMod val="85000"/>
                  </a:schemeClr>
                </a:solidFill>
                <a:latin typeface="Samsung Sharp Sans Bold" pitchFamily="2" charset="0"/>
                <a:ea typeface="Samsung Sharp Sans Bold" pitchFamily="2" charset="0"/>
                <a:cs typeface="Samsung Sharp Sans Bold" pitchFamily="2" charset="0"/>
              </a:rPr>
              <a:t>28</a:t>
            </a:r>
            <a:endParaRPr lang="en-US" altLang="ko-KR" sz="1600" dirty="0">
              <a:solidFill>
                <a:schemeClr val="bg1">
                  <a:lumMod val="85000"/>
                </a:schemeClr>
              </a:solidFill>
              <a:latin typeface="Samsung Sharp Sans Bold" pitchFamily="2" charset="0"/>
              <a:ea typeface="Samsung Sharp Sans Bold" pitchFamily="2" charset="0"/>
              <a:cs typeface="Samsung Sharp Sans Bold" pitchFamily="2" charset="0"/>
            </a:endParaRPr>
          </a:p>
        </p:txBody>
      </p:sp>
      <p:sp>
        <p:nvSpPr>
          <p:cNvPr id="23" name="직사각형 22">
            <a:extLst>
              <a:ext uri="{FF2B5EF4-FFF2-40B4-BE49-F238E27FC236}">
                <a16:creationId xmlns:a16="http://schemas.microsoft.com/office/drawing/2014/main" xmlns="" id="{8D9935C7-11E7-4E1B-AD8F-F19CB77A9B00}"/>
              </a:ext>
            </a:extLst>
          </p:cNvPr>
          <p:cNvSpPr/>
          <p:nvPr/>
        </p:nvSpPr>
        <p:spPr>
          <a:xfrm>
            <a:off x="463014" y="1213176"/>
            <a:ext cx="900498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000" dirty="0">
                <a:solidFill>
                  <a:schemeClr val="tx1">
                    <a:lumMod val="95000"/>
                    <a:lumOff val="5000"/>
                  </a:schemeClr>
                </a:solidFill>
                <a:latin typeface="Samsung Sharp Sans" pitchFamily="2" charset="0"/>
                <a:ea typeface="Samsung Sharp Sans" pitchFamily="2" charset="0"/>
                <a:cs typeface="Samsung Sharp Sans" pitchFamily="2" charset="0"/>
              </a:rPr>
              <a:t>1. Implementing Merge Sort with Additional Memory</a:t>
            </a:r>
          </a:p>
        </p:txBody>
      </p:sp>
      <p:sp>
        <p:nvSpPr>
          <p:cNvPr id="24" name="TextBox 23">
            <a:extLst>
              <a:ext uri="{FF2B5EF4-FFF2-40B4-BE49-F238E27FC236}">
                <a16:creationId xmlns:a16="http://schemas.microsoft.com/office/drawing/2014/main" xmlns="" id="{89951F81-152F-4223-B5D3-ADC58970742B}"/>
              </a:ext>
            </a:extLst>
          </p:cNvPr>
          <p:cNvSpPr txBox="1"/>
          <p:nvPr/>
        </p:nvSpPr>
        <p:spPr>
          <a:xfrm>
            <a:off x="361949" y="1586913"/>
            <a:ext cx="6442887" cy="369332"/>
          </a:xfrm>
          <a:prstGeom prst="rect">
            <a:avLst/>
          </a:prstGeom>
          <a:noFill/>
        </p:spPr>
        <p:txBody>
          <a:bodyPr wrap="square">
            <a:spAutoFit/>
          </a:bodyPr>
          <a:lstStyle/>
          <a:p>
            <a:r>
              <a:rPr lang="en-US" altLang="ko-KR" b="1" dirty="0">
                <a:latin typeface="Samsung Sharp Sans" pitchFamily="2" charset="0"/>
                <a:ea typeface="Samsung Sharp Sans" pitchFamily="2" charset="0"/>
                <a:cs typeface="Samsung Sharp Sans" pitchFamily="2" charset="0"/>
              </a:rPr>
              <a:t>1.1. Merge sort by the divide-and-conquer approach</a:t>
            </a:r>
          </a:p>
        </p:txBody>
      </p:sp>
      <p:sp>
        <p:nvSpPr>
          <p:cNvPr id="25" name="직사각형 24">
            <a:extLst>
              <a:ext uri="{FF2B5EF4-FFF2-40B4-BE49-F238E27FC236}">
                <a16:creationId xmlns:a16="http://schemas.microsoft.com/office/drawing/2014/main" xmlns="" id="{5D0FA3B9-5FEB-458E-BC94-AB11CC4B58C9}"/>
              </a:ext>
            </a:extLst>
          </p:cNvPr>
          <p:cNvSpPr/>
          <p:nvPr/>
        </p:nvSpPr>
        <p:spPr>
          <a:xfrm>
            <a:off x="580388" y="2017429"/>
            <a:ext cx="8887612"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115888" indent="-115888" latinLnBrk="0">
              <a:spcAft>
                <a:spcPts val="600"/>
              </a:spcAft>
              <a:buSzPct val="120000"/>
              <a:buBlip>
                <a:blip r:embed="rId4"/>
              </a:buBlip>
              <a:defRPr/>
            </a:pPr>
            <a:r>
              <a:rPr lang="en-US" altLang="ko-KR" sz="1300" dirty="0">
                <a:solidFill>
                  <a:schemeClr val="tx1"/>
                </a:solidFill>
                <a:latin typeface="SamsungOne 400" panose="020B0503030303020204" pitchFamily="34" charset="0"/>
                <a:ea typeface="SamsungOne 400" panose="020B0503030303020204" pitchFamily="34" charset="0"/>
              </a:rPr>
              <a:t>If the given size of S is greater than 1, it is divided into two lists, sorted into two lists, and merged into one list.</a:t>
            </a:r>
          </a:p>
        </p:txBody>
      </p:sp>
    </p:spTree>
    <p:extLst>
      <p:ext uri="{BB962C8B-B14F-4D97-AF65-F5344CB8AC3E}">
        <p14:creationId xmlns:p14="http://schemas.microsoft.com/office/powerpoint/2010/main" val="2532156509"/>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21446</TotalTime>
  <Words>9302</Words>
  <Application>Microsoft Office PowerPoint</Application>
  <PresentationFormat>A4 용지(210x297mm)</PresentationFormat>
  <Paragraphs>1914</Paragraphs>
  <Slides>162</Slides>
  <Notes>32</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162</vt:i4>
      </vt:variant>
    </vt:vector>
  </HeadingPairs>
  <TitlesOfParts>
    <vt:vector size="182" baseType="lpstr">
      <vt:lpstr>Samsung Sharp Sans Medium</vt:lpstr>
      <vt:lpstr>맑은 고딕</vt:lpstr>
      <vt:lpstr>Arial</vt:lpstr>
      <vt:lpstr>굴림</vt:lpstr>
      <vt:lpstr>Wingdings</vt:lpstr>
      <vt:lpstr>D2Coding</vt:lpstr>
      <vt:lpstr>SamsungOne 400C</vt:lpstr>
      <vt:lpstr>굴림</vt:lpstr>
      <vt:lpstr>Cambria Math</vt:lpstr>
      <vt:lpstr>Calibri</vt:lpstr>
      <vt:lpstr>KoPub돋움체 Medium</vt:lpstr>
      <vt:lpstr>Malgun Gothic Semilight</vt:lpstr>
      <vt:lpstr>Samsung Sharp Sans Bold</vt:lpstr>
      <vt:lpstr>SamsungOne-400</vt:lpstr>
      <vt:lpstr>맑은 고딕</vt:lpstr>
      <vt:lpstr>SamsungOne 400</vt:lpstr>
      <vt:lpstr>Arial Unicode MS</vt:lpstr>
      <vt:lpstr>Samsung Sharp Sans</vt:lpstr>
      <vt:lpstr>SamsungOne 700</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cp:lastModifiedBy>EMCAST</cp:lastModifiedBy>
  <cp:revision>761</cp:revision>
  <cp:lastPrinted>2021-06-22T04:42:01Z</cp:lastPrinted>
  <dcterms:created xsi:type="dcterms:W3CDTF">2009-02-24T02:14:00Z</dcterms:created>
  <dcterms:modified xsi:type="dcterms:W3CDTF">2022-06-21T07:53:15Z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